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73" r:id="rId2"/>
    <p:sldMasterId id="2147483712" r:id="rId3"/>
    <p:sldMasterId id="2147483719" r:id="rId4"/>
    <p:sldMasterId id="2147483702" r:id="rId5"/>
    <p:sldMasterId id="2147483648" r:id="rId6"/>
  </p:sldMasterIdLst>
  <p:sldIdLst>
    <p:sldId id="258" r:id="rId7"/>
    <p:sldId id="264" r:id="rId8"/>
    <p:sldId id="259" r:id="rId9"/>
    <p:sldId id="260" r:id="rId10"/>
    <p:sldId id="261" r:id="rId11"/>
    <p:sldId id="262" r:id="rId12"/>
    <p:sldId id="263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27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78016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39839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6760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05881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262291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"/>
            <a:ext cx="12191999" cy="292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38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00698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39839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6406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66362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038701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899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237114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39839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22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046016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472418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219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534191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39839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36731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354724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826605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 dirty="0"/>
              <a:t>Klicka här för att ändra format på bakgrundstexten</a:t>
            </a:r>
          </a:p>
          <a:p>
            <a:pPr lvl="1"/>
            <a:r>
              <a:rPr lang="sv-SE" altLang="sv-SE" dirty="0"/>
              <a:t>Nivå två</a:t>
            </a:r>
          </a:p>
          <a:p>
            <a:pPr lvl="2"/>
            <a:r>
              <a:rPr lang="sv-SE" altLang="sv-SE" dirty="0"/>
              <a:t>Nivå tre</a:t>
            </a:r>
          </a:p>
          <a:p>
            <a:pPr lvl="3"/>
            <a:r>
              <a:rPr lang="sv-SE" altLang="sv-SE" dirty="0"/>
              <a:t>Nivå fyra</a:t>
            </a:r>
          </a:p>
          <a:p>
            <a:pPr lvl="4"/>
            <a:r>
              <a:rPr lang="sv-SE" altLang="sv-SE" dirty="0"/>
              <a:t>Nivå fem</a:t>
            </a:r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  <a:noFill/>
        </p:spPr>
        <p:txBody>
          <a:bodyPr bIns="0" anchor="b" anchorCtr="0"/>
          <a:lstStyle>
            <a:lvl1pPr algn="l">
              <a:lnSpc>
                <a:spcPts val="4200"/>
              </a:lnSpc>
              <a:defRPr b="0" cap="none" spc="0">
                <a:ln>
                  <a:noFill/>
                </a:ln>
                <a:solidFill>
                  <a:srgbClr val="7F7F7F"/>
                </a:solidFill>
                <a:effectLst/>
              </a:defRPr>
            </a:lvl1pPr>
          </a:lstStyle>
          <a:p>
            <a:r>
              <a:rPr kumimoji="0" lang="sv-SE" sz="4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01973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2191999" cy="2929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590400" y="4365104"/>
            <a:ext cx="10972800" cy="1656184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590400" y="3286801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ctr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8895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1619534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algn="l">
              <a:lnSpc>
                <a:spcPts val="4200"/>
              </a:lnSpc>
              <a:defRPr sz="4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2"/>
          <p:cNvSpPr>
            <a:spLocks noGrp="1"/>
          </p:cNvSpPr>
          <p:nvPr>
            <p:ph sz="half" idx="10"/>
          </p:nvPr>
        </p:nvSpPr>
        <p:spPr>
          <a:xfrm>
            <a:off x="62112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innehåll 3"/>
          <p:cNvSpPr>
            <a:spLocks noGrp="1"/>
          </p:cNvSpPr>
          <p:nvPr>
            <p:ph sz="half" idx="2"/>
          </p:nvPr>
        </p:nvSpPr>
        <p:spPr>
          <a:xfrm>
            <a:off x="624000" y="2050792"/>
            <a:ext cx="5384800" cy="41145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7554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 utan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9264352" y="6021288"/>
            <a:ext cx="259228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624417" y="1052216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2061618"/>
            <a:ext cx="109728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1052245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24417" y="1124224"/>
            <a:ext cx="10972800" cy="5184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sv-SE" altLang="sv-SE" dirty="0"/>
          </a:p>
        </p:txBody>
      </p:sp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624417" y="88343"/>
            <a:ext cx="10972800" cy="936625"/>
          </a:xfrm>
          <a:prstGeom prst="rect">
            <a:avLst/>
          </a:prstGeom>
        </p:spPr>
        <p:txBody>
          <a:bodyPr bIns="0" anchor="b" anchorCtr="0"/>
          <a:lstStyle>
            <a:lvl1pPr algn="l">
              <a:lnSpc>
                <a:spcPts val="42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642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4000" y="1196856"/>
            <a:ext cx="109728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4000" y="2206800"/>
            <a:ext cx="109728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724"/>
            <a:ext cx="1219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43D602CB-4BE3-4049-9603-4E2DEBFCAA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681C099-28D2-4C3F-8039-097D2C940C7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AA26FF7-03BF-4D20-B1E7-38AF04C4DEF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6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69" r:id="rId3"/>
    <p:sldLayoutId id="2147483754" r:id="rId4"/>
    <p:sldLayoutId id="2147483766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7475"/>
            <a:ext cx="1219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17A6F260-70F2-4F2A-97D1-C8DE128C52B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B1FF8377-21C6-4E43-824B-1E13A223F1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2E0F65B0-A0E9-476C-A9F1-B7418384C93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2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4000" y="1196856"/>
            <a:ext cx="109728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4000" y="2206800"/>
            <a:ext cx="109728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724"/>
            <a:ext cx="1219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B0A636D-7A94-485C-9145-AE5FA58676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0DFEC24-B937-40A7-AADB-46AFEFD80FC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47A30334-C0FE-4D69-97D8-D2792351DAD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15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70" r:id="rId3"/>
    <p:sldLayoutId id="2147483759" r:id="rId4"/>
    <p:sldLayoutId id="2147483767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4000" y="1051200"/>
            <a:ext cx="109728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24000" y="2206800"/>
            <a:ext cx="109728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6724"/>
            <a:ext cx="1219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4F09602F-3E12-4F40-8728-A2A00E8BA5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A0F0F7DB-9E02-4861-97FD-ABF74B1FECE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A30A12D7-DB3D-4C3C-8CF4-B7F2BAF9435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71" r:id="rId3"/>
    <p:sldLayoutId id="2147483764" r:id="rId4"/>
    <p:sldLayoutId id="2147483768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 userDrawn="1"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10608501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sp>
        <p:nvSpPr>
          <p:cNvPr id="7" name="Platshållare för rubrik 1"/>
          <p:cNvSpPr>
            <a:spLocks noGrp="1"/>
          </p:cNvSpPr>
          <p:nvPr>
            <p:ph type="title"/>
          </p:nvPr>
        </p:nvSpPr>
        <p:spPr>
          <a:xfrm>
            <a:off x="624000" y="1051200"/>
            <a:ext cx="10972800" cy="93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8" name="Platshållare för text 2"/>
          <p:cNvSpPr>
            <a:spLocks noGrp="1"/>
          </p:cNvSpPr>
          <p:nvPr>
            <p:ph type="body" idx="1"/>
          </p:nvPr>
        </p:nvSpPr>
        <p:spPr>
          <a:xfrm>
            <a:off x="624000" y="2206800"/>
            <a:ext cx="109728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4775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200" b="0" kern="1200" cap="none" spc="0">
          <a:ln>
            <a:noFill/>
          </a:ln>
          <a:solidFill>
            <a:srgbClr val="7F7F7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6597650"/>
            <a:ext cx="12192000" cy="260350"/>
          </a:xfrm>
          <a:prstGeom prst="rect">
            <a:avLst/>
          </a:prstGeom>
          <a:solidFill>
            <a:srgbClr val="6666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sv-SE" sz="1800">
              <a:solidFill>
                <a:schemeClr val="bg2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0703717" y="6597651"/>
            <a:ext cx="115292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sv-SE" altLang="sv-SE" sz="1000" b="1" dirty="0">
                <a:solidFill>
                  <a:schemeClr val="bg1"/>
                </a:solidFill>
                <a:latin typeface="Calibri" pitchFamily="34" charset="0"/>
              </a:rPr>
              <a:t>www.rvn.se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7475"/>
            <a:ext cx="1219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680" y="6093296"/>
            <a:ext cx="1388225" cy="32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37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4" r:id="rId2"/>
    <p:sldLayoutId id="2147483656" r:id="rId3"/>
    <p:sldLayoutId id="2147483748" r:id="rId4"/>
    <p:sldLayoutId id="2147483750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42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Jämförelse</a:t>
            </a:r>
            <a:r>
              <a:rPr dirty="0"/>
              <a:t> av </a:t>
            </a:r>
            <a:r>
              <a:rPr dirty="0" err="1"/>
              <a:t>smärta</a:t>
            </a:r>
            <a:r>
              <a:rPr dirty="0"/>
              <a:t> och </a:t>
            </a:r>
            <a:r>
              <a:rPr dirty="0" err="1"/>
              <a:t>illamående</a:t>
            </a:r>
            <a:r>
              <a:rPr dirty="0"/>
              <a:t> </a:t>
            </a:r>
            <a:r>
              <a:rPr dirty="0" err="1"/>
              <a:t>före</a:t>
            </a:r>
            <a:r>
              <a:rPr dirty="0"/>
              <a:t> och </a:t>
            </a:r>
            <a:r>
              <a:rPr dirty="0" err="1"/>
              <a:t>efter</a:t>
            </a:r>
            <a:r>
              <a:rPr dirty="0"/>
              <a:t> byte till TIVA</a:t>
            </a:r>
            <a:r>
              <a:rPr lang="sv-SE" dirty="0"/>
              <a:t> på </a:t>
            </a:r>
            <a:r>
              <a:rPr lang="sv-SE" dirty="0" err="1"/>
              <a:t>Op</a:t>
            </a:r>
            <a:r>
              <a:rPr lang="sv-SE" dirty="0"/>
              <a:t> i Sundvall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Bröstkirurgi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095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2839F8-F7AF-BFCA-9842-F731981EF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300231-8705-6602-D9C6-6626825FF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Som tradition har anestesimetoden för bröstkirurgi i Sundsvall varit </a:t>
            </a:r>
            <a:r>
              <a:rPr lang="sv-SE" dirty="0" err="1"/>
              <a:t>Sevofluran</a:t>
            </a:r>
            <a:r>
              <a:rPr lang="sv-SE" dirty="0"/>
              <a:t> + </a:t>
            </a:r>
            <a:r>
              <a:rPr lang="sv-SE" dirty="0" err="1"/>
              <a:t>Fentanyl</a:t>
            </a:r>
            <a:r>
              <a:rPr lang="sv-SE" dirty="0"/>
              <a:t>. Vid en genomgång av SPOR-data påvisas att vi har mer illamående än snittet i landet på sjukhus av motsvarande storlek. Vi ville gå ifrån gas-anestesi till förmån för TIVA på dessa patienter.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Ny metod: </a:t>
            </a:r>
            <a:r>
              <a:rPr lang="sv-SE" dirty="0" err="1"/>
              <a:t>Propofol</a:t>
            </a:r>
            <a:r>
              <a:rPr lang="sv-SE" dirty="0"/>
              <a:t> + </a:t>
            </a:r>
            <a:r>
              <a:rPr lang="sv-SE" dirty="0" err="1"/>
              <a:t>Ultiva</a:t>
            </a:r>
            <a:r>
              <a:rPr lang="sv-SE" dirty="0"/>
              <a:t>, </a:t>
            </a:r>
            <a:r>
              <a:rPr lang="sv-SE" dirty="0" err="1"/>
              <a:t>Betapred</a:t>
            </a:r>
            <a:r>
              <a:rPr lang="sv-SE" dirty="0"/>
              <a:t> 8 mg (höjning), </a:t>
            </a:r>
            <a:r>
              <a:rPr lang="sv-SE" dirty="0" err="1"/>
              <a:t>Catapresan</a:t>
            </a:r>
            <a:r>
              <a:rPr lang="sv-SE" dirty="0"/>
              <a:t> 1 </a:t>
            </a:r>
            <a:r>
              <a:rPr lang="sv-SE" dirty="0" err="1"/>
              <a:t>ug</a:t>
            </a:r>
            <a:r>
              <a:rPr lang="sv-SE" dirty="0"/>
              <a:t>/kg. </a:t>
            </a:r>
            <a:r>
              <a:rPr lang="sv-SE" dirty="0" err="1"/>
              <a:t>Fentanyl</a:t>
            </a:r>
            <a:r>
              <a:rPr lang="sv-SE" dirty="0"/>
              <a:t> vid mindre ingrepp. Kombination av </a:t>
            </a:r>
            <a:r>
              <a:rPr lang="sv-SE" dirty="0" err="1"/>
              <a:t>Fentanyl</a:t>
            </a:r>
            <a:r>
              <a:rPr lang="sv-SE" dirty="0"/>
              <a:t> och lågdos Morfin mot slutet för att undvika onödigt stora morfindoser som hänger i länge </a:t>
            </a:r>
            <a:r>
              <a:rPr lang="sv-SE" dirty="0" err="1"/>
              <a:t>postop</a:t>
            </a:r>
            <a:r>
              <a:rPr lang="sv-SE" dirty="0"/>
              <a:t> och </a:t>
            </a:r>
            <a:r>
              <a:rPr lang="sv-SE" dirty="0" err="1"/>
              <a:t>Fentanyl</a:t>
            </a:r>
            <a:r>
              <a:rPr lang="sv-SE" dirty="0"/>
              <a:t> för smärtlindring vid övergång från Operation till uppvak. I tillägg frikostigt med lokalbedövning i operationssår av operatör.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Förändringen genomfördes </a:t>
            </a:r>
            <a:r>
              <a:rPr lang="sv-SE"/>
              <a:t>innan sommaren 2025.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4499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Mätpunkter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00" b="1" dirty="0"/>
              <a:t>Baseline</a:t>
            </a:r>
            <a:endParaRPr lang="sv-SE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 err="1"/>
              <a:t>Från</a:t>
            </a:r>
            <a:r>
              <a:rPr sz="1600" dirty="0"/>
              <a:t>: 2023-01-01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/>
              <a:t>Till: 2024-11-01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 err="1"/>
              <a:t>Operationskod</a:t>
            </a:r>
            <a:r>
              <a:rPr sz="1600" dirty="0"/>
              <a:t>: HA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/>
              <a:t>Antal: 555/13122 (</a:t>
            </a:r>
            <a:r>
              <a:rPr lang="sv-SE" sz="1600" dirty="0"/>
              <a:t>Operationsavdelningen i Sundsvall</a:t>
            </a:r>
            <a:r>
              <a:rPr sz="1600" dirty="0"/>
              <a:t>/</a:t>
            </a:r>
            <a:r>
              <a:rPr sz="1600" dirty="0" err="1"/>
              <a:t>Centrallasarett</a:t>
            </a:r>
            <a:r>
              <a:rPr sz="1600" dirty="0"/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sz="1800" b="1" dirty="0" err="1"/>
              <a:t>Nyläge</a:t>
            </a:r>
            <a:endParaRPr sz="1800" b="1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 err="1"/>
              <a:t>Från</a:t>
            </a:r>
            <a:r>
              <a:rPr sz="1600" dirty="0"/>
              <a:t> 2025-07-01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/>
              <a:t>Till 2026-09-21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600" dirty="0"/>
              <a:t>Antal: 425/8650 (</a:t>
            </a:r>
            <a:r>
              <a:rPr lang="sv-SE" sz="1600" dirty="0"/>
              <a:t>Operationsavdelningen i Sundsvall </a:t>
            </a:r>
            <a:r>
              <a:rPr sz="1600" dirty="0"/>
              <a:t>/</a:t>
            </a:r>
            <a:r>
              <a:rPr sz="1600" dirty="0" err="1"/>
              <a:t>Centrallasarett</a:t>
            </a:r>
            <a:r>
              <a:rPr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Smärta &lt; 1h (före vs efter)</a:t>
            </a:r>
            <a:endParaRPr lang="sv-SE"/>
          </a:p>
        </p:txBody>
      </p:sp>
      <p:pic>
        <p:nvPicPr>
          <p:cNvPr id="3" name="Source visual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147" y="2183172"/>
            <a:ext cx="3576513" cy="3622612"/>
          </a:xfrm>
          <a:prstGeom prst="rect">
            <a:avLst/>
          </a:prstGeom>
        </p:spPr>
      </p:pic>
      <p:pic>
        <p:nvPicPr>
          <p:cNvPr id="4" name="Source visual 2" descr="image.png"/>
          <p:cNvPicPr>
            <a:picLocks noChangeAspect="1"/>
          </p:cNvPicPr>
          <p:nvPr/>
        </p:nvPicPr>
        <p:blipFill>
          <a:blip r:embed="rId3"/>
          <a:srcRect l="3501" r="24837" b="4126"/>
          <a:stretch>
            <a:fillRect/>
          </a:stretch>
        </p:blipFill>
        <p:spPr>
          <a:xfrm>
            <a:off x="8005853" y="3618688"/>
            <a:ext cx="3896305" cy="2266546"/>
          </a:xfrm>
          <a:prstGeom prst="rect">
            <a:avLst/>
          </a:prstGeom>
        </p:spPr>
      </p:pic>
      <p:pic>
        <p:nvPicPr>
          <p:cNvPr id="5" name="Source visual 3" descr="image.png"/>
          <p:cNvPicPr>
            <a:picLocks noChangeAspect="1"/>
          </p:cNvPicPr>
          <p:nvPr/>
        </p:nvPicPr>
        <p:blipFill>
          <a:blip r:embed="rId4"/>
          <a:srcRect r="27054" b="3876"/>
          <a:stretch>
            <a:fillRect/>
          </a:stretch>
        </p:blipFill>
        <p:spPr>
          <a:xfrm>
            <a:off x="8041947" y="1223009"/>
            <a:ext cx="3786887" cy="2395679"/>
          </a:xfrm>
          <a:prstGeom prst="rect">
            <a:avLst/>
          </a:prstGeom>
        </p:spPr>
      </p:pic>
      <p:sp>
        <p:nvSpPr>
          <p:cNvPr id="6" name="Source label 4"/>
          <p:cNvSpPr txBox="1"/>
          <p:nvPr/>
        </p:nvSpPr>
        <p:spPr>
          <a:xfrm>
            <a:off x="11217450" y="4284772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Efter</a:t>
            </a:r>
            <a:endParaRPr sz="1000" b="1" dirty="0">
              <a:latin typeface="Calibri"/>
            </a:endParaRPr>
          </a:p>
        </p:txBody>
      </p:sp>
      <p:sp>
        <p:nvSpPr>
          <p:cNvPr id="7" name="Source label 5"/>
          <p:cNvSpPr txBox="1"/>
          <p:nvPr/>
        </p:nvSpPr>
        <p:spPr>
          <a:xfrm>
            <a:off x="11182674" y="1664728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Före</a:t>
            </a:r>
            <a:endParaRPr sz="1000" b="1" dirty="0">
              <a:latin typeface="Calibri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778D94-99E8-DE36-80C9-53A1506A8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55" y="2183172"/>
            <a:ext cx="3289937" cy="359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Högsta smärta (före vs efter)</a:t>
            </a:r>
            <a:endParaRPr lang="sv-SE"/>
          </a:p>
        </p:txBody>
      </p:sp>
      <p:pic>
        <p:nvPicPr>
          <p:cNvPr id="3" name="Source visual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17" y="1988841"/>
            <a:ext cx="3598164" cy="3935303"/>
          </a:xfrm>
          <a:prstGeom prst="rect">
            <a:avLst/>
          </a:prstGeom>
        </p:spPr>
      </p:pic>
      <p:pic>
        <p:nvPicPr>
          <p:cNvPr id="4" name="Source visual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172" y="1834540"/>
            <a:ext cx="3715967" cy="4044618"/>
          </a:xfrm>
          <a:prstGeom prst="rect">
            <a:avLst/>
          </a:prstGeom>
        </p:spPr>
      </p:pic>
      <p:pic>
        <p:nvPicPr>
          <p:cNvPr id="5" name="Source visual 3" descr="image.png"/>
          <p:cNvPicPr>
            <a:picLocks noChangeAspect="1"/>
          </p:cNvPicPr>
          <p:nvPr/>
        </p:nvPicPr>
        <p:blipFill>
          <a:blip r:embed="rId4"/>
          <a:srcRect t="1" r="25576" b="4510"/>
          <a:stretch>
            <a:fillRect/>
          </a:stretch>
        </p:blipFill>
        <p:spPr>
          <a:xfrm>
            <a:off x="8267731" y="3793787"/>
            <a:ext cx="3434644" cy="2085371"/>
          </a:xfrm>
          <a:prstGeom prst="rect">
            <a:avLst/>
          </a:prstGeom>
        </p:spPr>
      </p:pic>
      <p:pic>
        <p:nvPicPr>
          <p:cNvPr id="6" name="Source visual 4" descr="image.png"/>
          <p:cNvPicPr>
            <a:picLocks noChangeAspect="1"/>
          </p:cNvPicPr>
          <p:nvPr/>
        </p:nvPicPr>
        <p:blipFill>
          <a:blip r:embed="rId5"/>
          <a:srcRect r="25576" b="4134"/>
          <a:stretch>
            <a:fillRect/>
          </a:stretch>
        </p:blipFill>
        <p:spPr>
          <a:xfrm>
            <a:off x="8267730" y="1262649"/>
            <a:ext cx="3494078" cy="2278219"/>
          </a:xfrm>
          <a:prstGeom prst="rect">
            <a:avLst/>
          </a:prstGeom>
        </p:spPr>
      </p:pic>
      <p:sp>
        <p:nvSpPr>
          <p:cNvPr id="7" name="Source label 5"/>
          <p:cNvSpPr txBox="1"/>
          <p:nvPr/>
        </p:nvSpPr>
        <p:spPr>
          <a:xfrm>
            <a:off x="11496632" y="4751961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Efter</a:t>
            </a:r>
            <a:endParaRPr sz="1000" b="1" dirty="0">
              <a:latin typeface="Calibri"/>
            </a:endParaRPr>
          </a:p>
        </p:txBody>
      </p:sp>
      <p:sp>
        <p:nvSpPr>
          <p:cNvPr id="8" name="Source label 6"/>
          <p:cNvSpPr txBox="1"/>
          <p:nvPr/>
        </p:nvSpPr>
        <p:spPr>
          <a:xfrm>
            <a:off x="11437199" y="2128043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Före</a:t>
            </a:r>
            <a:endParaRPr sz="10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ource visual 1" descr="image.png"/>
          <p:cNvPicPr>
            <a:picLocks noChangeAspect="1"/>
          </p:cNvPicPr>
          <p:nvPr/>
        </p:nvPicPr>
        <p:blipFill>
          <a:blip r:embed="rId2"/>
          <a:srcRect r="24358" b="5176"/>
          <a:stretch>
            <a:fillRect/>
          </a:stretch>
        </p:blipFill>
        <p:spPr>
          <a:xfrm>
            <a:off x="8336703" y="1279137"/>
            <a:ext cx="3579390" cy="2495195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Smärta</a:t>
            </a:r>
            <a:r>
              <a:rPr dirty="0"/>
              <a:t> vid </a:t>
            </a:r>
            <a:r>
              <a:rPr dirty="0" err="1"/>
              <a:t>utskrivning</a:t>
            </a:r>
            <a:r>
              <a:rPr dirty="0"/>
              <a:t> (</a:t>
            </a:r>
            <a:r>
              <a:rPr dirty="0" err="1"/>
              <a:t>före</a:t>
            </a:r>
            <a:r>
              <a:rPr dirty="0"/>
              <a:t> vs </a:t>
            </a:r>
            <a:r>
              <a:rPr dirty="0" err="1"/>
              <a:t>efter</a:t>
            </a:r>
            <a:r>
              <a:rPr dirty="0"/>
              <a:t>)</a:t>
            </a:r>
            <a:endParaRPr lang="sv-SE" dirty="0"/>
          </a:p>
        </p:txBody>
      </p:sp>
      <p:pic>
        <p:nvPicPr>
          <p:cNvPr id="4" name="Source visual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013085"/>
            <a:ext cx="3881628" cy="3771861"/>
          </a:xfrm>
          <a:prstGeom prst="rect">
            <a:avLst/>
          </a:prstGeom>
        </p:spPr>
      </p:pic>
      <p:pic>
        <p:nvPicPr>
          <p:cNvPr id="5" name="Source visual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124" y="1988841"/>
            <a:ext cx="3881628" cy="3816943"/>
          </a:xfrm>
          <a:prstGeom prst="rect">
            <a:avLst/>
          </a:prstGeom>
        </p:spPr>
      </p:pic>
      <p:pic>
        <p:nvPicPr>
          <p:cNvPr id="6" name="Source visual 4" descr="image.png"/>
          <p:cNvPicPr>
            <a:picLocks noChangeAspect="1"/>
          </p:cNvPicPr>
          <p:nvPr/>
        </p:nvPicPr>
        <p:blipFill>
          <a:blip r:embed="rId5"/>
          <a:srcRect r="22084" b="4887"/>
          <a:stretch>
            <a:fillRect/>
          </a:stretch>
        </p:blipFill>
        <p:spPr>
          <a:xfrm>
            <a:off x="8254116" y="3910519"/>
            <a:ext cx="3739801" cy="2159541"/>
          </a:xfrm>
          <a:prstGeom prst="rect">
            <a:avLst/>
          </a:prstGeom>
        </p:spPr>
      </p:pic>
      <p:sp>
        <p:nvSpPr>
          <p:cNvPr id="7" name="Source label 5"/>
          <p:cNvSpPr txBox="1"/>
          <p:nvPr/>
        </p:nvSpPr>
        <p:spPr>
          <a:xfrm>
            <a:off x="11268456" y="4608397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Efter</a:t>
            </a:r>
            <a:endParaRPr sz="1000" b="1" dirty="0">
              <a:latin typeface="Calibri"/>
            </a:endParaRPr>
          </a:p>
        </p:txBody>
      </p:sp>
      <p:sp>
        <p:nvSpPr>
          <p:cNvPr id="8" name="Source label 6"/>
          <p:cNvSpPr txBox="1"/>
          <p:nvPr/>
        </p:nvSpPr>
        <p:spPr>
          <a:xfrm>
            <a:off x="11268456" y="2215221"/>
            <a:ext cx="530352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 err="1">
                <a:latin typeface="Calibri"/>
              </a:rPr>
              <a:t>Före</a:t>
            </a:r>
            <a:endParaRPr sz="1000" b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Postoperativt illamående (före vs efter)</a:t>
            </a:r>
            <a:endParaRPr lang="sv-SE"/>
          </a:p>
        </p:txBody>
      </p:sp>
      <p:pic>
        <p:nvPicPr>
          <p:cNvPr id="3" name="Source visual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327603"/>
            <a:ext cx="5367528" cy="3428089"/>
          </a:xfrm>
          <a:prstGeom prst="rect">
            <a:avLst/>
          </a:prstGeom>
        </p:spPr>
      </p:pic>
      <p:pic>
        <p:nvPicPr>
          <p:cNvPr id="4" name="Source visual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064" y="2277453"/>
            <a:ext cx="5367528" cy="347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34406"/>
      </p:ext>
    </p:extLst>
  </p:cSld>
  <p:clrMapOvr>
    <a:masterClrMapping/>
  </p:clrMapOvr>
</p:sld>
</file>

<file path=ppt/theme/theme1.xml><?xml version="1.0" encoding="utf-8"?>
<a:theme xmlns:a="http://schemas.openxmlformats.org/drawingml/2006/main" name="RVN Grön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5747AB3C-6B11-424B-A456-9C637DF754BC}"/>
    </a:ext>
  </a:extLst>
</a:theme>
</file>

<file path=ppt/theme/theme2.xml><?xml version="1.0" encoding="utf-8"?>
<a:theme xmlns:a="http://schemas.openxmlformats.org/drawingml/2006/main" name="RVN Gul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D8913AE7-086D-4B27-AFFE-795309C260B1}"/>
    </a:ext>
  </a:extLst>
</a:theme>
</file>

<file path=ppt/theme/theme3.xml><?xml version="1.0" encoding="utf-8"?>
<a:theme xmlns:a="http://schemas.openxmlformats.org/drawingml/2006/main" name="RVN Lila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B41E0409-6AA7-42B4-98F0-0AD74B524D7C}"/>
    </a:ext>
  </a:extLst>
</a:theme>
</file>

<file path=ppt/theme/theme4.xml><?xml version="1.0" encoding="utf-8"?>
<a:theme xmlns:a="http://schemas.openxmlformats.org/drawingml/2006/main" name="RVN Orange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CFEFE60C-4916-4CA0-ABC5-05E12F64358F}"/>
    </a:ext>
  </a:extLst>
</a:theme>
</file>

<file path=ppt/theme/theme5.xml><?xml version="1.0" encoding="utf-8"?>
<a:theme xmlns:a="http://schemas.openxmlformats.org/drawingml/2006/main" name="RVN Blank med sidfot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D250C5B9-1E05-4E9A-9DAC-DCE110E0BD6E}"/>
    </a:ext>
  </a:extLst>
</a:theme>
</file>

<file path=ppt/theme/theme6.xml><?xml version="1.0" encoding="utf-8"?>
<a:theme xmlns:a="http://schemas.openxmlformats.org/drawingml/2006/main" name="RVN Blå (Standard)">
  <a:themeElements>
    <a:clrScheme name="RVN">
      <a:dk1>
        <a:srgbClr val="000000"/>
      </a:dk1>
      <a:lt1>
        <a:srgbClr val="FFFFFF"/>
      </a:lt1>
      <a:dk2>
        <a:srgbClr val="A19C97"/>
      </a:dk2>
      <a:lt2>
        <a:srgbClr val="E7E5E4"/>
      </a:lt2>
      <a:accent1>
        <a:srgbClr val="009FE3"/>
      </a:accent1>
      <a:accent2>
        <a:srgbClr val="95C11F"/>
      </a:accent2>
      <a:accent3>
        <a:srgbClr val="FFCC00"/>
      </a:accent3>
      <a:accent4>
        <a:srgbClr val="954B97"/>
      </a:accent4>
      <a:accent5>
        <a:srgbClr val="EB6209"/>
      </a:accent5>
      <a:accent6>
        <a:srgbClr val="E8308A"/>
      </a:accent6>
      <a:hlink>
        <a:srgbClr val="005CA9"/>
      </a:hlink>
      <a:folHlink>
        <a:srgbClr val="954B9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B5995A3-5B20-4A45-AE80-B4633B68A07B}" vid="{1FDC0F4A-91A1-48D2-AF21-4007995A112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206</Words>
  <Application>Microsoft Office PowerPoint</Application>
  <PresentationFormat>Bredbild</PresentationFormat>
  <Paragraphs>29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6</vt:i4>
      </vt:variant>
      <vt:variant>
        <vt:lpstr>Bildrubriker</vt:lpstr>
      </vt:variant>
      <vt:variant>
        <vt:i4>7</vt:i4>
      </vt:variant>
    </vt:vector>
  </HeadingPairs>
  <TitlesOfParts>
    <vt:vector size="15" baseType="lpstr">
      <vt:lpstr>Arial</vt:lpstr>
      <vt:lpstr>Calibri</vt:lpstr>
      <vt:lpstr>RVN Grön</vt:lpstr>
      <vt:lpstr>RVN Gul</vt:lpstr>
      <vt:lpstr>RVN Lila</vt:lpstr>
      <vt:lpstr>RVN Orange</vt:lpstr>
      <vt:lpstr>RVN Blank med sidfot</vt:lpstr>
      <vt:lpstr>RVN Blå (Standard)</vt:lpstr>
      <vt:lpstr>Bröstkirurgi</vt:lpstr>
      <vt:lpstr>Bakgrund</vt:lpstr>
      <vt:lpstr>Mätpunkter</vt:lpstr>
      <vt:lpstr>Smärta &lt; 1h (före vs efter)</vt:lpstr>
      <vt:lpstr>Högsta smärta (före vs efter)</vt:lpstr>
      <vt:lpstr>Smärta vid utskrivning (före vs efter)</vt:lpstr>
      <vt:lpstr>Postoperativt illamående (före vs efter)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Mattias Larsson</dc:creator>
  <cp:lastModifiedBy>Mattias Larsson</cp:lastModifiedBy>
  <cp:revision>7</cp:revision>
  <dcterms:created xsi:type="dcterms:W3CDTF">2025-10-20T13:19:31Z</dcterms:created>
  <dcterms:modified xsi:type="dcterms:W3CDTF">2026-09-21T09:51:00Z</dcterms:modified>
</cp:coreProperties>
</file>