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9" r:id="rId4"/>
    <p:sldId id="258" r:id="rId5"/>
    <p:sldId id="265" r:id="rId6"/>
    <p:sldId id="266" r:id="rId7"/>
    <p:sldId id="267" r:id="rId8"/>
    <p:sldId id="268" r:id="rId9"/>
    <p:sldId id="269" r:id="rId10"/>
    <p:sldId id="27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9607"/>
    <a:srgbClr val="F39307"/>
    <a:srgbClr val="EF9107"/>
    <a:srgbClr val="F9B62F"/>
    <a:srgbClr val="F9BA3D"/>
    <a:srgbClr val="FFCF37"/>
    <a:srgbClr val="D9B353"/>
    <a:srgbClr val="D9A953"/>
    <a:srgbClr val="53B0D9"/>
    <a:srgbClr val="36A2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21398B-BBC9-4283-8033-8CFE2CDDDA07}" type="datetimeFigureOut">
              <a:rPr lang="sv-SE" smtClean="0"/>
              <a:t>2026-03-24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6C1B74-948A-4570-B626-F3F653775F1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0854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5D471-00DB-4EB0-B946-E79873EC2577}" type="datetime1">
              <a:rPr lang="sv-SE" smtClean="0"/>
              <a:t>2026-03-24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Peter Spetz SPOR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6CDF-69DE-4E22-8EE6-F63912064B8E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 descr="En bild som visar text, clipart&#10;&#10;Automatiskt genererad beskrivning">
            <a:extLst>
              <a:ext uri="{FF2B5EF4-FFF2-40B4-BE49-F238E27FC236}">
                <a16:creationId xmlns:a16="http://schemas.microsoft.com/office/drawing/2014/main" id="{D6E09BDB-D380-45BA-B60B-FAEB6EB969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1" y="5735637"/>
            <a:ext cx="2105527" cy="962526"/>
          </a:xfrm>
          <a:prstGeom prst="rect">
            <a:avLst/>
          </a:prstGeom>
        </p:spPr>
      </p:pic>
      <p:sp>
        <p:nvSpPr>
          <p:cNvPr id="8" name="Rektangel 7">
            <a:extLst>
              <a:ext uri="{FF2B5EF4-FFF2-40B4-BE49-F238E27FC236}">
                <a16:creationId xmlns:a16="http://schemas.microsoft.com/office/drawing/2014/main" id="{27411839-2BAD-43B6-B9C5-F2AB9469D1B8}"/>
              </a:ext>
            </a:extLst>
          </p:cNvPr>
          <p:cNvSpPr/>
          <p:nvPr userDrawn="1"/>
        </p:nvSpPr>
        <p:spPr>
          <a:xfrm>
            <a:off x="390526" y="6172202"/>
            <a:ext cx="9496425" cy="66675"/>
          </a:xfrm>
          <a:prstGeom prst="rect">
            <a:avLst/>
          </a:prstGeom>
          <a:solidFill>
            <a:srgbClr val="F79607"/>
          </a:solidFill>
          <a:ln>
            <a:solidFill>
              <a:srgbClr val="EF910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/>
          </a:p>
        </p:txBody>
      </p:sp>
    </p:spTree>
    <p:extLst>
      <p:ext uri="{BB962C8B-B14F-4D97-AF65-F5344CB8AC3E}">
        <p14:creationId xmlns:p14="http://schemas.microsoft.com/office/powerpoint/2010/main" val="3806730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297E7-757A-40CE-8C0F-FB0D289E6A8C}" type="datetime1">
              <a:rPr lang="sv-SE" smtClean="0"/>
              <a:t>2026-03-24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Peter Spetz SPOR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6CDF-69DE-4E22-8EE6-F63912064B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690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81BE-32EF-4DE0-9C19-825BB0E7CB68}" type="datetime1">
              <a:rPr lang="sv-SE" smtClean="0"/>
              <a:t>2026-03-24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Peter Spetz SPOR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6CDF-69DE-4E22-8EE6-F63912064B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4448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531DFC-F8DB-47CC-AF4C-19461327D6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D4EB2A1-D040-4965-B0CB-F11E6BBED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0C5D948-1EEC-4290-9CB6-6245966B7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C98A-3536-4616-B6AC-9F441DA2BFFD}" type="datetime1">
              <a:rPr lang="sv-SE" smtClean="0"/>
              <a:t>2026-03-24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8E97A82-E778-4CBF-A4E8-CFDC99948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Peter Spetz SPOR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32EA73E-9CFA-4B90-A3A4-4C5D3EC2D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6CDF-69DE-4E22-8EE6-F63912064B8E}" type="slidenum">
              <a:rPr lang="sv-SE" smtClean="0"/>
              <a:t>‹#›</a:t>
            </a:fld>
            <a:endParaRPr lang="sv-SE"/>
          </a:p>
        </p:txBody>
      </p:sp>
      <p:pic>
        <p:nvPicPr>
          <p:cNvPr id="12" name="Bildobjekt 11" descr="En bild som visar text, clipart&#10;&#10;Automatiskt genererad beskrivning">
            <a:extLst>
              <a:ext uri="{FF2B5EF4-FFF2-40B4-BE49-F238E27FC236}">
                <a16:creationId xmlns:a16="http://schemas.microsoft.com/office/drawing/2014/main" id="{712B71B5-C4FA-4E8D-87CD-339E0EF56F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1" y="5735637"/>
            <a:ext cx="2105527" cy="962526"/>
          </a:xfrm>
          <a:prstGeom prst="rect">
            <a:avLst/>
          </a:prstGeom>
        </p:spPr>
      </p:pic>
      <p:sp>
        <p:nvSpPr>
          <p:cNvPr id="13" name="Rektangel 12">
            <a:extLst>
              <a:ext uri="{FF2B5EF4-FFF2-40B4-BE49-F238E27FC236}">
                <a16:creationId xmlns:a16="http://schemas.microsoft.com/office/drawing/2014/main" id="{694EB9BA-E662-4A11-88FB-D91B83580863}"/>
              </a:ext>
            </a:extLst>
          </p:cNvPr>
          <p:cNvSpPr/>
          <p:nvPr userDrawn="1"/>
        </p:nvSpPr>
        <p:spPr>
          <a:xfrm>
            <a:off x="390526" y="6172202"/>
            <a:ext cx="9496425" cy="66675"/>
          </a:xfrm>
          <a:prstGeom prst="rect">
            <a:avLst/>
          </a:prstGeom>
          <a:solidFill>
            <a:srgbClr val="F79607"/>
          </a:solidFill>
          <a:ln>
            <a:solidFill>
              <a:srgbClr val="EF910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/>
          </a:p>
        </p:txBody>
      </p:sp>
    </p:spTree>
    <p:extLst>
      <p:ext uri="{BB962C8B-B14F-4D97-AF65-F5344CB8AC3E}">
        <p14:creationId xmlns:p14="http://schemas.microsoft.com/office/powerpoint/2010/main" val="1823585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D60A6-FA63-4E33-8264-E5A7DEE4127D}" type="datetime1">
              <a:rPr lang="sv-SE" smtClean="0"/>
              <a:t>2026-03-24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Peter Spetz SPOR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6CDF-69DE-4E22-8EE6-F63912064B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7820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3DF5A-5B44-4AD3-83CE-3953735BB118}" type="datetime1">
              <a:rPr lang="sv-SE" smtClean="0"/>
              <a:t>2026-03-24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Peter Spetz SPOR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6CDF-69DE-4E22-8EE6-F63912064B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6069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6C095-EF90-4C2E-91A9-767CD3512C0F}" type="datetime1">
              <a:rPr lang="sv-SE" smtClean="0"/>
              <a:t>2026-03-24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Peter Spetz SPOR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6CDF-69DE-4E22-8EE6-F63912064B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5501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499AD-275E-41F9-B88A-5EF42FD67278}" type="datetime1">
              <a:rPr lang="sv-SE" smtClean="0"/>
              <a:t>2026-03-24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Peter Spetz SPOR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6CDF-69DE-4E22-8EE6-F63912064B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4443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C39F-91EC-4C84-81EA-8622DA0E0EE4}" type="datetime1">
              <a:rPr lang="sv-SE" smtClean="0"/>
              <a:t>2026-03-24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Peter Spetz SPOR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6CDF-69DE-4E22-8EE6-F63912064B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1704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1CDA-47FC-4727-90E4-7DF9FCD83A0A}" type="datetime1">
              <a:rPr lang="sv-SE" smtClean="0"/>
              <a:t>2026-03-24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Peter Spetz SPOR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6CDF-69DE-4E22-8EE6-F63912064B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4253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5E8D-23F4-45C3-B0A6-6D54E05FF061}" type="datetime1">
              <a:rPr lang="sv-SE" smtClean="0"/>
              <a:t>2026-03-24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Peter Spetz SPOR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6CDF-69DE-4E22-8EE6-F63912064B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1094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E53EC-96EE-4A6B-9CD9-910F86668377}" type="datetime1">
              <a:rPr lang="sv-SE" smtClean="0"/>
              <a:t>2026-03-24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Peter Spetz SPOR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36CDF-69DE-4E22-8EE6-F63912064B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5149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E54CE-C405-47B2-98ED-AF5819C13623}" type="datetime1">
              <a:rPr lang="sv-SE" smtClean="0"/>
              <a:t>2026-03-24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/>
              <a:t>Peter Spetz SPOR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6CDF-69DE-4E22-8EE6-F63912064B8E}" type="slidenum">
              <a:rPr lang="sv-SE" smtClean="0"/>
              <a:t>‹#›</a:t>
            </a:fld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68D4B828-10AD-410A-B447-BEF2E2585351}"/>
              </a:ext>
            </a:extLst>
          </p:cNvPr>
          <p:cNvSpPr/>
          <p:nvPr userDrawn="1"/>
        </p:nvSpPr>
        <p:spPr>
          <a:xfrm>
            <a:off x="390526" y="6172202"/>
            <a:ext cx="9496425" cy="66675"/>
          </a:xfrm>
          <a:prstGeom prst="rect">
            <a:avLst/>
          </a:prstGeom>
          <a:solidFill>
            <a:srgbClr val="F79607"/>
          </a:solidFill>
          <a:ln>
            <a:solidFill>
              <a:srgbClr val="EF910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/>
          </a:p>
        </p:txBody>
      </p:sp>
      <p:pic>
        <p:nvPicPr>
          <p:cNvPr id="8" name="Bildobjekt 7" descr="En bild som visar text, clipart&#10;&#10;Automatiskt genererad beskrivning">
            <a:extLst>
              <a:ext uri="{FF2B5EF4-FFF2-40B4-BE49-F238E27FC236}">
                <a16:creationId xmlns:a16="http://schemas.microsoft.com/office/drawing/2014/main" id="{E8212A01-0DB2-4E5D-9E95-2C3697E765F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1" y="5735637"/>
            <a:ext cx="2105527" cy="962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88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49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6548EE-DACF-428A-A795-E59F1F35E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457200"/>
            <a:ext cx="3935413" cy="1600200"/>
          </a:xfrm>
        </p:spPr>
        <p:txBody>
          <a:bodyPr anchor="b">
            <a:normAutofit/>
          </a:bodyPr>
          <a:lstStyle/>
          <a:p>
            <a:pPr algn="ctr"/>
            <a:r>
              <a:rPr lang="sv-SE" sz="4400" b="1" dirty="0"/>
              <a:t>Kejsarsnit</a:t>
            </a:r>
            <a:r>
              <a:rPr lang="sv-SE" sz="4400" dirty="0"/>
              <a:t>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085EF57-E8A0-42B8-9CD9-242428D8C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9432" y="2057400"/>
            <a:ext cx="4414684" cy="3811588"/>
          </a:xfrm>
        </p:spPr>
        <p:txBody>
          <a:bodyPr>
            <a:normAutofit/>
          </a:bodyPr>
          <a:lstStyle/>
          <a:p>
            <a:pPr algn="ctr"/>
            <a:r>
              <a:rPr lang="sv-SE" sz="2400" dirty="0"/>
              <a:t>Registrering för överföring till SPOR </a:t>
            </a:r>
          </a:p>
          <a:p>
            <a:pPr algn="ctr"/>
            <a:r>
              <a:rPr lang="sv-SE" sz="2400" dirty="0"/>
              <a:t>inför nya utdata rapporter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72EBEF8-56AB-79F1-39AD-7B67D1AAB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Peter Spetz SPOR</a:t>
            </a:r>
          </a:p>
        </p:txBody>
      </p:sp>
    </p:spTree>
    <p:extLst>
      <p:ext uri="{BB962C8B-B14F-4D97-AF65-F5344CB8AC3E}">
        <p14:creationId xmlns:p14="http://schemas.microsoft.com/office/powerpoint/2010/main" val="420927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6D8C7-A1B1-910E-59B2-37082D2A2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Lathundar 4 </a:t>
            </a:r>
            <a:r>
              <a:rPr lang="sv-SE" b="1" dirty="0" err="1"/>
              <a:t>st</a:t>
            </a:r>
            <a:endParaRPr lang="sv-SE" b="1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EFD934F-70C9-5D7C-1709-7214DF18C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966811"/>
          </a:xfrm>
        </p:spPr>
        <p:txBody>
          <a:bodyPr>
            <a:normAutofit fontScale="92500" lnSpcReduction="20000"/>
          </a:bodyPr>
          <a:lstStyle/>
          <a:p>
            <a:r>
              <a:rPr lang="sv-SE" dirty="0"/>
              <a:t>Lathund allmän information</a:t>
            </a:r>
          </a:p>
          <a:p>
            <a:r>
              <a:rPr lang="sv-SE" dirty="0"/>
              <a:t>Lathund operationskortsansvariga Gyn/Obstetrik Orbit</a:t>
            </a:r>
          </a:p>
          <a:p>
            <a:r>
              <a:rPr lang="sv-SE" dirty="0"/>
              <a:t>Lathund operatör Gyn/Obstetrik Orbit </a:t>
            </a:r>
          </a:p>
          <a:p>
            <a:r>
              <a:rPr lang="sv-SE" dirty="0"/>
              <a:t>Lathund Orbit-förvaltning</a:t>
            </a:r>
          </a:p>
          <a:p>
            <a:endParaRPr lang="sv-SE" dirty="0"/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Distribueras via SFOAI för spridning inom sjukhusen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761162D-DEEB-0505-3514-8AA7D87D3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Peter Spetz SPOR</a:t>
            </a:r>
          </a:p>
        </p:txBody>
      </p:sp>
    </p:spTree>
    <p:extLst>
      <p:ext uri="{BB962C8B-B14F-4D97-AF65-F5344CB8AC3E}">
        <p14:creationId xmlns:p14="http://schemas.microsoft.com/office/powerpoint/2010/main" val="4113827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359E5F-024F-4DC1-8F2F-04061F591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AKUTA KEJSARSNITT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8DCD38B-E62B-4730-9B17-AE48704E6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279" y="1825625"/>
            <a:ext cx="10131877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v-SE" sz="2400" dirty="0"/>
              <a:t>Svensk Förening för Obstetrik och Gynekologi (SFOG)</a:t>
            </a:r>
          </a:p>
          <a:p>
            <a:pPr marL="0" indent="0" algn="ctr">
              <a:buNone/>
            </a:pPr>
            <a:r>
              <a:rPr lang="sv-SE" sz="2400" dirty="0"/>
              <a:t>i samarbete med</a:t>
            </a:r>
          </a:p>
          <a:p>
            <a:pPr marL="0" indent="0" algn="ctr">
              <a:buNone/>
            </a:pPr>
            <a:r>
              <a:rPr lang="sv-SE" sz="2400" dirty="0"/>
              <a:t>Svensk Förening för Obstetrisk Anestesi och Intensivvård (SFOAI)</a:t>
            </a:r>
          </a:p>
          <a:p>
            <a:pPr marL="0" indent="0" algn="ctr">
              <a:buNone/>
            </a:pPr>
            <a:r>
              <a:rPr lang="sv-SE" sz="2400" dirty="0"/>
              <a:t>  önskar kunna särskilja mellan</a:t>
            </a:r>
          </a:p>
          <a:p>
            <a:pPr marL="0" indent="0" algn="ctr">
              <a:buNone/>
            </a:pPr>
            <a:endParaRPr lang="sv-SE" dirty="0"/>
          </a:p>
          <a:p>
            <a:pPr marL="1371600" lvl="3" indent="0">
              <a:buNone/>
            </a:pPr>
            <a:r>
              <a:rPr lang="sv-SE" sz="3200" b="1" dirty="0">
                <a:solidFill>
                  <a:srgbClr val="FF0000"/>
                </a:solidFill>
              </a:rPr>
              <a:t>Omedelbart kejsarsnitt – inom 15 minuter</a:t>
            </a:r>
          </a:p>
          <a:p>
            <a:pPr marL="1371600" lvl="3" indent="0">
              <a:buNone/>
            </a:pPr>
            <a:r>
              <a:rPr lang="sv-SE" sz="3200" b="1" dirty="0">
                <a:solidFill>
                  <a:srgbClr val="FF0000"/>
                </a:solidFill>
              </a:rPr>
              <a:t>Akut brådskande kejsarsnitt – inom 30 minuter</a:t>
            </a:r>
          </a:p>
          <a:p>
            <a:pPr marL="1371600" lvl="3" indent="0">
              <a:buNone/>
            </a:pPr>
            <a:r>
              <a:rPr lang="sv-SE" sz="3200" b="1" dirty="0">
                <a:solidFill>
                  <a:srgbClr val="FF0000"/>
                </a:solidFill>
              </a:rPr>
              <a:t>Akut kejsarsnitt – inom angiven tidpunkt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453CCB5-6188-9763-B4F1-003907768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Peter Spetz SPOR</a:t>
            </a:r>
          </a:p>
        </p:txBody>
      </p:sp>
    </p:spTree>
    <p:extLst>
      <p:ext uri="{BB962C8B-B14F-4D97-AF65-F5344CB8AC3E}">
        <p14:creationId xmlns:p14="http://schemas.microsoft.com/office/powerpoint/2010/main" val="54034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8600D7-BCDD-491D-B6E5-80D0F35B3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Utdata-rapporter</a:t>
            </a:r>
            <a:br>
              <a:rPr lang="sv-SE" b="1" dirty="0"/>
            </a:br>
            <a:r>
              <a:rPr lang="sv-SE" b="1" dirty="0"/>
              <a:t>förutsätter indata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173697-DA30-412D-825B-774BADF7B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98271"/>
            <a:ext cx="10515600" cy="2759529"/>
          </a:xfrm>
        </p:spPr>
        <p:txBody>
          <a:bodyPr/>
          <a:lstStyle/>
          <a:p>
            <a:pPr marL="0" indent="0" algn="ctr">
              <a:buNone/>
            </a:pPr>
            <a:r>
              <a:rPr lang="sv-SE" dirty="0"/>
              <a:t>Larmtidpunkt – Tidpunkt för op-anmälan</a:t>
            </a:r>
          </a:p>
          <a:p>
            <a:pPr marL="0" indent="0" algn="ctr">
              <a:buNone/>
            </a:pPr>
            <a:r>
              <a:rPr lang="sv-SE" dirty="0"/>
              <a:t>Opereras senast</a:t>
            </a:r>
          </a:p>
          <a:p>
            <a:pPr marL="0" indent="0" algn="ctr">
              <a:buNone/>
            </a:pPr>
            <a:r>
              <a:rPr lang="sv-SE" dirty="0"/>
              <a:t>Operation tid start</a:t>
            </a:r>
          </a:p>
          <a:p>
            <a:pPr marL="0" indent="0" algn="ctr">
              <a:buNone/>
            </a:pPr>
            <a:r>
              <a:rPr lang="sv-SE" dirty="0"/>
              <a:t>Operations koder</a:t>
            </a:r>
          </a:p>
          <a:p>
            <a:pPr marL="0" indent="0" algn="ctr">
              <a:buNone/>
            </a:pPr>
            <a:r>
              <a:rPr lang="sv-SE" dirty="0"/>
              <a:t>Anestesi koder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4315922-78FF-03E2-AD1C-5857CA88A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Peter Spetz SPOR</a:t>
            </a:r>
          </a:p>
        </p:txBody>
      </p:sp>
    </p:spTree>
    <p:extLst>
      <p:ext uri="{BB962C8B-B14F-4D97-AF65-F5344CB8AC3E}">
        <p14:creationId xmlns:p14="http://schemas.microsoft.com/office/powerpoint/2010/main" val="3038467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8EB4FE-C7F0-44D1-8E68-C30E8046A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Larmtidpunkt - Tidpunkt för op-anmälan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B0D4E9-8338-404E-B139-CDC8C65DB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86991"/>
            <a:ext cx="10515600" cy="3289971"/>
          </a:xfrm>
        </p:spPr>
        <p:txBody>
          <a:bodyPr/>
          <a:lstStyle/>
          <a:p>
            <a:r>
              <a:rPr lang="sv-SE" dirty="0"/>
              <a:t>Minut-exakt </a:t>
            </a:r>
          </a:p>
          <a:p>
            <a:pPr lvl="1"/>
            <a:r>
              <a:rPr lang="sv-SE" dirty="0"/>
              <a:t>För att kunna skilja mellan 15 och 30 minuters fallen </a:t>
            </a:r>
          </a:p>
          <a:p>
            <a:r>
              <a:rPr lang="sv-SE" dirty="0"/>
              <a:t>Svårigheter att anmäla rätt i väldigt akuta tillfällen</a:t>
            </a:r>
          </a:p>
          <a:p>
            <a:pPr lvl="1"/>
            <a:r>
              <a:rPr lang="sv-SE" dirty="0"/>
              <a:t>Operatör </a:t>
            </a:r>
            <a:r>
              <a:rPr lang="sv-SE" b="1" dirty="0"/>
              <a:t>ansvarig</a:t>
            </a:r>
          </a:p>
          <a:p>
            <a:pPr lvl="1"/>
            <a:r>
              <a:rPr lang="sv-SE" dirty="0"/>
              <a:t>Lokala riktlinjer/traditioner för praktiken</a:t>
            </a:r>
          </a:p>
          <a:p>
            <a:pPr marL="457200" lvl="1" indent="0">
              <a:buNone/>
            </a:pPr>
            <a:endParaRPr lang="sv-SE" dirty="0"/>
          </a:p>
          <a:p>
            <a:pPr lvl="1"/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59AA791-49C3-F5C2-61C0-BDC96D715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Peter Spetz SPOR</a:t>
            </a:r>
          </a:p>
        </p:txBody>
      </p:sp>
    </p:spTree>
    <p:extLst>
      <p:ext uri="{BB962C8B-B14F-4D97-AF65-F5344CB8AC3E}">
        <p14:creationId xmlns:p14="http://schemas.microsoft.com/office/powerpoint/2010/main" val="3833474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29FF4B-FF1A-BF68-14F1-2B4EC3943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4264" y="365125"/>
            <a:ext cx="8259536" cy="1325563"/>
          </a:xfrm>
        </p:spPr>
        <p:txBody>
          <a:bodyPr/>
          <a:lstStyle/>
          <a:p>
            <a:r>
              <a:rPr lang="sv-SE" b="1" dirty="0"/>
              <a:t>Operations start tidpunkt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F8C9BB8-8C9D-7207-2836-E996DDA79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1636" y="2612571"/>
            <a:ext cx="7660821" cy="3499078"/>
          </a:xfrm>
        </p:spPr>
        <p:txBody>
          <a:bodyPr/>
          <a:lstStyle/>
          <a:p>
            <a:r>
              <a:rPr lang="sv-SE" dirty="0"/>
              <a:t>Minut-exakt </a:t>
            </a:r>
          </a:p>
          <a:p>
            <a:pPr lvl="1"/>
            <a:r>
              <a:rPr lang="sv-SE" dirty="0"/>
              <a:t>För att kunna skilja mellan 15 och 30 minuters fallen </a:t>
            </a:r>
          </a:p>
          <a:p>
            <a:pPr lvl="1"/>
            <a:r>
              <a:rPr lang="sv-SE" dirty="0"/>
              <a:t>Lokal personal </a:t>
            </a:r>
            <a:r>
              <a:rPr lang="sv-SE" b="1" dirty="0"/>
              <a:t>ansvarig</a:t>
            </a:r>
          </a:p>
          <a:p>
            <a:pPr lvl="1"/>
            <a:r>
              <a:rPr lang="sv-SE" dirty="0"/>
              <a:t>Lokala riktlinjer/traditioner för praktiken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5939EDE-E474-6D02-CBC8-625086995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Peter Spetz SPOR</a:t>
            </a:r>
          </a:p>
        </p:txBody>
      </p:sp>
    </p:spTree>
    <p:extLst>
      <p:ext uri="{BB962C8B-B14F-4D97-AF65-F5344CB8AC3E}">
        <p14:creationId xmlns:p14="http://schemas.microsoft.com/office/powerpoint/2010/main" val="3282540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245C5A-78E4-CC36-B624-B8CA934FB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632371" cy="1325563"/>
          </a:xfrm>
        </p:spPr>
        <p:txBody>
          <a:bodyPr/>
          <a:lstStyle/>
          <a:p>
            <a:pPr algn="ctr"/>
            <a:r>
              <a:rPr lang="sv-SE" b="1" dirty="0"/>
              <a:t>Koder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D8BF486-D8E9-BEE3-97BD-D0B6CAF2E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1271" y="1847850"/>
            <a:ext cx="4909457" cy="3556907"/>
          </a:xfrm>
        </p:spPr>
        <p:txBody>
          <a:bodyPr/>
          <a:lstStyle/>
          <a:p>
            <a:r>
              <a:rPr lang="sv-SE" dirty="0"/>
              <a:t>Operationskoder</a:t>
            </a:r>
          </a:p>
          <a:p>
            <a:pPr lvl="1"/>
            <a:r>
              <a:rPr lang="sv-SE" dirty="0"/>
              <a:t>Huvud-operationskod</a:t>
            </a:r>
          </a:p>
          <a:p>
            <a:pPr lvl="1"/>
            <a:r>
              <a:rPr lang="sv-SE" dirty="0" err="1"/>
              <a:t>Evt</a:t>
            </a:r>
            <a:r>
              <a:rPr lang="sv-SE" dirty="0"/>
              <a:t>. bi-operationskoder</a:t>
            </a:r>
          </a:p>
          <a:p>
            <a:pPr lvl="1"/>
            <a:r>
              <a:rPr lang="sv-SE" dirty="0"/>
              <a:t>Operatör </a:t>
            </a:r>
            <a:r>
              <a:rPr lang="sv-SE" b="1" dirty="0"/>
              <a:t>ansvarig</a:t>
            </a:r>
          </a:p>
          <a:p>
            <a:r>
              <a:rPr lang="sv-SE" dirty="0"/>
              <a:t>Anestesikoder</a:t>
            </a:r>
          </a:p>
          <a:p>
            <a:pPr lvl="1"/>
            <a:r>
              <a:rPr lang="sv-SE" dirty="0"/>
              <a:t>Huvud-anestesikod</a:t>
            </a:r>
          </a:p>
          <a:p>
            <a:pPr lvl="1"/>
            <a:r>
              <a:rPr lang="sv-SE" dirty="0" err="1"/>
              <a:t>Evt</a:t>
            </a:r>
            <a:r>
              <a:rPr lang="sv-SE" dirty="0"/>
              <a:t>. bi-anestesikoder</a:t>
            </a:r>
          </a:p>
          <a:p>
            <a:pPr lvl="1"/>
            <a:r>
              <a:rPr lang="sv-SE" dirty="0"/>
              <a:t>Anestesiläkare </a:t>
            </a:r>
            <a:r>
              <a:rPr lang="sv-SE" b="1" dirty="0"/>
              <a:t>ansvarig</a:t>
            </a:r>
          </a:p>
          <a:p>
            <a:pPr lvl="1"/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158DF24-BC09-5D77-8309-22069E0A3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Peter Spetz SPOR</a:t>
            </a:r>
          </a:p>
        </p:txBody>
      </p:sp>
    </p:spTree>
    <p:extLst>
      <p:ext uri="{BB962C8B-B14F-4D97-AF65-F5344CB8AC3E}">
        <p14:creationId xmlns:p14="http://schemas.microsoft.com/office/powerpoint/2010/main" val="837457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3254BA-0357-39E3-5BD7-0EB77055F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CHKL Checklista för säker kirurgi – </a:t>
            </a:r>
            <a:r>
              <a:rPr lang="sv-SE" b="1" dirty="0" err="1"/>
              <a:t>sign</a:t>
            </a:r>
            <a:r>
              <a:rPr lang="sv-SE" b="1" dirty="0"/>
              <a:t> out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620C88D-94AD-CA4E-61DE-C95206C90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Operatör </a:t>
            </a:r>
            <a:r>
              <a:rPr lang="sv-SE" b="1" dirty="0"/>
              <a:t>ansvarig</a:t>
            </a:r>
          </a:p>
          <a:p>
            <a:pPr lvl="1"/>
            <a:r>
              <a:rPr lang="sv-SE" dirty="0"/>
              <a:t>Alla vanliga frågor</a:t>
            </a:r>
          </a:p>
          <a:p>
            <a:pPr lvl="1"/>
            <a:r>
              <a:rPr lang="sv-SE" dirty="0"/>
              <a:t>Larmtidpunkt</a:t>
            </a:r>
          </a:p>
          <a:p>
            <a:pPr lvl="1"/>
            <a:r>
              <a:rPr lang="sv-SE" dirty="0"/>
              <a:t>Operationskoder</a:t>
            </a:r>
          </a:p>
          <a:p>
            <a:endParaRPr lang="sv-SE" dirty="0"/>
          </a:p>
          <a:p>
            <a:r>
              <a:rPr lang="sv-SE" dirty="0"/>
              <a:t>Anestesi läkare </a:t>
            </a:r>
            <a:r>
              <a:rPr lang="sv-SE" b="1" dirty="0"/>
              <a:t>ansvarig </a:t>
            </a:r>
            <a:r>
              <a:rPr lang="sv-SE" dirty="0"/>
              <a:t>(sjuksköterska kan meddela)</a:t>
            </a:r>
            <a:endParaRPr lang="sv-SE" b="1" dirty="0"/>
          </a:p>
          <a:p>
            <a:pPr lvl="1"/>
            <a:r>
              <a:rPr lang="sv-SE" dirty="0"/>
              <a:t>Anestesikoder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06BE178-E5B1-26A0-475B-BBA6DB68C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Peter Spetz SPOR</a:t>
            </a:r>
          </a:p>
        </p:txBody>
      </p:sp>
      <p:pic>
        <p:nvPicPr>
          <p:cNvPr id="2050" name="Picture 2" descr="CHECKLISTA FÖR SÄKER KIRURGI 2.0">
            <a:extLst>
              <a:ext uri="{FF2B5EF4-FFF2-40B4-BE49-F238E27FC236}">
                <a16:creationId xmlns:a16="http://schemas.microsoft.com/office/drawing/2014/main" id="{52BED75E-0BA5-71E7-4333-5DE9C22133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0672" y="2025138"/>
            <a:ext cx="1614123" cy="2330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5626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0388C3-64B2-DD15-074C-EFE7E5EEF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Underlätta korrekt anmälan Orbit – förslag</a:t>
            </a:r>
            <a:br>
              <a:rPr lang="sv-SE" b="1" dirty="0"/>
            </a:br>
            <a:r>
              <a:rPr lang="sv-SE" sz="3600" b="1" dirty="0"/>
              <a:t>”Opereras senast”</a:t>
            </a:r>
            <a:endParaRPr lang="sv-SE" b="1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C29A4D1-7CC4-71D4-941B-2ACA536B6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Operationskorts ansvariga 3 stycken operationskort benämnda: </a:t>
            </a:r>
          </a:p>
          <a:p>
            <a:pPr lvl="1"/>
            <a:r>
              <a:rPr lang="sv-SE" b="1" i="1" dirty="0">
                <a:solidFill>
                  <a:srgbClr val="FF0000"/>
                </a:solidFill>
              </a:rPr>
              <a:t>Omedelbart kejsarsnitt – inom 15 minuter</a:t>
            </a:r>
          </a:p>
          <a:p>
            <a:pPr lvl="2"/>
            <a:r>
              <a:rPr lang="sv-SE" dirty="0"/>
              <a:t>Förifyllt ”Opereras senast” 15 minuter efter anmälningstidpunkt (=larmtidpunkt)</a:t>
            </a:r>
          </a:p>
          <a:p>
            <a:pPr lvl="2"/>
            <a:r>
              <a:rPr lang="sv-SE" dirty="0"/>
              <a:t>Förifyllt vanligaste huvud-operationskod: MCA10</a:t>
            </a:r>
          </a:p>
          <a:p>
            <a:pPr lvl="1"/>
            <a:r>
              <a:rPr lang="sv-SE" b="1" i="1" dirty="0">
                <a:solidFill>
                  <a:srgbClr val="FF0000"/>
                </a:solidFill>
              </a:rPr>
              <a:t>Akut brådskande kejsarsnitt – inom 30 minuter</a:t>
            </a:r>
          </a:p>
          <a:p>
            <a:pPr lvl="2"/>
            <a:r>
              <a:rPr lang="sv-SE" dirty="0"/>
              <a:t>Förifyllt ”Opereras senast” 30 minuter efter anmälningstidpunkt (=larmtidpunkt)</a:t>
            </a:r>
          </a:p>
          <a:p>
            <a:pPr lvl="2"/>
            <a:r>
              <a:rPr lang="sv-SE" dirty="0"/>
              <a:t>Förifyllt vanligaste huvud-operationskod: MCA10</a:t>
            </a:r>
          </a:p>
          <a:p>
            <a:pPr lvl="1"/>
            <a:r>
              <a:rPr lang="sv-SE" b="1" i="1" dirty="0">
                <a:solidFill>
                  <a:srgbClr val="FF0000"/>
                </a:solidFill>
              </a:rPr>
              <a:t>Akut kejsarsnitt – ej </a:t>
            </a:r>
            <a:r>
              <a:rPr lang="sv-SE" b="1" i="1" dirty="0" err="1">
                <a:solidFill>
                  <a:srgbClr val="FF0000"/>
                </a:solidFill>
              </a:rPr>
              <a:t>tidssatt</a:t>
            </a:r>
            <a:endParaRPr lang="sv-SE" b="1" i="1" dirty="0">
              <a:solidFill>
                <a:srgbClr val="FF0000"/>
              </a:solidFill>
            </a:endParaRPr>
          </a:p>
          <a:p>
            <a:pPr lvl="2"/>
            <a:r>
              <a:rPr lang="sv-SE" dirty="0"/>
              <a:t>”Opereras senast” fylls i automatiskt då man valt akut prioriterings-tid</a:t>
            </a:r>
          </a:p>
          <a:p>
            <a:pPr lvl="2"/>
            <a:r>
              <a:rPr lang="sv-SE" dirty="0"/>
              <a:t>Förifyllt vanligaste huvud-operationskod: MCA10</a:t>
            </a:r>
          </a:p>
          <a:p>
            <a:pPr lvl="2"/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A977E0F-4624-03CD-4F8D-3D67A0B59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Peter Spetz SPOR</a:t>
            </a:r>
          </a:p>
        </p:txBody>
      </p:sp>
    </p:spTree>
    <p:extLst>
      <p:ext uri="{BB962C8B-B14F-4D97-AF65-F5344CB8AC3E}">
        <p14:creationId xmlns:p14="http://schemas.microsoft.com/office/powerpoint/2010/main" val="1451550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1A2CA8-C3C9-63C9-F2FF-3E0531A6D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IT-tekniskt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8B5D0FF-96B7-048C-84EB-3D3CED49A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Orbit-förvaltning regionalt (lokalt?)</a:t>
            </a:r>
          </a:p>
          <a:p>
            <a:pPr lvl="1"/>
            <a:r>
              <a:rPr lang="sv-SE" dirty="0"/>
              <a:t>Ser till att tidskopplingen till ”Opereras senast” är korrekt</a:t>
            </a:r>
          </a:p>
          <a:p>
            <a:pPr lvl="1"/>
            <a:r>
              <a:rPr lang="sv-SE" dirty="0"/>
              <a:t>Mappar både 15 och 30-minuters operationerna till URAKUT vid export till SPOR</a:t>
            </a:r>
          </a:p>
          <a:p>
            <a:pPr lvl="1"/>
            <a:r>
              <a:rPr lang="sv-SE" dirty="0"/>
              <a:t>Ser till att variabel V322 ”Opereras senast” skickas in till SPOR samt att detta sker som ”datum-tid”, dvs både datum och klockslag.</a:t>
            </a:r>
          </a:p>
          <a:p>
            <a:pPr lvl="2"/>
            <a:r>
              <a:rPr lang="sv-SE" dirty="0"/>
              <a:t>Skickar inte någonting: Jönköpings Län, </a:t>
            </a:r>
            <a:r>
              <a:rPr lang="sv-SE" dirty="0" err="1"/>
              <a:t>Artro</a:t>
            </a:r>
            <a:r>
              <a:rPr lang="sv-SE" dirty="0"/>
              <a:t> </a:t>
            </a:r>
            <a:r>
              <a:rPr lang="sv-SE" dirty="0" err="1"/>
              <a:t>Clinic</a:t>
            </a:r>
            <a:r>
              <a:rPr lang="sv-SE" dirty="0"/>
              <a:t>, </a:t>
            </a:r>
            <a:r>
              <a:rPr lang="sv-SE" dirty="0" err="1"/>
              <a:t>St</a:t>
            </a:r>
            <a:r>
              <a:rPr lang="sv-SE" dirty="0"/>
              <a:t> Göran, Danderyd</a:t>
            </a:r>
          </a:p>
          <a:p>
            <a:r>
              <a:rPr lang="sv-SE" dirty="0"/>
              <a:t>Operationsplaneringssystem ägare (EVRY </a:t>
            </a:r>
            <a:r>
              <a:rPr lang="sv-SE" sz="2400" dirty="0"/>
              <a:t>(fixat!) </a:t>
            </a:r>
            <a:r>
              <a:rPr lang="sv-SE" dirty="0"/>
              <a:t>&amp; Cambio)</a:t>
            </a:r>
          </a:p>
          <a:p>
            <a:pPr lvl="1"/>
            <a:r>
              <a:rPr lang="sv-SE" dirty="0"/>
              <a:t>Uppdatering av exportmoduler så att V322 ”Opereras senast” skickas in till SPOR även för akut-operationer samt att detta sker som ”datum-tid”, dvs både datum och klockslag.</a:t>
            </a:r>
          </a:p>
          <a:p>
            <a:pPr lvl="1"/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3DB2DC4-856C-2DAB-A5FD-9A717596D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Peter Spetz SPOR</a:t>
            </a:r>
          </a:p>
        </p:txBody>
      </p:sp>
    </p:spTree>
    <p:extLst>
      <p:ext uri="{BB962C8B-B14F-4D97-AF65-F5344CB8AC3E}">
        <p14:creationId xmlns:p14="http://schemas.microsoft.com/office/powerpoint/2010/main" val="1336773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2736</TotalTime>
  <Words>426</Words>
  <Application>Microsoft Office PowerPoint</Application>
  <PresentationFormat>Bredbild</PresentationFormat>
  <Paragraphs>83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Office-tema</vt:lpstr>
      <vt:lpstr>Kejsarsnitt</vt:lpstr>
      <vt:lpstr>AKUTA KEJSARSNITT</vt:lpstr>
      <vt:lpstr>Utdata-rapporter förutsätter indata </vt:lpstr>
      <vt:lpstr>Larmtidpunkt - Tidpunkt för op-anmälan </vt:lpstr>
      <vt:lpstr>Operations start tidpunkt</vt:lpstr>
      <vt:lpstr>Koder</vt:lpstr>
      <vt:lpstr>CHKL Checklista för säker kirurgi – sign out</vt:lpstr>
      <vt:lpstr>Underlätta korrekt anmälan Orbit – förslag ”Opereras senast”</vt:lpstr>
      <vt:lpstr>IT-tekniskt</vt:lpstr>
      <vt:lpstr>Lathundar 4 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Lyckner, Sara</dc:creator>
  <cp:lastModifiedBy>Lyckner, Sara</cp:lastModifiedBy>
  <cp:revision>24</cp:revision>
  <dcterms:created xsi:type="dcterms:W3CDTF">2021-08-25T07:19:02Z</dcterms:created>
  <dcterms:modified xsi:type="dcterms:W3CDTF">2026-03-24T12:22:30Z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bf846de-c930-4e9f-b947-28e55b6250ba_Enabled">
    <vt:lpwstr>true</vt:lpwstr>
  </property>
  <property fmtid="{D5CDD505-2E9C-101B-9397-08002B2CF9AE}" pid="3" name="MSIP_Label_4bf846de-c930-4e9f-b947-28e55b6250ba_SetDate">
    <vt:lpwstr>2026-03-24T12:22:26Z</vt:lpwstr>
  </property>
  <property fmtid="{D5CDD505-2E9C-101B-9397-08002B2CF9AE}" pid="4" name="MSIP_Label_4bf846de-c930-4e9f-b947-28e55b6250ba_Method">
    <vt:lpwstr>Standard</vt:lpwstr>
  </property>
  <property fmtid="{D5CDD505-2E9C-101B-9397-08002B2CF9AE}" pid="5" name="MSIP_Label_4bf846de-c930-4e9f-b947-28e55b6250ba_Name">
    <vt:lpwstr>Öppen</vt:lpwstr>
  </property>
  <property fmtid="{D5CDD505-2E9C-101B-9397-08002B2CF9AE}" pid="6" name="MSIP_Label_4bf846de-c930-4e9f-b947-28e55b6250ba_SiteId">
    <vt:lpwstr>a3237c65-ca15-4f06-b6bc-4eadd0e561c2</vt:lpwstr>
  </property>
  <property fmtid="{D5CDD505-2E9C-101B-9397-08002B2CF9AE}" pid="7" name="MSIP_Label_4bf846de-c930-4e9f-b947-28e55b6250ba_ActionId">
    <vt:lpwstr>2c8dec3f-558b-4327-97ae-6fa03daf3791</vt:lpwstr>
  </property>
  <property fmtid="{D5CDD505-2E9C-101B-9397-08002B2CF9AE}" pid="8" name="MSIP_Label_4bf846de-c930-4e9f-b947-28e55b6250ba_ContentBits">
    <vt:lpwstr>0</vt:lpwstr>
  </property>
  <property fmtid="{D5CDD505-2E9C-101B-9397-08002B2CF9AE}" pid="9" name="MSIP_Label_4bf846de-c930-4e9f-b947-28e55b6250ba_Tag">
    <vt:lpwstr>10, 3, 0, 1</vt:lpwstr>
  </property>
</Properties>
</file>