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9"/>
  </p:notesMasterIdLst>
  <p:handoutMasterIdLst>
    <p:handoutMasterId r:id="rId30"/>
  </p:handoutMasterIdLst>
  <p:sldIdLst>
    <p:sldId id="288" r:id="rId5"/>
    <p:sldId id="264" r:id="rId6"/>
    <p:sldId id="1448" r:id="rId7"/>
    <p:sldId id="1449" r:id="rId8"/>
    <p:sldId id="278" r:id="rId9"/>
    <p:sldId id="279" r:id="rId10"/>
    <p:sldId id="271" r:id="rId11"/>
    <p:sldId id="277" r:id="rId12"/>
    <p:sldId id="274" r:id="rId13"/>
    <p:sldId id="275" r:id="rId14"/>
    <p:sldId id="266" r:id="rId15"/>
    <p:sldId id="1447" r:id="rId16"/>
    <p:sldId id="1440" r:id="rId17"/>
    <p:sldId id="268" r:id="rId18"/>
    <p:sldId id="269" r:id="rId19"/>
    <p:sldId id="257" r:id="rId20"/>
    <p:sldId id="265" r:id="rId21"/>
    <p:sldId id="292" r:id="rId22"/>
    <p:sldId id="1442" r:id="rId23"/>
    <p:sldId id="1443" r:id="rId24"/>
    <p:sldId id="286" r:id="rId25"/>
    <p:sldId id="273" r:id="rId26"/>
    <p:sldId id="280" r:id="rId27"/>
    <p:sldId id="1450" r:id="rId2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D9D5C2"/>
    <a:srgbClr val="E3DFCF"/>
    <a:srgbClr val="6591C5"/>
    <a:srgbClr val="F79607"/>
    <a:srgbClr val="F39307"/>
    <a:srgbClr val="EF9107"/>
    <a:srgbClr val="F9B62F"/>
    <a:srgbClr val="F9BA3D"/>
    <a:srgbClr val="FFCF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65" autoAdjust="0"/>
    <p:restoredTop sz="94648" autoAdjust="0"/>
  </p:normalViewPr>
  <p:slideViewPr>
    <p:cSldViewPr snapToGrid="0">
      <p:cViewPr>
        <p:scale>
          <a:sx n="99" d="100"/>
          <a:sy n="99" d="100"/>
        </p:scale>
        <p:origin x="56" y="6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1"/>
            <a:ext cx="2945406" cy="497333"/>
          </a:xfrm>
          <a:prstGeom prst="rect">
            <a:avLst/>
          </a:prstGeom>
        </p:spPr>
        <p:txBody>
          <a:bodyPr vert="horz" lIns="88194" tIns="44097" rIns="88194" bIns="44097" rtlCol="0"/>
          <a:lstStyle>
            <a:lvl1pPr algn="l">
              <a:defRPr sz="1200"/>
            </a:lvl1pPr>
          </a:lstStyle>
          <a:p>
            <a:endParaRPr lang="sv-SE"/>
          </a:p>
        </p:txBody>
      </p:sp>
      <p:sp>
        <p:nvSpPr>
          <p:cNvPr id="3" name="Platshållare för datum 2"/>
          <p:cNvSpPr>
            <a:spLocks noGrp="1"/>
          </p:cNvSpPr>
          <p:nvPr>
            <p:ph type="dt" sz="quarter" idx="1"/>
          </p:nvPr>
        </p:nvSpPr>
        <p:spPr>
          <a:xfrm>
            <a:off x="3850750" y="1"/>
            <a:ext cx="2945405" cy="497333"/>
          </a:xfrm>
          <a:prstGeom prst="rect">
            <a:avLst/>
          </a:prstGeom>
        </p:spPr>
        <p:txBody>
          <a:bodyPr vert="horz" lIns="88194" tIns="44097" rIns="88194" bIns="44097" rtlCol="0"/>
          <a:lstStyle>
            <a:lvl1pPr algn="r">
              <a:defRPr sz="1200"/>
            </a:lvl1pPr>
          </a:lstStyle>
          <a:p>
            <a:fld id="{C83210CF-8767-4A96-8C69-F415D983AE5B}" type="datetimeFigureOut">
              <a:rPr lang="sv-SE" smtClean="0"/>
              <a:t>2025-03-21</a:t>
            </a:fld>
            <a:endParaRPr lang="sv-SE"/>
          </a:p>
        </p:txBody>
      </p:sp>
      <p:sp>
        <p:nvSpPr>
          <p:cNvPr id="4" name="Platshållare för sidfot 3"/>
          <p:cNvSpPr>
            <a:spLocks noGrp="1"/>
          </p:cNvSpPr>
          <p:nvPr>
            <p:ph type="ftr" sz="quarter" idx="2"/>
          </p:nvPr>
        </p:nvSpPr>
        <p:spPr>
          <a:xfrm>
            <a:off x="1" y="9429305"/>
            <a:ext cx="2945406" cy="497333"/>
          </a:xfrm>
          <a:prstGeom prst="rect">
            <a:avLst/>
          </a:prstGeom>
        </p:spPr>
        <p:txBody>
          <a:bodyPr vert="horz" lIns="88194" tIns="44097" rIns="88194" bIns="44097"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750" y="9429305"/>
            <a:ext cx="2945405" cy="497333"/>
          </a:xfrm>
          <a:prstGeom prst="rect">
            <a:avLst/>
          </a:prstGeom>
        </p:spPr>
        <p:txBody>
          <a:bodyPr vert="horz" lIns="88194" tIns="44097" rIns="88194" bIns="44097" rtlCol="0" anchor="b"/>
          <a:lstStyle>
            <a:lvl1pPr algn="r">
              <a:defRPr sz="1200"/>
            </a:lvl1pPr>
          </a:lstStyle>
          <a:p>
            <a:fld id="{4F0163F8-8603-49A8-8445-85E64C4CE168}" type="slidenum">
              <a:rPr lang="sv-SE" smtClean="0"/>
              <a:t>‹#›</a:t>
            </a:fld>
            <a:endParaRPr lang="sv-SE"/>
          </a:p>
        </p:txBody>
      </p:sp>
    </p:spTree>
    <p:extLst>
      <p:ext uri="{BB962C8B-B14F-4D97-AF65-F5344CB8AC3E}">
        <p14:creationId xmlns:p14="http://schemas.microsoft.com/office/powerpoint/2010/main" val="211257521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1T19:44:18.244"/>
    </inkml:context>
    <inkml:brush xml:id="br0">
      <inkml:brushProperty name="width" value="0.07056" units="cm"/>
      <inkml:brushProperty name="height" value="0.07056" units="cm"/>
      <inkml:brushProperty name="color" value="#004F8B"/>
    </inkml:brush>
  </inkml:definitions>
  <inkml:trace contextRef="#ctx0" brushRef="#br0">4399 0 24575,'1'32'0,"7"35"0,1 29 0,-9-85 0,2 0 0,-1-1 0,2 1 0,-1-1 0,8 17 0,-6-17 0,-1 1 0,0 0 0,0 0 0,-1 0 0,1 16 0,-3-15 0,-2 156 0,2-165 0,0 0 0,0 1 0,-1-1 0,1 0 0,-1 0 0,0 0 0,0 1 0,0-1 0,0 0 0,-1 0 0,1-1 0,-1 1 0,0 0 0,1 0 0,-1-1 0,-4 4 0,4-4 0,0-1 0,-1 0 0,1 1 0,0-1 0,-1 0 0,1-1 0,-1 1 0,1 0 0,-1-1 0,1 1 0,-1-1 0,0 0 0,1 0 0,-1 0 0,1 0 0,-1-1 0,1 1 0,-1-1 0,1 1 0,-1-1 0,-2-1 0,-5-1 0,-1 1 0,1 1 0,0-1 0,-1 2 0,1-1 0,0 1 0,-1 1 0,-13 2 0,5 1 0,-1 0 0,1 2 0,-26 10 0,38-13 0,-1-1 0,1 0 0,0-1 0,-1 1 0,1-1 0,-1-1 0,1 1 0,-1-1 0,-7-1 0,-10-3 0,-34-8 0,35 6 0,-33-3 0,-14 0 0,-44-1 0,101 9 0,0-1 0,-22-4 0,21 3 0,-31-3 0,21 5 0,14 0 0,0 0 0,0 0 0,0 2 0,0-1 0,0 2 0,0-1 0,-21 7 0,30-7 0,0 0 0,1 0 0,-1 0 0,0 1 0,1-1 0,-1 0 0,0 1 0,1 0 0,0-1 0,-1 1 0,1 0 0,0-1 0,0 1 0,0 0 0,0 0 0,0 0 0,0 0 0,1 0 0,-1 0 0,0 0 0,1 0 0,0 1 0,0-1 0,0 0 0,-1 0 0,2 3 0,0 7 0,0 1 0,1-1 0,5 19 0,0 3 0,-6-29 0,0 1 0,0 0 0,-1 0 0,0 0 0,-2 11 0,2-15 0,-1-1 0,1 1 0,-1-1 0,1 1 0,-1-1 0,0 0 0,1 1 0,-1-1 0,0 0 0,0 0 0,0 0 0,0 0 0,0 0 0,0 0 0,0 0 0,-1 0 0,1 0 0,0 0 0,0 0 0,-1-1 0,1 1 0,0 0 0,-1-1 0,1 1 0,-1-1 0,1 0 0,-1 1 0,-2-1 0,-20 1 0,0 0 0,-35-4 0,35 1 0,1 1 0,-46 3 0,63-1 0,-16 3 0,0-1 0,-1-1 0,1-1 0,0-1 0,-43-6 0,47 3 0,0 1 0,0 0 0,0 2 0,0 0 0,0 1 0,0 0 0,-27 7 0,9-2 0,25-5 0,0 1 0,0 0 0,0 0 0,0 2 0,0-1 0,0 1 0,-20 11 0,30-14 0,0 0 0,0 0 0,0 0 0,0 0 0,0 0 0,0 0 0,0 1 0,1-1 0,-1 0 0,0 1 0,1-1 0,-1 0 0,1 1 0,-1-1 0,1 1 0,0-1 0,-1 1 0,1-1 0,0 1 0,0-1 0,0 1 0,0-1 0,1 1 0,-1-1 0,0 0 0,0 1 0,1-1 0,-1 1 0,2 2 0,2 5 0,0 0 0,1 0 0,9 12 0,-4-5 0,-6-6 0,0 0 0,0 0 0,-1 0 0,0 1 0,-1-1 0,0 1 0,-1-1 0,0 1 0,-1 0 0,0 0 0,-2 18 0,2-29 0,0 1 0,0-1 0,0 1 0,0 0 0,0-1 0,0 1 0,0-1 0,0 1 0,0 0 0,0-1 0,0 1 0,0-1 0,-1 1 0,1 0 0,0-1 0,0 1 0,-1-1 0,1 1 0,0-1 0,-1 1 0,1-1 0,0 1 0,-1-1 0,1 0 0,-1 1 0,1-1 0,-1 0 0,1 1 0,-1-1 0,1 0 0,-1 1 0,1-1 0,-1 0 0,0 0 0,1 0 0,-1 1 0,1-1 0,-1 0 0,1 0 0,-1 0 0,0 0 0,0 0 0,-2-1 0,0-1 0,0 1 0,0-1 0,0 0 0,0 1 0,-4-5 0,-11-5 0,-23-4 0,-1 3 0,-77-13 0,112 25 0,0 0 0,1 0 0,-1 1 0,0 0 0,1 0 0,-1 1 0,1-1 0,-9 5 0,-26 4 0,33-9 0,1 0 0,1 0 0,0 0 0,0 0 0,-1 1 0,-11 5 0,17-7 0,1 0 0,-1 1 0,0-1 0,0 1 0,1 0 0,-1-1 0,0 1 0,1-1 0,-1 1 0,1 0 0,-1 0 0,0-1 0,1 1 0,0 0 0,-1 0 0,1 0 0,-1-1 0,1 1 0,0 0 0,0 1 0,0 0 0,0-1 0,0 1 0,0-1 0,0 1 0,1 0 0,-1-1 0,1 1 0,-1-1 0,1 1 0,0-1 0,-1 0 0,1 1 0,0-1 0,0 0 0,2 3 0,8 9 0,-8-10 0,0 0 0,-1 0 0,1 1 0,-1-1 0,0 1 0,0-1 0,0 1 0,0 0 0,0 0 0,-1 0 0,0 0 0,0 0 0,0 0 0,0 4 0,2 15 0,-2 39 0,-1-58 0,0 1 0,-1 0 0,1-1 0,-1 1 0,0-1 0,0 1 0,-1-1 0,1 1 0,-1-1 0,0 0 0,0 1 0,0-1 0,-1 0 0,1-1 0,-6 7 0,7-10 0,0 1 0,-1-1 0,1 1 0,0-1 0,0 0 0,-1 1 0,1-1 0,-1 0 0,1 0 0,0 0 0,-1 0 0,1 0 0,0 0 0,-1 0 0,1-1 0,0 1 0,-1 0 0,1-1 0,0 1 0,-1-1 0,1 1 0,0-1 0,0 0 0,0 0 0,-3-1 0,-18-7 0,18 10 0,0-1 0,1 0 0,-1 1 0,0-1 0,1 1 0,-1 0 0,1 0 0,0 1 0,2-2 0</inkml:trace>
  <inkml:trace contextRef="#ctx0" brushRef="#br0" timeOffset="1">2255 1542 24575,'2'18'0,"-1"-15"0,3 23 0,-4-26 0,0 1 0,0-1 0,0 1 0,0-1 0,0 0 0,1 1 0,-1-1 0,0 1 0,0-1 0,-1 1 0,1-1 0,0 0 0,0 1 0,0-1 0,0 1 0,0-1 0,0 0 0,0 1 0,-1-1 0,1 1 0,0-1 0,0 0 0,-1 1 0,1-1 0,0 0 0,0 0 0,-1 1 0,1-1 0,0 0 0,-1 1 0,1-1 0,0 0 0,-1 0 0,1 0 0,-1 0 0,1 1 0,0-1 0,-1 0 0,1 0 0,-1 0 0,1 0 0,-1 0 0,1 0 0,0 0 0,-1 0 0,1 0 0,-1 0 0,0 0 0,-14-4 0,-1 1 0,0 0 0,-1 1 0,1 1 0,0 1 0,-1 0 0,1 1 0,0 1 0,-20 4 0,29-5 0,0-1 0,0 1 0,0-1 0,0-1 0,-12-1 0,11 1 0,1 0 0,-1 0 0,1 1 0,-15 1 0,5 3 0,0 1 0,0 0 0,-17 8 0,7-3 0,12-4 0,0-2 0,0 1 0,0-2 0,-1 0 0,1-1 0,-1 0 0,-25-2 0,40 0 0,0 0 0,1 0 0,-1 0 0,0 0 0,1 1 0,-1-1 0,0 0 0,1 0 0,-1 1 0,0-1 0,1 0 0,-1 0 0,1 1 0,-1-1 0,1 1 0,-1-1 0,1 1 0,-1-1 0,1 0 0,-1 1 0,1 0 0,-1-1 0,1 1 0,0-1 0,-1 1 0,1-1 0,0 1 0,0 0 0,-1-1 0,1 1 0,0 0 0,0-1 0,0 1 0,0 0 0,0-1 0,0 1 0,0 0 0,0-1 0,0 1 0,0 0 0,6 36 0,-4-24 0,1 8 0,0 1 0,-2-1 0,0 1 0,-5 36 0,4-56 0,-1 0 0,1 0 0,-1 0 0,0-1 0,1 1 0,-1 0 0,0-1 0,0 1 0,0 0 0,0-1 0,-1 0 0,1 1 0,0-1 0,-1 0 0,1 1 0,-1-1 0,1 0 0,-1 0 0,1 0 0,-1 0 0,0 0 0,1-1 0,-1 1 0,0-1 0,-2 1 0,-6 1 0,0 0 0,1-1 0,-20 0 0,-2 0 0,10 0 0,0 0 0,0-1 0,-22-4 0,-11 0 0,44 5 0,0-1 0,0 1 0,1 1 0,-1-1 0,0 2 0,0-1 0,1 2 0,0-1 0,-15 8 0,23-10 0,1-1 0,-1 0 0,1 0 0,-1 1 0,1-1 0,-1 1 0,1-1 0,-1 0 0,1 1 0,-1-1 0,1 1 0,0-1 0,-1 1 0,1-1 0,0 1 0,-1 0 0,1-1 0,0 1 0,0-1 0,-1 1 0,1 0 0,0-1 0,0 1 0,0-1 0,0 1 0,0 0 0,0-1 0,0 1 0,0 0 0,0-1 0,0 1 0,0 0 0,1-1 0,-1 2 0,14 21 0,-1-3 0,-11-8 0,1-1 0,-1 1 0,-1 0 0,0-1 0,0 1 0,-1 0 0,-1 0 0,-2 15 0,2-25 0,1 0 0,-1 0 0,0-1 0,1 1 0,-1 0 0,0 0 0,0 0 0,0-1 0,0 1 0,-1 0 0,1-1 0,0 1 0,-1-1 0,1 1 0,-1-1 0,-1 1 0,-32 15 0,31-16 0,0 0 0,0 1 0,0-1 0,1 1 0,-1 0 0,0 0 0,1 1 0,-1-1 0,1 1 0,0 0 0,-5 4 0,4 2 0,0-1 0,0 1 0,0 0 0,1 0 0,1 0 0,0 0 0,0 1 0,0-1 0,1 11 0,-4 15 0,-1 6 0,5-28 0,-1 0 0,0 1 0,-1-1 0,-1-1 0,-7 19 0,7-22 0,1 1 0,0-1 0,-2 13 0,4-13 0,-1-1 0,-1 1 0,1-1 0,-8 15 0,6-14 0,0 1 0,1-1 0,1 0 0,0 1 0,0-1 0,-1 13 0,-3 16 0,3-17 0,1-1 0,0 1 0,2 0 0,2 21 0,-1-20 0,-1 0 0,0 0 0,-5 28 0,4-45 0,0 0 0,0 0 0,0 0 0,-1 0 0,0 0 0,0-1 0,0 1 0,0 0 0,-1-1 0,0 0 0,0 0 0,0 0 0,0 0 0,-1 0 0,0 0 0,1-1 0,-1 0 0,0 0 0,-1 0 0,-7 4 0,-95 45 0,105-51 0,-1 1 0,0-1 0,0 1 0,1 0 0,-1 0 0,1 0 0,0 0 0,-1 0 0,1 0 0,0 1 0,0-1 0,0 1 0,1-1 0,-4 6 0,1 4 0,-1-1 0,-4 20 0,-6 16 0,4-21 0,9-19 0,0-1 0,-1 0 0,0 0 0,-7 11 0,8-15 0,1 0 0,-1 0 0,0 0 0,0-1 0,0 1 0,0-1 0,0 1 0,0-1 0,0 0 0,0 0 0,-1 0 0,1 0 0,0 0 0,-1 0 0,1-1 0,-1 1 0,-3-1 0,-24 2 0,-47-3 0,26-1 0,51 2 0,-1 1 0,1-1 0,-1 0 0,0 0 0,1 0 0,-1 1 0,1-1 0,-1 0 0,1 1 0,-1-1 0,1 0 0,-1 1 0,1-1 0,-1 1 0,1-1 0,0 0 0,-1 1 0,1-1 0,0 1 0,-1-1 0,1 1 0,0 0 0,0-1 0,-1 1 0,1-1 0,0 1 0,0-1 0,0 1 0,0 0 0,0-1 0,0 1 0,0-1 0,0 1 0,0 0 0,0-1 0,0 1 0,1 0 0,4 34 0,-2-19 0,-3-11 0,2 11 0,-1 1 0,-1 0 0,-2 29 0,1-43 0,1 1 0,-1 0 0,0-1 0,0 1 0,0-1 0,0 1 0,0-1 0,-1 0 0,0 1 0,0-1 0,0 0 0,0 0 0,0 0 0,0-1 0,-1 1 0,1 0 0,-1-1 0,0 0 0,0 1 0,0-1 0,0 0 0,0-1 0,-5 3 0,2-2 0,0 0 0,0 1 0,1-1 0,0 1 0,-1 0 0,-5 5 0,9-6 0,-1 1 0,1 0 0,0-1 0,-1 1 0,2 0 0,-1 0 0,0 1 0,0-1 0,1 0 0,0 1 0,-2 5 0,-4 18 0,2 0 0,-4 37 0,9-59 0,-1-1 0,1 1 0,-1-1 0,-1 1 0,1-1 0,0 0 0,-1 0 0,0 0 0,-3 6 0,4-9 0,0 1 0,-1-1 0,1 1 0,0-1 0,-1 0 0,1 0 0,-1 1 0,1-1 0,-1 0 0,1 0 0,-1 0 0,0-1 0,0 1 0,1 0 0,-1-1 0,0 1 0,0-1 0,0 1 0,1-1 0,-1 0 0,0 0 0,0 0 0,-3 0 0,3 0 0,1 0 0,-1 0 0,0 1 0,0-1 0,0 0 0,1 1 0,-1 0 0,0-1 0,1 1 0,-1 0 0,0 0 0,1 0 0,-1 0 0,1 0 0,-1 0 0,1 1 0,0-1 0,0 0 0,-1 1 0,1-1 0,0 1 0,0-1 0,0 1 0,0-1 0,1 1 0,-2 3 0,-3 6 0,1 0 0,-5 24 0,7-25 0,0 2 0,0-1 0,1 1 0,1 0 0,1 15 0,-1-18 0,1 1 0,-1-1 0,0 0 0,-1 1 0,-1-1 0,1 0 0,-5 16 0,5-24 0,0 1 0,0 0 0,0-1 0,0 1 0,-1-1 0,1 1 0,0-1 0,-1 1 0,1-1 0,-1 0 0,1 0 0,-1 0 0,0 0 0,1 0 0,-1 0 0,0 0 0,0 0 0,1-1 0,-1 1 0,0-1 0,-3 1 0,-5 0 0,0 0 0,0 0 0,-13-2 0,-19 2 0,32 2 0,-1 1 0,1 0 0,-1 0 0,1 1 0,-10 7 0,19-11 0,0 0 0,0 1 0,0-1 0,0 0 0,0 0 0,0 1 0,0-1 0,0 0 0,0 1 0,1-1 0,-1 1 0,0 0 0,1-1 0,-1 4 0,-3 26 0,3-17 0,-8 29 0,-17 53 0,13-51 0,9-22 0,1-1 0,1 1 0,0 0 0,2-1 0,3 27 0,-1 12 0,-2 177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1T19:45:08.012"/>
    </inkml:context>
    <inkml:brush xml:id="br0">
      <inkml:brushProperty name="width" value="0.07056" units="cm"/>
      <inkml:brushProperty name="height" value="0.07056" units="cm"/>
      <inkml:brushProperty name="color" value="#004F8B"/>
    </inkml:brush>
  </inkml:definitions>
  <inkml:trace contextRef="#ctx0" brushRef="#br0">1058 0 24575,'-25'1'0,"-23"10"0,2 1 0,44-12 0,1 0 0,0 0 0,-1 1 0,1-1 0,0 0 0,-1 1 0,1-1 0,0 1 0,0-1 0,0 1 0,-1 0 0,1 0 0,0-1 0,0 1 0,0 0 0,0 0 0,0 0 0,1 0 0,-1 0 0,0 0 0,0 0 0,0 2 0,-1 0 0,2 0 0,-1 0 0,0 0 0,0 0 0,1 0 0,0 0 0,-1 0 0,1 0 0,1 5 0,0 2 0,1-1 0,0 0 0,0 0 0,1-1 0,0 1 0,5 9 0,-4-10 0,2 3 0,0 1 0,0 0 0,-2 0 0,5 16 0,-8-23 0,0-1 0,-1 1 0,1-1 0,-1 1 0,0-1 0,-1 1 0,1-1 0,-1 1 0,0-1 0,0 0 0,0 1 0,0-1 0,-1 0 0,0 0 0,0 0 0,-4 6 0,0-1 0,-1 0 0,-1 0 0,0 0 0,0-1 0,-1-1 0,-15 12 0,22-17 0,0 0 0,0-1 0,1 1 0,-1 1 0,1-1 0,0 0 0,-1 0 0,1 0 0,0 1 0,0-1 0,0 1 0,1-1 0,-1 1 0,1-1 0,-1 1 0,1 4 0,0 46 0,1-37 0,0 0 0,-2-1 0,0 0 0,0 0 0,-5 22 0,3-20 0,0 1 0,1 29 0,2-34 0,0 1 0,-1 0 0,-1-1 0,0 1 0,-7 21 0,8-33 0,0 0 0,0-1 0,0 1 0,0-1 0,0 0 0,0 1 0,0-1 0,-1 0 0,1 0 0,0 1 0,-1-1 0,1 0 0,-1 0 0,0-1 0,1 1 0,-1 0 0,1 0 0,-1-1 0,0 1 0,0-1 0,1 0 0,-1 1 0,-3-1 0,-6 1 0,1-1 0,-22-2 0,8 0 0,12 3 0,0-1 0,1 1 0,-1 1 0,1 0 0,-1 0 0,-17 8 0,27-10 0,1 1 0,-1 1 0,1-1 0,-1 0 0,1 0 0,0 0 0,0 1 0,0-1 0,-1 1 0,1-1 0,0 1 0,1-1 0,-1 1 0,0 0 0,0-1 0,1 1 0,-1 0 0,0 1 0,-3 39 0,4-36 0,0-1 0,0 0 0,0 1 0,-1-1 0,0 0 0,0 1 0,-1-1 0,-2 6 0,-2 2 0,0 0 0,1 0 0,0 1 0,1 0 0,-3 24 0,5-29 0,2-8 0,0 1 0,0-1 0,0 0 0,0 0 0,-1 1 0,1-1 0,0 0 0,-1 1 0,1-1 0,-1 0 0,1 0 0,-1 0 0,0 1 0,0-1 0,1 0 0,-1 0 0,0 0 0,0 0 0,0 0 0,0-1 0,-1 2 0,-1-2 0,1 0 0,0 0 0,0 0 0,0 0 0,0-1 0,-1 1 0,1-1 0,0 1 0,0-1 0,0 0 0,-3-1 0,1 1 0,1 0 0,-1 0 0,0 0 0,0 1 0,0-1 0,0 1 0,0 0 0,0 0 0,0 1 0,1-1 0,-1 1 0,0 0 0,-6 2 0,-6 3 0,1 0 0,12-4 0</inkml:trace>
  <inkml:trace contextRef="#ctx0" brushRef="#br0" timeOffset="1">406 1332 24575,'-1'27'0,"1"379"0,5-373 0,0 0 0,-5-31 0,0 0 0,-1 0 0,1 0 0,0-1 0,-1 1 0,1 0 0,-1 0 0,1-1 0,-1 1 0,0-1 0,0 1 0,0 0 0,0-1 0,0 0 0,0 1 0,-3 1 0,2 0 0,-1 0 0,0-1 0,1 1 0,0 0 0,-1 0 0,1 0 0,0 0 0,1 1 0,-1-1 0,0 0 0,1 1 0,0-1 0,0 1 0,0 0 0,0-1 0,1 1 0,-1 0 0,1 0 0,0-1 0,0 1 0,0 0 0,1-1 0,-1 1 0,3 6 0,10 111 0,-13-105 0,0 0 0,-1 0 0,-1 0 0,0 0 0,-8 25 0,10-40 0,0 0 0,0 0 0,-1-1 0,1 1 0,0 0 0,-1 0 0,1 0 0,-1 0 0,1 0 0,-1-1 0,1 1 0,-1 0 0,0 0 0,1-1 0,-1 1 0,0 0 0,0-1 0,1 1 0,-1-1 0,0 1 0,0-1 0,0 0 0,0 1 0,0-1 0,0 0 0,0 1 0,1-1 0,-1 0 0,0 0 0,-2 0 0,-1 0 0,-1-1 0,1 0 0,-1 0 0,1 0 0,-8-4 0,9 4 0,-1-1 0,1 1 0,-1 0 0,1 0 0,-1 0 0,0 0 0,0 1 0,-4-1 0,-28 12 0,31-9 0,0 0 0,-1 0 0,1-1 0,0 1 0,-1-1 0,1-1 0,-6 1 0,10-1 0,0 0 0,-1 0 0,1 1 0,0-1 0,0 0 0,0 0 0,0 1 0,0-1 0,0 1 0,0-1 0,0 1 0,0-1 0,0 1 0,0-1 0,0 1 0,0 0 0,0 0 0,0-1 0,1 1 0,-1 0 0,0 0 0,1 0 0,-1 0 0,0 0 0,1 0 0,-1 0 0,1 0 0,-1 0 0,1 0 0,0 0 0,0 1 0,-1-1 0,1 0 0,0 0 0,0 2 0,0 7 0,-1 0 0,2 0 0,1 15 0,0 3 0,-3-17 0,0 1 0,-2-1 0,1 1 0,-9 20 0,-3 15 0,10-33 0,0 7 0,0 0 0,1 0 0,-1 26 0,3-37 0,0 1 0,-1-1 0,0 0 0,0 0 0,-8 19 0,6-19 0,1 0 0,0 1 0,0 0 0,1 0 0,-1 14 0,3-4 0,-2-1 0,-6 35 0,5-38 0,-4 11 0,1 0 0,2-1 0,-1 42 0,6 946 0</inkml:trace>
  <inkml:trace contextRef="#ctx0" brushRef="#br0" timeOffset="-11726.01">33 5283 24575,'0'1'0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1T19:45:31.759"/>
    </inkml:context>
    <inkml:brush xml:id="br0">
      <inkml:brushProperty name="width" value="0.07056" units="cm"/>
      <inkml:brushProperty name="height" value="0.07056" units="cm"/>
      <inkml:brushProperty name="color" value="#004F8B"/>
    </inkml:brush>
  </inkml:definitions>
  <inkml:trace contextRef="#ctx0" brushRef="#br0">549 0 24575,'0'25'0,"-1"-17"0,0 0 0,-1 0 0,0 0 0,0 0 0,-1 0 0,0 0 0,0-1 0,-5 8 0,3-5 0,0 0 0,1 1 0,-5 19 0,-14 109 0,15-96 0,5-26 0,0 1 0,-1 25 0,4-24 0,1 0 0,0 0 0,1-1 0,6 20 0,-7-28 0,0 0 0,0 0 0,-1 0 0,0-1 0,0 1 0,-1 0 0,-1 0 0,0 0 0,0-1 0,-6 17 0,3-11 0,1 0 0,1 0 0,-2 21 0,-4 35 0,5-45 0,-1 36 0,2-24 0,-1-1 0,-2 1 0,-13 43 0,15-67 0,-1 3 0,1 1 0,1 0 0,1 0 0,-1 20 0,4 828 0,2-815 0,-2-34 0,0 0 0,-1 17 0,-3-1 0,-10 103 0,12-133 0,-10 68 0,-3 120 0,15-126 0,-2 119 0,-1-169 0,-1 1 0,0-1 0,-1 0 0,-1 0 0,-1-1 0,-13 26 0,11-22 0,0 0 0,1 0 0,-7 29 0,4 2 0,-1-1 0,2 1 0,2 0 0,0 64 0,6-101 0,0 0 0,0 1 0,-5 14 0,3-14 0,1 1 0,-1 16 0,1-18 0,1-1 0,-1 1 0,-1-1 0,-7 21 0,6-21 0,0 0 0,1 0 0,1 1 0,0-1 0,-1 13 0,0 8 0,-1-1 0,-1-1 0,-9 32 0,-9 46 0,13-54 0,6-36 0,1 1 0,-2 34 0,4-39 0,-1 0 0,0 0 0,-1 0 0,-6 19 0,4-18 0,1 0 0,1 1 0,-2 21 0,3-23 0,0 1 0,-1-1 0,-8 24 0,7-24 0,0 1 0,0-1 0,-1 23 0,-4 27 0,5-45 0,-2 41 0,5 4 0,3 101 0,0-152 81,1-1-1,0 0 0,9 22 0,4 19-1766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1T19:45:59.172"/>
    </inkml:context>
    <inkml:brush xml:id="br0">
      <inkml:brushProperty name="width" value="0.07056" units="cm"/>
      <inkml:brushProperty name="height" value="0.07056" units="cm"/>
      <inkml:brushProperty name="color" value="#004F8B"/>
    </inkml:brush>
  </inkml:definitions>
  <inkml:trace contextRef="#ctx0" brushRef="#br0">336 0 24575,'1'106'0,"-3"113"0,-6-147 0,4-43 0,-1 34 0,4-39 0,-7 34 0,4-34 0,-1 35 0,6 36 0,-2 60 0,1-146 0,-1 1 0,-1 0 0,0 0 0,0-1 0,-1 1 0,0-1 0,0 0 0,-1 0 0,-1 0 0,1 0 0,-1-1 0,-1 0 0,0 0 0,0 0 0,0-1 0,-1 0 0,0 0 0,0 0 0,-17 10 0,17-12 0,2-2 0,1-1 0,-1 1 0,1 0 0,0 0 0,0 0 0,1 1 0,-1 0 0,0 0 0,1-1 0,0 2 0,0-1 0,0 0 0,1 1 0,0-1 0,0 1 0,-3 6 0,-2 25 0,1 1 0,-1 70 0,3-35 0,2-57 0,-1 0 0,0 0 0,-7 18 0,4-16 0,-5 30 0,8-31 0,-1 0 0,-11 27 0,-2 6 0,12-23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1T19:46:13.372"/>
    </inkml:context>
    <inkml:brush xml:id="br0">
      <inkml:brushProperty name="width" value="0.07056" units="cm"/>
      <inkml:brushProperty name="height" value="0.07056" units="cm"/>
      <inkml:brushProperty name="color" value="#004F8B"/>
    </inkml:brush>
  </inkml:definitions>
  <inkml:trace contextRef="#ctx0" brushRef="#br0">1 716 24575,'4'0'0,"0"0"0,1-1 0,-1 1 0,0-1 0,0 0 0,0 0 0,0 0 0,0 0 0,0-1 0,0 1 0,0-1 0,0 0 0,-1 0 0,1-1 0,-1 1 0,0-1 0,1 0 0,3-4 0,-5 4 0,0 0 0,0 0 0,-1 0 0,1 0 0,-1 0 0,0 0 0,0 0 0,0 0 0,0-1 0,-1 1 0,1 0 0,-1-1 0,0 1 0,0 0 0,0-1 0,0 1 0,-1 0 0,1 0 0,-1-1 0,0 1 0,0 0 0,0 0 0,-3-6 0,-12-22 0,11 23 0,0 0 0,1-1 0,1 1 0,-6-16 0,9 23 0,0 0 0,0-1 0,0 1 0,-1 0 0,1-1 0,1 1 0,-1-1 0,0 1 0,0 0 0,0-1 0,1 1 0,-1 0 0,1 0 0,-1-1 0,1 1 0,-1 0 0,1 0 0,0-1 0,-1 1 0,1 0 0,0 0 0,0 0 0,0 0 0,0 0 0,0 0 0,0 1 0,0-1 0,0 0 0,3-1 0,3-1 0,1 0 0,-1 0 0,1 1 0,10-3 0,11-3 0,-17 3 0,95-38 0,-72 38 0,-30 5 0,1-1 0,0 1 0,-1-1 0,1-1 0,6-1 0,-11 2 0,1 1 0,-1-1 0,1 0 0,-1 0 0,1 0 0,-1 0 0,0 0 0,0 0 0,1 0 0,-1-1 0,0 1 0,0 0 0,0-1 0,0 1 0,-1 0 0,1-1 0,0 1 0,-1-1 0,1 0 0,0 1 0,-1-1 0,1-1 0,-1-2 0,1 1 0,-1-1 0,1 1 0,-1-1 0,-1 0 0,1 1 0,-1-1 0,1 0 0,-1 1 0,0-1 0,-4-7 0,-1 0 0,0 0 0,-13-19 0,17 28 0,-1-2 0,1 1 0,-1-1 0,1 0 0,1-1 0,-1 1 0,1 0 0,-1 0 0,2-1 0,-2-7 0,3-54 0,1 35 0,-1 15 158,-1 9-463,0 0 1,0 0-1,0 0 1,-3-15-1,-1 11-6521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1T19:46:17.426"/>
    </inkml:context>
    <inkml:brush xml:id="br0">
      <inkml:brushProperty name="width" value="0.07056" units="cm"/>
      <inkml:brushProperty name="height" value="0.07056" units="cm"/>
      <inkml:brushProperty name="color" value="#004F8B"/>
    </inkml:brush>
  </inkml:definitions>
  <inkml:trace contextRef="#ctx0" brushRef="#br0">1 1 24575,'0'3'0,"0"7"0,0 4 0,0 4 0,3-2 0,1 0 0,-1-1 0,0 1 0,-1 1 0,0 0 0,-2 0 0,4-2 0,0-2 0,-1 1 0,0 1 0,3-3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3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5558" tIns="47779" rIns="95558" bIns="47779" rtlCol="0"/>
          <a:lstStyle>
            <a:lvl1pPr algn="r">
              <a:defRPr sz="1300"/>
            </a:lvl1pPr>
          </a:lstStyle>
          <a:p>
            <a:fld id="{79C28304-3F1E-4AAD-A455-0DAE9ED85821}" type="datetimeFigureOut">
              <a:rPr lang="sv-SE" smtClean="0"/>
              <a:t>2025-03-21</a:t>
            </a:fld>
            <a:endParaRPr lang="sv-SE"/>
          </a:p>
        </p:txBody>
      </p:sp>
      <p:sp>
        <p:nvSpPr>
          <p:cNvPr id="4" name="Platshållare för bildobjekt 3"/>
          <p:cNvSpPr>
            <a:spLocks noGrp="1" noRot="1" noChangeAspect="1"/>
          </p:cNvSpPr>
          <p:nvPr>
            <p:ph type="sldImg" idx="2"/>
          </p:nvPr>
        </p:nvSpPr>
        <p:spPr>
          <a:xfrm>
            <a:off x="422275" y="1241425"/>
            <a:ext cx="5954713" cy="3349625"/>
          </a:xfrm>
          <a:prstGeom prst="rect">
            <a:avLst/>
          </a:prstGeom>
          <a:noFill/>
          <a:ln w="12700">
            <a:solidFill>
              <a:prstClr val="black"/>
            </a:solidFill>
          </a:ln>
        </p:spPr>
        <p:txBody>
          <a:bodyPr vert="horz" lIns="95558" tIns="47779" rIns="95558" bIns="47779"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5558" tIns="47779" rIns="95558" bIns="47779"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5"/>
            <a:ext cx="2945659" cy="498055"/>
          </a:xfrm>
          <a:prstGeom prst="rect">
            <a:avLst/>
          </a:prstGeom>
        </p:spPr>
        <p:txBody>
          <a:bodyPr vert="horz" lIns="95558" tIns="47779" rIns="95558" bIns="47779" rtlCol="0" anchor="b"/>
          <a:lstStyle>
            <a:lvl1pPr algn="l">
              <a:defRPr sz="1300"/>
            </a:lvl1pPr>
          </a:lstStyle>
          <a:p>
            <a:endParaRPr lang="sv-SE"/>
          </a:p>
        </p:txBody>
      </p:sp>
      <p:sp>
        <p:nvSpPr>
          <p:cNvPr id="7" name="Platshållare för bildnummer 6"/>
          <p:cNvSpPr>
            <a:spLocks noGrp="1"/>
          </p:cNvSpPr>
          <p:nvPr>
            <p:ph type="sldNum" sz="quarter" idx="5"/>
          </p:nvPr>
        </p:nvSpPr>
        <p:spPr>
          <a:xfrm>
            <a:off x="3850443" y="9428585"/>
            <a:ext cx="2945659" cy="498055"/>
          </a:xfrm>
          <a:prstGeom prst="rect">
            <a:avLst/>
          </a:prstGeom>
        </p:spPr>
        <p:txBody>
          <a:bodyPr vert="horz" lIns="95558" tIns="47779" rIns="95558" bIns="47779" rtlCol="0" anchor="b"/>
          <a:lstStyle>
            <a:lvl1pPr algn="r">
              <a:defRPr sz="1300"/>
            </a:lvl1pPr>
          </a:lstStyle>
          <a:p>
            <a:fld id="{57512F03-D62C-4EEE-AAB5-B1E748EA4278}" type="slidenum">
              <a:rPr lang="sv-SE" smtClean="0"/>
              <a:t>‹#›</a:t>
            </a:fld>
            <a:endParaRPr lang="sv-SE"/>
          </a:p>
        </p:txBody>
      </p:sp>
    </p:spTree>
    <p:extLst>
      <p:ext uri="{BB962C8B-B14F-4D97-AF65-F5344CB8AC3E}">
        <p14:creationId xmlns:p14="http://schemas.microsoft.com/office/powerpoint/2010/main" val="177229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50;p3:notes"/>
          <p:cNvSpPr txBox="1">
            <a:spLocks noGrp="1"/>
          </p:cNvSpPr>
          <p:nvPr>
            <p:ph type="body" sz="quarter" idx="1"/>
          </p:nvPr>
        </p:nvSpPr>
        <p:spPr/>
        <p:txBody>
          <a:bodyPr lIns="99055" tIns="99055" rIns="99055" bIns="99055"/>
          <a:lstStyle/>
          <a:p>
            <a:endParaRPr lang="en-GB" dirty="0"/>
          </a:p>
        </p:txBody>
      </p:sp>
      <p:sp>
        <p:nvSpPr>
          <p:cNvPr id="3" name="Google Shape;51;p3:notes"/>
          <p:cNvSpPr>
            <a:spLocks noGrp="1" noRot="1" noChangeAspect="1"/>
          </p:cNvSpPr>
          <p:nvPr>
            <p:ph type="sldImg"/>
          </p:nvPr>
        </p:nvSpPr>
        <p:spPr/>
      </p:sp>
    </p:spTree>
    <p:extLst>
      <p:ext uri="{BB962C8B-B14F-4D97-AF65-F5344CB8AC3E}">
        <p14:creationId xmlns:p14="http://schemas.microsoft.com/office/powerpoint/2010/main" val="3641688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A85EF66-FA2E-D8AA-97FB-A6B4774DACF0}"/>
            </a:ext>
          </a:extLst>
        </p:cNvPr>
        <p:cNvGrpSpPr/>
        <p:nvPr/>
      </p:nvGrpSpPr>
      <p:grpSpPr>
        <a:xfrm>
          <a:off x="0" y="0"/>
          <a:ext cx="0" cy="0"/>
          <a:chOff x="0" y="0"/>
          <a:chExt cx="0" cy="0"/>
        </a:xfrm>
      </p:grpSpPr>
      <p:sp>
        <p:nvSpPr>
          <p:cNvPr id="2" name="Google Shape;50;p3:notes">
            <a:extLst>
              <a:ext uri="{FF2B5EF4-FFF2-40B4-BE49-F238E27FC236}">
                <a16:creationId xmlns:a16="http://schemas.microsoft.com/office/drawing/2014/main" id="{47FC6FB3-F7C5-86DE-214E-209142E27BF1}"/>
              </a:ext>
            </a:extLst>
          </p:cNvPr>
          <p:cNvSpPr txBox="1">
            <a:spLocks noGrp="1"/>
          </p:cNvSpPr>
          <p:nvPr>
            <p:ph type="body" sz="quarter" idx="1"/>
          </p:nvPr>
        </p:nvSpPr>
        <p:spPr/>
        <p:txBody>
          <a:bodyPr lIns="99055" tIns="99055" rIns="99055" bIns="99055"/>
          <a:lstStyle/>
          <a:p>
            <a:endParaRPr lang="en-GB" dirty="0"/>
          </a:p>
        </p:txBody>
      </p:sp>
      <p:sp>
        <p:nvSpPr>
          <p:cNvPr id="3" name="Google Shape;51;p3:notes">
            <a:extLst>
              <a:ext uri="{FF2B5EF4-FFF2-40B4-BE49-F238E27FC236}">
                <a16:creationId xmlns:a16="http://schemas.microsoft.com/office/drawing/2014/main" id="{A21A08C0-2A25-2802-9B07-ED8877D3FD51}"/>
              </a:ext>
            </a:extLst>
          </p:cNvPr>
          <p:cNvSpPr>
            <a:spLocks noGrp="1" noRot="1" noChangeAspect="1"/>
          </p:cNvSpPr>
          <p:nvPr>
            <p:ph type="sldImg"/>
          </p:nvPr>
        </p:nvSpPr>
        <p:spPr/>
      </p:sp>
    </p:spTree>
    <p:extLst>
      <p:ext uri="{BB962C8B-B14F-4D97-AF65-F5344CB8AC3E}">
        <p14:creationId xmlns:p14="http://schemas.microsoft.com/office/powerpoint/2010/main" val="2750006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7512F03-D62C-4EEE-AAB5-B1E748EA4278}" type="slidenum">
              <a:rPr lang="sv-SE" smtClean="0"/>
              <a:t>12</a:t>
            </a:fld>
            <a:endParaRPr lang="sv-SE"/>
          </a:p>
        </p:txBody>
      </p:sp>
    </p:spTree>
    <p:extLst>
      <p:ext uri="{BB962C8B-B14F-4D97-AF65-F5344CB8AC3E}">
        <p14:creationId xmlns:p14="http://schemas.microsoft.com/office/powerpoint/2010/main" val="956108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7512F03-D62C-4EEE-AAB5-B1E748EA4278}" type="slidenum">
              <a:rPr lang="sv-SE" smtClean="0"/>
              <a:t>17</a:t>
            </a:fld>
            <a:endParaRPr lang="sv-SE"/>
          </a:p>
        </p:txBody>
      </p:sp>
    </p:spTree>
    <p:extLst>
      <p:ext uri="{BB962C8B-B14F-4D97-AF65-F5344CB8AC3E}">
        <p14:creationId xmlns:p14="http://schemas.microsoft.com/office/powerpoint/2010/main" val="4133739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1" name="Google Shape;8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E87E99F2-1F68-4025-B35F-9A249DD66AA4}" type="datetimeFigureOut">
              <a:rPr lang="sv-SE" smtClean="0"/>
              <a:t>2025-03-21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C436CDF-69DE-4E22-8EE6-F63912064B8E}" type="slidenum">
              <a:rPr lang="sv-SE" smtClean="0"/>
              <a:t>‹#›</a:t>
            </a:fld>
            <a:endParaRPr lang="sv-SE"/>
          </a:p>
        </p:txBody>
      </p:sp>
      <p:pic>
        <p:nvPicPr>
          <p:cNvPr id="7" name="Bildobjekt 6" descr="En bild som visar text, clipart&#10;&#10;Automatiskt genererad beskrivning">
            <a:extLst>
              <a:ext uri="{FF2B5EF4-FFF2-40B4-BE49-F238E27FC236}">
                <a16:creationId xmlns:a16="http://schemas.microsoft.com/office/drawing/2014/main" id="{D6E09BDB-D380-45BA-B60B-FAEB6EB969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2201" y="5735637"/>
            <a:ext cx="2105527" cy="962526"/>
          </a:xfrm>
          <a:prstGeom prst="rect">
            <a:avLst/>
          </a:prstGeom>
        </p:spPr>
      </p:pic>
      <p:sp>
        <p:nvSpPr>
          <p:cNvPr id="8" name="Rektangel 7">
            <a:extLst>
              <a:ext uri="{FF2B5EF4-FFF2-40B4-BE49-F238E27FC236}">
                <a16:creationId xmlns:a16="http://schemas.microsoft.com/office/drawing/2014/main" id="{27411839-2BAD-43B6-B9C5-F2AB9469D1B8}"/>
              </a:ext>
            </a:extLst>
          </p:cNvPr>
          <p:cNvSpPr/>
          <p:nvPr userDrawn="1"/>
        </p:nvSpPr>
        <p:spPr>
          <a:xfrm>
            <a:off x="390526" y="6172202"/>
            <a:ext cx="9496425" cy="66675"/>
          </a:xfrm>
          <a:prstGeom prst="rect">
            <a:avLst/>
          </a:prstGeom>
          <a:solidFill>
            <a:srgbClr val="F79607"/>
          </a:solidFill>
          <a:ln>
            <a:solidFill>
              <a:srgbClr val="EF91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380673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E87E99F2-1F68-4025-B35F-9A249DD66AA4}" type="datetimeFigureOut">
              <a:rPr lang="sv-SE" smtClean="0"/>
              <a:t>2025-03-21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C436CDF-69DE-4E22-8EE6-F63912064B8E}" type="slidenum">
              <a:rPr lang="sv-SE" smtClean="0"/>
              <a:t>‹#›</a:t>
            </a:fld>
            <a:endParaRPr lang="sv-SE"/>
          </a:p>
        </p:txBody>
      </p:sp>
    </p:spTree>
    <p:extLst>
      <p:ext uri="{BB962C8B-B14F-4D97-AF65-F5344CB8AC3E}">
        <p14:creationId xmlns:p14="http://schemas.microsoft.com/office/powerpoint/2010/main" val="129069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E87E99F2-1F68-4025-B35F-9A249DD66AA4}" type="datetimeFigureOut">
              <a:rPr lang="sv-SE" smtClean="0"/>
              <a:t>2025-03-21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C436CDF-69DE-4E22-8EE6-F63912064B8E}" type="slidenum">
              <a:rPr lang="sv-SE" smtClean="0"/>
              <a:t>‹#›</a:t>
            </a:fld>
            <a:endParaRPr lang="sv-SE"/>
          </a:p>
        </p:txBody>
      </p:sp>
    </p:spTree>
    <p:extLst>
      <p:ext uri="{BB962C8B-B14F-4D97-AF65-F5344CB8AC3E}">
        <p14:creationId xmlns:p14="http://schemas.microsoft.com/office/powerpoint/2010/main" val="1254448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531DFC-F8DB-47CC-AF4C-19461327D64D}"/>
              </a:ext>
            </a:extLst>
          </p:cNvPr>
          <p:cNvSpPr>
            <a:spLocks noGrp="1"/>
          </p:cNvSpPr>
          <p:nvPr>
            <p:ph type="ctrTitle"/>
          </p:nvPr>
        </p:nvSpPr>
        <p:spPr>
          <a:xfrm>
            <a:off x="1524000" y="1122363"/>
            <a:ext cx="9144000" cy="2387600"/>
          </a:xfrm>
        </p:spPr>
        <p:txBody>
          <a:bodyPr anchor="b"/>
          <a:lstStyle>
            <a:lvl1pPr algn="ctr">
              <a:defRPr sz="4500"/>
            </a:lvl1pPr>
          </a:lstStyle>
          <a:p>
            <a:r>
              <a:rPr lang="sv-SE"/>
              <a:t>Klicka här för att ändra mall för rubrikformat</a:t>
            </a:r>
          </a:p>
        </p:txBody>
      </p:sp>
      <p:sp>
        <p:nvSpPr>
          <p:cNvPr id="3" name="Underrubrik 2">
            <a:extLst>
              <a:ext uri="{FF2B5EF4-FFF2-40B4-BE49-F238E27FC236}">
                <a16:creationId xmlns:a16="http://schemas.microsoft.com/office/drawing/2014/main" id="{CD4EB2A1-D040-4965-B0CB-F11E6BBEDE6C}"/>
              </a:ext>
            </a:extLst>
          </p:cNvPr>
          <p:cNvSpPr>
            <a:spLocks noGrp="1"/>
          </p:cNvSpPr>
          <p:nvPr>
            <p:ph type="subTitle" idx="1"/>
          </p:nvPr>
        </p:nvSpPr>
        <p:spPr>
          <a:xfrm>
            <a:off x="1524000" y="3602038"/>
            <a:ext cx="9144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0C5D948-1EEC-4290-9CB6-6245966B76F6}"/>
              </a:ext>
            </a:extLst>
          </p:cNvPr>
          <p:cNvSpPr>
            <a:spLocks noGrp="1"/>
          </p:cNvSpPr>
          <p:nvPr>
            <p:ph type="dt" sz="half" idx="10"/>
          </p:nvPr>
        </p:nvSpPr>
        <p:spPr/>
        <p:txBody>
          <a:bodyPr/>
          <a:lstStyle/>
          <a:p>
            <a:fld id="{E87E99F2-1F68-4025-B35F-9A249DD66AA4}" type="datetimeFigureOut">
              <a:rPr lang="sv-SE" smtClean="0"/>
              <a:t>2025-03-21</a:t>
            </a:fld>
            <a:endParaRPr lang="sv-SE"/>
          </a:p>
        </p:txBody>
      </p:sp>
      <p:sp>
        <p:nvSpPr>
          <p:cNvPr id="5" name="Platshållare för sidfot 4">
            <a:extLst>
              <a:ext uri="{FF2B5EF4-FFF2-40B4-BE49-F238E27FC236}">
                <a16:creationId xmlns:a16="http://schemas.microsoft.com/office/drawing/2014/main" id="{68E97A82-E778-4CBF-A4E8-CFDC999480D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32EA73E-9CFA-4B90-A3A4-4C5D3EC2DC18}"/>
              </a:ext>
            </a:extLst>
          </p:cNvPr>
          <p:cNvSpPr>
            <a:spLocks noGrp="1"/>
          </p:cNvSpPr>
          <p:nvPr>
            <p:ph type="sldNum" sz="quarter" idx="12"/>
          </p:nvPr>
        </p:nvSpPr>
        <p:spPr/>
        <p:txBody>
          <a:bodyPr/>
          <a:lstStyle/>
          <a:p>
            <a:fld id="{2C436CDF-69DE-4E22-8EE6-F63912064B8E}" type="slidenum">
              <a:rPr lang="sv-SE" smtClean="0"/>
              <a:t>‹#›</a:t>
            </a:fld>
            <a:endParaRPr lang="sv-SE"/>
          </a:p>
        </p:txBody>
      </p:sp>
      <p:pic>
        <p:nvPicPr>
          <p:cNvPr id="12" name="Bildobjekt 11" descr="En bild som visar text, clipart&#10;&#10;Automatiskt genererad beskrivning">
            <a:extLst>
              <a:ext uri="{FF2B5EF4-FFF2-40B4-BE49-F238E27FC236}">
                <a16:creationId xmlns:a16="http://schemas.microsoft.com/office/drawing/2014/main" id="{712B71B5-C4FA-4E8D-87CD-339E0EF56F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2201" y="5735637"/>
            <a:ext cx="2105527" cy="962526"/>
          </a:xfrm>
          <a:prstGeom prst="rect">
            <a:avLst/>
          </a:prstGeom>
        </p:spPr>
      </p:pic>
      <p:sp>
        <p:nvSpPr>
          <p:cNvPr id="13" name="Rektangel 12">
            <a:extLst>
              <a:ext uri="{FF2B5EF4-FFF2-40B4-BE49-F238E27FC236}">
                <a16:creationId xmlns:a16="http://schemas.microsoft.com/office/drawing/2014/main" id="{694EB9BA-E662-4A11-88FB-D91B83580863}"/>
              </a:ext>
            </a:extLst>
          </p:cNvPr>
          <p:cNvSpPr/>
          <p:nvPr userDrawn="1"/>
        </p:nvSpPr>
        <p:spPr>
          <a:xfrm>
            <a:off x="390526" y="6172202"/>
            <a:ext cx="9496425" cy="66675"/>
          </a:xfrm>
          <a:prstGeom prst="rect">
            <a:avLst/>
          </a:prstGeom>
          <a:solidFill>
            <a:srgbClr val="F79607"/>
          </a:solidFill>
          <a:ln>
            <a:solidFill>
              <a:srgbClr val="EF91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182358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E87E99F2-1F68-4025-B35F-9A249DD66AA4}" type="datetimeFigureOut">
              <a:rPr lang="sv-SE" smtClean="0"/>
              <a:t>2025-03-21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C436CDF-69DE-4E22-8EE6-F63912064B8E}" type="slidenum">
              <a:rPr lang="sv-SE" smtClean="0"/>
              <a:t>‹#›</a:t>
            </a:fld>
            <a:endParaRPr lang="sv-SE"/>
          </a:p>
        </p:txBody>
      </p:sp>
    </p:spTree>
    <p:extLst>
      <p:ext uri="{BB962C8B-B14F-4D97-AF65-F5344CB8AC3E}">
        <p14:creationId xmlns:p14="http://schemas.microsoft.com/office/powerpoint/2010/main" val="62782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87E99F2-1F68-4025-B35F-9A249DD66AA4}" type="datetimeFigureOut">
              <a:rPr lang="sv-SE" smtClean="0"/>
              <a:t>2025-03-21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C436CDF-69DE-4E22-8EE6-F63912064B8E}" type="slidenum">
              <a:rPr lang="sv-SE" smtClean="0"/>
              <a:t>‹#›</a:t>
            </a:fld>
            <a:endParaRPr lang="sv-SE"/>
          </a:p>
        </p:txBody>
      </p:sp>
    </p:spTree>
    <p:extLst>
      <p:ext uri="{BB962C8B-B14F-4D97-AF65-F5344CB8AC3E}">
        <p14:creationId xmlns:p14="http://schemas.microsoft.com/office/powerpoint/2010/main" val="1076069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E87E99F2-1F68-4025-B35F-9A249DD66AA4}" type="datetimeFigureOut">
              <a:rPr lang="sv-SE" smtClean="0"/>
              <a:t>2025-03-21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2C436CDF-69DE-4E22-8EE6-F63912064B8E}" type="slidenum">
              <a:rPr lang="sv-SE" smtClean="0"/>
              <a:t>‹#›</a:t>
            </a:fld>
            <a:endParaRPr lang="sv-SE"/>
          </a:p>
        </p:txBody>
      </p:sp>
    </p:spTree>
    <p:extLst>
      <p:ext uri="{BB962C8B-B14F-4D97-AF65-F5344CB8AC3E}">
        <p14:creationId xmlns:p14="http://schemas.microsoft.com/office/powerpoint/2010/main" val="187550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E87E99F2-1F68-4025-B35F-9A249DD66AA4}" type="datetimeFigureOut">
              <a:rPr lang="sv-SE" smtClean="0"/>
              <a:t>2025-03-21</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2C436CDF-69DE-4E22-8EE6-F63912064B8E}" type="slidenum">
              <a:rPr lang="sv-SE" smtClean="0"/>
              <a:t>‹#›</a:t>
            </a:fld>
            <a:endParaRPr lang="sv-SE"/>
          </a:p>
        </p:txBody>
      </p:sp>
    </p:spTree>
    <p:extLst>
      <p:ext uri="{BB962C8B-B14F-4D97-AF65-F5344CB8AC3E}">
        <p14:creationId xmlns:p14="http://schemas.microsoft.com/office/powerpoint/2010/main" val="3884443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E87E99F2-1F68-4025-B35F-9A249DD66AA4}" type="datetimeFigureOut">
              <a:rPr lang="sv-SE" smtClean="0"/>
              <a:t>2025-03-21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2C436CDF-69DE-4E22-8EE6-F63912064B8E}" type="slidenum">
              <a:rPr lang="sv-SE" smtClean="0"/>
              <a:t>‹#›</a:t>
            </a:fld>
            <a:endParaRPr lang="sv-SE"/>
          </a:p>
        </p:txBody>
      </p:sp>
    </p:spTree>
    <p:extLst>
      <p:ext uri="{BB962C8B-B14F-4D97-AF65-F5344CB8AC3E}">
        <p14:creationId xmlns:p14="http://schemas.microsoft.com/office/powerpoint/2010/main" val="861704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E99F2-1F68-4025-B35F-9A249DD66AA4}" type="datetimeFigureOut">
              <a:rPr lang="sv-SE" smtClean="0"/>
              <a:t>2025-03-21</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2C436CDF-69DE-4E22-8EE6-F63912064B8E}" type="slidenum">
              <a:rPr lang="sv-SE" smtClean="0"/>
              <a:t>‹#›</a:t>
            </a:fld>
            <a:endParaRPr lang="sv-SE"/>
          </a:p>
        </p:txBody>
      </p:sp>
    </p:spTree>
    <p:extLst>
      <p:ext uri="{BB962C8B-B14F-4D97-AF65-F5344CB8AC3E}">
        <p14:creationId xmlns:p14="http://schemas.microsoft.com/office/powerpoint/2010/main" val="3764253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E87E99F2-1F68-4025-B35F-9A249DD66AA4}" type="datetimeFigureOut">
              <a:rPr lang="sv-SE" smtClean="0"/>
              <a:t>2025-03-21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2C436CDF-69DE-4E22-8EE6-F63912064B8E}" type="slidenum">
              <a:rPr lang="sv-SE" smtClean="0"/>
              <a:t>‹#›</a:t>
            </a:fld>
            <a:endParaRPr lang="sv-SE"/>
          </a:p>
        </p:txBody>
      </p:sp>
    </p:spTree>
    <p:extLst>
      <p:ext uri="{BB962C8B-B14F-4D97-AF65-F5344CB8AC3E}">
        <p14:creationId xmlns:p14="http://schemas.microsoft.com/office/powerpoint/2010/main" val="1251094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E87E99F2-1F68-4025-B35F-9A249DD66AA4}" type="datetimeFigureOut">
              <a:rPr lang="sv-SE" smtClean="0"/>
              <a:t>2025-03-21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2C436CDF-69DE-4E22-8EE6-F63912064B8E}" type="slidenum">
              <a:rPr lang="sv-SE" smtClean="0"/>
              <a:t>‹#›</a:t>
            </a:fld>
            <a:endParaRPr lang="sv-SE"/>
          </a:p>
        </p:txBody>
      </p:sp>
    </p:spTree>
    <p:extLst>
      <p:ext uri="{BB962C8B-B14F-4D97-AF65-F5344CB8AC3E}">
        <p14:creationId xmlns:p14="http://schemas.microsoft.com/office/powerpoint/2010/main" val="855149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E99F2-1F68-4025-B35F-9A249DD66AA4}" type="datetimeFigureOut">
              <a:rPr lang="sv-SE" smtClean="0"/>
              <a:t>2025-03-21</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36CDF-69DE-4E22-8EE6-F63912064B8E}" type="slidenum">
              <a:rPr lang="sv-SE" smtClean="0"/>
              <a:t>‹#›</a:t>
            </a:fld>
            <a:endParaRPr lang="sv-SE"/>
          </a:p>
        </p:txBody>
      </p:sp>
      <p:sp>
        <p:nvSpPr>
          <p:cNvPr id="7" name="Rektangel 6">
            <a:extLst>
              <a:ext uri="{FF2B5EF4-FFF2-40B4-BE49-F238E27FC236}">
                <a16:creationId xmlns:a16="http://schemas.microsoft.com/office/drawing/2014/main" id="{68D4B828-10AD-410A-B447-BEF2E2585351}"/>
              </a:ext>
            </a:extLst>
          </p:cNvPr>
          <p:cNvSpPr/>
          <p:nvPr userDrawn="1"/>
        </p:nvSpPr>
        <p:spPr>
          <a:xfrm>
            <a:off x="390526" y="6172202"/>
            <a:ext cx="9496425" cy="66675"/>
          </a:xfrm>
          <a:prstGeom prst="rect">
            <a:avLst/>
          </a:prstGeom>
          <a:solidFill>
            <a:srgbClr val="F79607"/>
          </a:solidFill>
          <a:ln>
            <a:solidFill>
              <a:srgbClr val="EF91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pic>
        <p:nvPicPr>
          <p:cNvPr id="8" name="Bildobjekt 7" descr="En bild som visar text, clipart&#10;&#10;Automatiskt genererad beskrivning">
            <a:extLst>
              <a:ext uri="{FF2B5EF4-FFF2-40B4-BE49-F238E27FC236}">
                <a16:creationId xmlns:a16="http://schemas.microsoft.com/office/drawing/2014/main" id="{E8212A01-0DB2-4E5D-9E95-2C3697E765F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82201" y="5735637"/>
            <a:ext cx="2105527" cy="962526"/>
          </a:xfrm>
          <a:prstGeom prst="rect">
            <a:avLst/>
          </a:prstGeom>
        </p:spPr>
      </p:pic>
    </p:spTree>
    <p:extLst>
      <p:ext uri="{BB962C8B-B14F-4D97-AF65-F5344CB8AC3E}">
        <p14:creationId xmlns:p14="http://schemas.microsoft.com/office/powerpoint/2010/main" val="32788894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7.png"/><Relationship Id="rId12" Type="http://schemas.openxmlformats.org/officeDocument/2006/relationships/customXml" Target="../ink/ink5.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image" Target="../media/image21.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8.png"/><Relationship Id="rId14" Type="http://schemas.openxmlformats.org/officeDocument/2006/relationships/customXml" Target="../ink/ink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85B50-8814-5F10-0162-D1E0CBE5069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EE70985-184D-3924-E228-0B5E8C457B57}"/>
              </a:ext>
            </a:extLst>
          </p:cNvPr>
          <p:cNvSpPr>
            <a:spLocks noGrp="1"/>
          </p:cNvSpPr>
          <p:nvPr>
            <p:ph type="ctrTitle"/>
          </p:nvPr>
        </p:nvSpPr>
        <p:spPr>
          <a:xfrm>
            <a:off x="1246909" y="1310640"/>
            <a:ext cx="9634451" cy="1971040"/>
          </a:xfrm>
        </p:spPr>
        <p:txBody>
          <a:bodyPr>
            <a:normAutofit/>
          </a:bodyPr>
          <a:lstStyle/>
          <a:p>
            <a:r>
              <a:rPr lang="sv-SE" dirty="0"/>
              <a:t>Svenskt </a:t>
            </a:r>
            <a:r>
              <a:rPr lang="sv-SE" dirty="0" err="1"/>
              <a:t>Perioperativt</a:t>
            </a:r>
            <a:r>
              <a:rPr lang="sv-SE" dirty="0"/>
              <a:t> Register </a:t>
            </a:r>
            <a:br>
              <a:rPr lang="sv-SE" dirty="0"/>
            </a:br>
            <a:r>
              <a:rPr lang="sv-SE" dirty="0"/>
              <a:t>”SPOR”</a:t>
            </a:r>
          </a:p>
        </p:txBody>
      </p:sp>
      <p:sp>
        <p:nvSpPr>
          <p:cNvPr id="3" name="Underrubrik 2">
            <a:extLst>
              <a:ext uri="{FF2B5EF4-FFF2-40B4-BE49-F238E27FC236}">
                <a16:creationId xmlns:a16="http://schemas.microsoft.com/office/drawing/2014/main" id="{9B0E7D4A-F7AC-FCED-EB9E-EC542516E4AA}"/>
              </a:ext>
            </a:extLst>
          </p:cNvPr>
          <p:cNvSpPr>
            <a:spLocks noGrp="1"/>
          </p:cNvSpPr>
          <p:nvPr>
            <p:ph type="subTitle" idx="1"/>
          </p:nvPr>
        </p:nvSpPr>
        <p:spPr>
          <a:xfrm>
            <a:off x="1524000" y="4947919"/>
            <a:ext cx="9144000" cy="1070743"/>
          </a:xfrm>
        </p:spPr>
        <p:txBody>
          <a:bodyPr>
            <a:normAutofit fontScale="92500" lnSpcReduction="20000"/>
          </a:bodyPr>
          <a:lstStyle/>
          <a:p>
            <a:r>
              <a:rPr lang="sv-SE" b="1" dirty="0"/>
              <a:t>Bengt Cederlund </a:t>
            </a:r>
          </a:p>
          <a:p>
            <a:r>
              <a:rPr lang="sv-SE" dirty="0"/>
              <a:t>Överläkare Anestesi, Mora Lasarett </a:t>
            </a:r>
          </a:p>
          <a:p>
            <a:r>
              <a:rPr lang="sv-SE" dirty="0"/>
              <a:t>Registerhållare Svenskt </a:t>
            </a:r>
            <a:r>
              <a:rPr lang="sv-SE" dirty="0" err="1"/>
              <a:t>PeriOperativt</a:t>
            </a:r>
            <a:r>
              <a:rPr lang="sv-SE" dirty="0"/>
              <a:t> Register  </a:t>
            </a:r>
          </a:p>
        </p:txBody>
      </p:sp>
    </p:spTree>
    <p:extLst>
      <p:ext uri="{BB962C8B-B14F-4D97-AF65-F5344CB8AC3E}">
        <p14:creationId xmlns:p14="http://schemas.microsoft.com/office/powerpoint/2010/main" val="2585485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p:cNvSpPr txBox="1"/>
          <p:nvPr/>
        </p:nvSpPr>
        <p:spPr>
          <a:xfrm>
            <a:off x="2449396" y="107854"/>
            <a:ext cx="8257186" cy="1144195"/>
          </a:xfrm>
          <a:prstGeom prst="rect">
            <a:avLst/>
          </a:prstGeom>
          <a:noFill/>
          <a:ln w="0">
            <a:noFill/>
          </a:ln>
        </p:spPr>
        <p:txBody>
          <a:bodyPr lIns="0" tIns="0" rIns="0" bIns="0" anchor="ctr">
            <a:noAutofit/>
          </a:bodyPr>
          <a:lstStyle/>
          <a:p>
            <a:r>
              <a:rPr lang="sv-SE" sz="2800" b="1" spc="-1" dirty="0" err="1">
                <a:solidFill>
                  <a:srgbClr val="6591C5"/>
                </a:solidFill>
              </a:rPr>
              <a:t>Inskick</a:t>
            </a:r>
            <a:r>
              <a:rPr lang="sv-SE" sz="2800" b="1" spc="-1" dirty="0">
                <a:solidFill>
                  <a:srgbClr val="6591C5"/>
                </a:solidFill>
              </a:rPr>
              <a:t> till SPOR sker vid trigger och uppdateringar </a:t>
            </a:r>
          </a:p>
        </p:txBody>
      </p:sp>
      <p:grpSp>
        <p:nvGrpSpPr>
          <p:cNvPr id="2" name="Grupp 1"/>
          <p:cNvGrpSpPr/>
          <p:nvPr/>
        </p:nvGrpSpPr>
        <p:grpSpPr>
          <a:xfrm>
            <a:off x="1576872" y="1096665"/>
            <a:ext cx="8904987" cy="3012923"/>
            <a:chOff x="219600" y="1754640"/>
            <a:chExt cx="9053640" cy="3416040"/>
          </a:xfrm>
        </p:grpSpPr>
        <p:pic>
          <p:nvPicPr>
            <p:cNvPr id="99" name="Picture 2"/>
            <p:cNvPicPr/>
            <p:nvPr/>
          </p:nvPicPr>
          <p:blipFill>
            <a:blip r:embed="rId2"/>
            <a:srcRect l="1045" t="11129" r="3128"/>
            <a:stretch/>
          </p:blipFill>
          <p:spPr>
            <a:xfrm>
              <a:off x="219600" y="1754640"/>
              <a:ext cx="8991720" cy="3416040"/>
            </a:xfrm>
            <a:prstGeom prst="rect">
              <a:avLst/>
            </a:prstGeom>
            <a:ln w="0">
              <a:noFill/>
            </a:ln>
          </p:spPr>
        </p:pic>
        <p:sp>
          <p:nvSpPr>
            <p:cNvPr id="100" name="CustomShape 2"/>
            <p:cNvSpPr/>
            <p:nvPr/>
          </p:nvSpPr>
          <p:spPr>
            <a:xfrm>
              <a:off x="1729800" y="1779120"/>
              <a:ext cx="1295640" cy="93564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p:style>
          <p:txBody>
            <a:bodyPr/>
            <a:lstStyle/>
            <a:p>
              <a:endParaRPr lang="sv-SE"/>
            </a:p>
          </p:txBody>
        </p:sp>
        <p:sp>
          <p:nvSpPr>
            <p:cNvPr id="101" name="CustomShape 3"/>
            <p:cNvSpPr/>
            <p:nvPr/>
          </p:nvSpPr>
          <p:spPr>
            <a:xfrm>
              <a:off x="7962840" y="1779120"/>
              <a:ext cx="1295640" cy="93564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p:style>
          <p:txBody>
            <a:bodyPr/>
            <a:lstStyle/>
            <a:p>
              <a:endParaRPr lang="sv-SE"/>
            </a:p>
          </p:txBody>
        </p:sp>
        <p:sp>
          <p:nvSpPr>
            <p:cNvPr id="102" name="CustomShape 4"/>
            <p:cNvSpPr/>
            <p:nvPr/>
          </p:nvSpPr>
          <p:spPr>
            <a:xfrm>
              <a:off x="7976520" y="2931840"/>
              <a:ext cx="1295640" cy="93564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p:style>
          <p:txBody>
            <a:bodyPr/>
            <a:lstStyle/>
            <a:p>
              <a:endParaRPr lang="sv-SE"/>
            </a:p>
          </p:txBody>
        </p:sp>
        <p:sp>
          <p:nvSpPr>
            <p:cNvPr id="103" name="CustomShape 5"/>
            <p:cNvSpPr/>
            <p:nvPr/>
          </p:nvSpPr>
          <p:spPr>
            <a:xfrm>
              <a:off x="7977600" y="4084560"/>
              <a:ext cx="1295640" cy="93564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p:style>
          <p:txBody>
            <a:bodyPr/>
            <a:lstStyle/>
            <a:p>
              <a:endParaRPr lang="sv-SE"/>
            </a:p>
          </p:txBody>
        </p:sp>
        <p:sp>
          <p:nvSpPr>
            <p:cNvPr id="104" name="CustomShape 6"/>
            <p:cNvSpPr/>
            <p:nvPr/>
          </p:nvSpPr>
          <p:spPr>
            <a:xfrm>
              <a:off x="3187440" y="2994840"/>
              <a:ext cx="1295640" cy="93564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p:style>
          <p:txBody>
            <a:bodyPr/>
            <a:lstStyle/>
            <a:p>
              <a:endParaRPr lang="sv-SE"/>
            </a:p>
          </p:txBody>
        </p:sp>
        <p:sp>
          <p:nvSpPr>
            <p:cNvPr id="105" name="CustomShape 7"/>
            <p:cNvSpPr/>
            <p:nvPr/>
          </p:nvSpPr>
          <p:spPr>
            <a:xfrm>
              <a:off x="237600" y="1779120"/>
              <a:ext cx="1295640" cy="93564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p:style>
          <p:txBody>
            <a:bodyPr/>
            <a:lstStyle/>
            <a:p>
              <a:endParaRPr lang="sv-SE"/>
            </a:p>
          </p:txBody>
        </p:sp>
        <p:sp>
          <p:nvSpPr>
            <p:cNvPr id="107" name="CustomShape 9"/>
            <p:cNvSpPr/>
            <p:nvPr/>
          </p:nvSpPr>
          <p:spPr>
            <a:xfrm>
              <a:off x="6518880" y="2507760"/>
              <a:ext cx="878760" cy="61344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p:style>
          <p:txBody>
            <a:bodyPr/>
            <a:lstStyle/>
            <a:p>
              <a:endParaRPr lang="sv-SE"/>
            </a:p>
          </p:txBody>
        </p:sp>
      </p:grpSp>
      <p:sp>
        <p:nvSpPr>
          <p:cNvPr id="3" name="textruta 2"/>
          <p:cNvSpPr txBox="1"/>
          <p:nvPr/>
        </p:nvSpPr>
        <p:spPr>
          <a:xfrm>
            <a:off x="249038" y="3982772"/>
            <a:ext cx="4825295" cy="1953227"/>
          </a:xfrm>
          <a:prstGeom prst="rect">
            <a:avLst/>
          </a:prstGeom>
          <a:noFill/>
        </p:spPr>
        <p:txBody>
          <a:bodyPr wrap="none" rtlCol="0">
            <a:spAutoFit/>
          </a:bodyPr>
          <a:lstStyle/>
          <a:p>
            <a:r>
              <a:rPr lang="sv-SE" sz="1693" b="1" dirty="0" err="1"/>
              <a:t>Inskick</a:t>
            </a:r>
            <a:endParaRPr lang="sv-SE" sz="1693" b="1" dirty="0"/>
          </a:p>
          <a:p>
            <a:pPr marL="345586" indent="-345586">
              <a:buFont typeface="Arial" panose="020B0604020202020204" pitchFamily="34" charset="0"/>
              <a:buChar char="•"/>
            </a:pPr>
            <a:r>
              <a:rPr lang="sv-SE" sz="1693" dirty="0"/>
              <a:t>3-4 fasta tillfällen </a:t>
            </a:r>
          </a:p>
          <a:p>
            <a:pPr marL="345586" indent="-345586">
              <a:buFont typeface="Arial" panose="020B0604020202020204" pitchFamily="34" charset="0"/>
              <a:buChar char="•"/>
            </a:pPr>
            <a:r>
              <a:rPr lang="sv-SE" sz="1693" dirty="0"/>
              <a:t>Uppdateringar av data</a:t>
            </a:r>
          </a:p>
          <a:p>
            <a:pPr marL="345586" indent="-345586">
              <a:buFont typeface="Arial" panose="020B0604020202020204" pitchFamily="34" charset="0"/>
              <a:buChar char="•"/>
            </a:pPr>
            <a:endParaRPr lang="sv-SE" sz="1935" i="1" dirty="0"/>
          </a:p>
          <a:p>
            <a:r>
              <a:rPr lang="sv-SE" sz="1693" i="1" dirty="0"/>
              <a:t>Bilden </a:t>
            </a:r>
            <a:br>
              <a:rPr lang="sv-SE" sz="1693" i="1" dirty="0"/>
            </a:br>
            <a:r>
              <a:rPr lang="sv-SE" sz="1693" i="1" dirty="0"/>
              <a:t>700 tusen  </a:t>
            </a:r>
            <a:r>
              <a:rPr lang="sv-SE" sz="1693" i="1" dirty="0" err="1"/>
              <a:t>inskick</a:t>
            </a:r>
            <a:r>
              <a:rPr lang="sv-SE" sz="1693" i="1" dirty="0"/>
              <a:t> /v =&gt; 35 </a:t>
            </a:r>
            <a:r>
              <a:rPr lang="sv-SE" sz="1693" i="1" dirty="0" err="1"/>
              <a:t>milj</a:t>
            </a:r>
            <a:r>
              <a:rPr lang="sv-SE" sz="1693" i="1" dirty="0"/>
              <a:t> </a:t>
            </a:r>
            <a:r>
              <a:rPr lang="sv-SE" sz="1693" i="1" dirty="0" err="1"/>
              <a:t>inskick</a:t>
            </a:r>
            <a:r>
              <a:rPr lang="sv-SE" sz="1693" i="1" dirty="0"/>
              <a:t> /år</a:t>
            </a:r>
          </a:p>
          <a:p>
            <a:r>
              <a:rPr lang="sv-SE" sz="1693" i="1" dirty="0"/>
              <a:t>76 kontroller per </a:t>
            </a:r>
            <a:r>
              <a:rPr lang="sv-SE" sz="1693" i="1" dirty="0" err="1"/>
              <a:t>inskick</a:t>
            </a:r>
            <a:r>
              <a:rPr lang="sv-SE" sz="1693" i="1" dirty="0"/>
              <a:t> =&gt; 2,75 x 10</a:t>
            </a:r>
            <a:r>
              <a:rPr lang="sv-SE" sz="1693" i="1" baseline="30000" dirty="0"/>
              <a:t>9</a:t>
            </a:r>
            <a:r>
              <a:rPr lang="sv-SE" sz="1693" i="1" dirty="0"/>
              <a:t> kontroller /år.  </a:t>
            </a:r>
          </a:p>
        </p:txBody>
      </p:sp>
      <p:pic>
        <p:nvPicPr>
          <p:cNvPr id="1026"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151" y="4306053"/>
            <a:ext cx="6250568" cy="231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354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2"/>
          <a:srcRect t="20396" r="12491"/>
          <a:stretch/>
        </p:blipFill>
        <p:spPr>
          <a:xfrm>
            <a:off x="138617" y="1492354"/>
            <a:ext cx="5357299" cy="2409933"/>
          </a:xfrm>
          <a:prstGeom prst="rect">
            <a:avLst/>
          </a:prstGeom>
        </p:spPr>
      </p:pic>
      <p:pic>
        <p:nvPicPr>
          <p:cNvPr id="3" name="Bildobjekt 2"/>
          <p:cNvPicPr>
            <a:picLocks noChangeAspect="1"/>
          </p:cNvPicPr>
          <p:nvPr/>
        </p:nvPicPr>
        <p:blipFill rotWithShape="1">
          <a:blip r:embed="rId3"/>
          <a:srcRect l="2607" t="16606" r="35318" b="36129"/>
          <a:stretch/>
        </p:blipFill>
        <p:spPr>
          <a:xfrm>
            <a:off x="294640" y="4043835"/>
            <a:ext cx="5069840" cy="2590645"/>
          </a:xfrm>
          <a:prstGeom prst="rect">
            <a:avLst/>
          </a:prstGeom>
        </p:spPr>
      </p:pic>
      <p:pic>
        <p:nvPicPr>
          <p:cNvPr id="5" name="Bildobjekt 4"/>
          <p:cNvPicPr>
            <a:picLocks noChangeAspect="1"/>
          </p:cNvPicPr>
          <p:nvPr/>
        </p:nvPicPr>
        <p:blipFill rotWithShape="1">
          <a:blip r:embed="rId4"/>
          <a:srcRect t="19814" r="19154"/>
          <a:stretch/>
        </p:blipFill>
        <p:spPr>
          <a:xfrm>
            <a:off x="5643763" y="2579431"/>
            <a:ext cx="6444794" cy="3306733"/>
          </a:xfrm>
          <a:prstGeom prst="rect">
            <a:avLst/>
          </a:prstGeom>
        </p:spPr>
      </p:pic>
      <p:sp>
        <p:nvSpPr>
          <p:cNvPr id="6" name="textruta 5"/>
          <p:cNvSpPr txBox="1"/>
          <p:nvPr/>
        </p:nvSpPr>
        <p:spPr>
          <a:xfrm>
            <a:off x="5735203" y="1817327"/>
            <a:ext cx="4058740" cy="1015663"/>
          </a:xfrm>
          <a:prstGeom prst="rect">
            <a:avLst/>
          </a:prstGeom>
          <a:noFill/>
        </p:spPr>
        <p:txBody>
          <a:bodyPr wrap="none" rtlCol="0">
            <a:spAutoFit/>
          </a:bodyPr>
          <a:lstStyle/>
          <a:p>
            <a:r>
              <a:rPr lang="sv-SE" sz="2000" dirty="0"/>
              <a:t>LAC </a:t>
            </a:r>
            <a:r>
              <a:rPr lang="sv-SE" sz="2000" dirty="0" err="1"/>
              <a:t>Enukleationer</a:t>
            </a:r>
            <a:r>
              <a:rPr lang="sv-SE" sz="2000" dirty="0"/>
              <a:t> och destruktioner </a:t>
            </a:r>
            <a:br>
              <a:rPr lang="sv-SE" sz="2000" dirty="0"/>
            </a:br>
            <a:r>
              <a:rPr lang="sv-SE" sz="2000" dirty="0"/>
              <a:t>av förändring i ovarier n=17. </a:t>
            </a:r>
            <a:br>
              <a:rPr lang="sv-SE" sz="2000" dirty="0"/>
            </a:br>
            <a:endParaRPr lang="sv-SE" sz="2000" dirty="0"/>
          </a:p>
        </p:txBody>
      </p:sp>
      <p:sp>
        <p:nvSpPr>
          <p:cNvPr id="7" name="textruta 6"/>
          <p:cNvSpPr txBox="1"/>
          <p:nvPr/>
        </p:nvSpPr>
        <p:spPr>
          <a:xfrm>
            <a:off x="294640" y="109168"/>
            <a:ext cx="9731316" cy="1815882"/>
          </a:xfrm>
          <a:prstGeom prst="rect">
            <a:avLst/>
          </a:prstGeom>
          <a:noFill/>
        </p:spPr>
        <p:txBody>
          <a:bodyPr wrap="square" rtlCol="0">
            <a:spAutoFit/>
          </a:bodyPr>
          <a:lstStyle/>
          <a:p>
            <a:r>
              <a:rPr lang="sv-SE" sz="2800" b="1" dirty="0">
                <a:solidFill>
                  <a:srgbClr val="002060"/>
                </a:solidFill>
              </a:rPr>
              <a:t>Exempel på utdata - interaktiva rapporter </a:t>
            </a:r>
            <a:br>
              <a:rPr lang="sv-SE" sz="2800" b="1" dirty="0">
                <a:solidFill>
                  <a:srgbClr val="002060"/>
                </a:solidFill>
              </a:rPr>
            </a:br>
            <a:r>
              <a:rPr lang="sv-SE" sz="2800" dirty="0">
                <a:solidFill>
                  <a:srgbClr val="002060"/>
                </a:solidFill>
              </a:rPr>
              <a:t>Smärtrapporten  	- NRS inom 1 timme på </a:t>
            </a:r>
            <a:r>
              <a:rPr lang="sv-SE" sz="2800" dirty="0" err="1">
                <a:solidFill>
                  <a:srgbClr val="002060"/>
                </a:solidFill>
              </a:rPr>
              <a:t>PostOP</a:t>
            </a:r>
            <a:r>
              <a:rPr lang="sv-SE" sz="2800" dirty="0">
                <a:solidFill>
                  <a:srgbClr val="002060"/>
                </a:solidFill>
              </a:rPr>
              <a:t> 221001-230101</a:t>
            </a:r>
          </a:p>
          <a:p>
            <a:r>
              <a:rPr lang="sv-SE" sz="2800" dirty="0">
                <a:solidFill>
                  <a:srgbClr val="002060"/>
                </a:solidFill>
              </a:rPr>
              <a:t>						- 3420 nedladdningar 2023  </a:t>
            </a:r>
            <a:r>
              <a:rPr lang="sv-SE" sz="2000" dirty="0">
                <a:solidFill>
                  <a:srgbClr val="002060"/>
                </a:solidFill>
              </a:rPr>
              <a:t>		              Data från </a:t>
            </a:r>
            <a:r>
              <a:rPr lang="sv-SE" sz="2000" dirty="0" err="1">
                <a:solidFill>
                  <a:srgbClr val="002060"/>
                </a:solidFill>
              </a:rPr>
              <a:t>StS</a:t>
            </a:r>
            <a:r>
              <a:rPr lang="sv-SE" sz="2000" dirty="0">
                <a:solidFill>
                  <a:srgbClr val="002060"/>
                </a:solidFill>
              </a:rPr>
              <a:t> </a:t>
            </a:r>
            <a:endParaRPr lang="sv-SE" sz="2800" dirty="0">
              <a:solidFill>
                <a:srgbClr val="002060"/>
              </a:solidFill>
            </a:endParaRPr>
          </a:p>
          <a:p>
            <a:r>
              <a:rPr lang="sv-SE" sz="2800" b="1" dirty="0">
                <a:solidFill>
                  <a:srgbClr val="002060"/>
                </a:solidFill>
              </a:rPr>
              <a:t>  </a:t>
            </a:r>
          </a:p>
        </p:txBody>
      </p:sp>
      <p:sp>
        <p:nvSpPr>
          <p:cNvPr id="8" name="textruta 7"/>
          <p:cNvSpPr txBox="1"/>
          <p:nvPr/>
        </p:nvSpPr>
        <p:spPr>
          <a:xfrm>
            <a:off x="138617" y="1298067"/>
            <a:ext cx="1489318" cy="400110"/>
          </a:xfrm>
          <a:prstGeom prst="rect">
            <a:avLst/>
          </a:prstGeom>
          <a:noFill/>
        </p:spPr>
        <p:txBody>
          <a:bodyPr wrap="none" rtlCol="0">
            <a:spAutoFit/>
          </a:bodyPr>
          <a:lstStyle/>
          <a:p>
            <a:r>
              <a:rPr lang="sv-SE" sz="2000" dirty="0"/>
              <a:t>Alla ingrepp </a:t>
            </a:r>
          </a:p>
        </p:txBody>
      </p:sp>
      <p:sp>
        <p:nvSpPr>
          <p:cNvPr id="9" name="textruta 8"/>
          <p:cNvSpPr txBox="1"/>
          <p:nvPr/>
        </p:nvSpPr>
        <p:spPr>
          <a:xfrm>
            <a:off x="92411" y="3844018"/>
            <a:ext cx="3482043" cy="400110"/>
          </a:xfrm>
          <a:prstGeom prst="rect">
            <a:avLst/>
          </a:prstGeom>
          <a:noFill/>
        </p:spPr>
        <p:txBody>
          <a:bodyPr wrap="none" rtlCol="0">
            <a:spAutoFit/>
          </a:bodyPr>
          <a:lstStyle/>
          <a:p>
            <a:r>
              <a:rPr lang="sv-SE" sz="2000" dirty="0"/>
              <a:t>Ingrepp med Högsta medel NRS</a:t>
            </a:r>
          </a:p>
        </p:txBody>
      </p:sp>
    </p:spTree>
    <p:extLst>
      <p:ext uri="{BB962C8B-B14F-4D97-AF65-F5344CB8AC3E}">
        <p14:creationId xmlns:p14="http://schemas.microsoft.com/office/powerpoint/2010/main" val="432117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3F6FD-5CCA-7572-C027-86FDC4E70D4C}"/>
            </a:ext>
          </a:extLst>
        </p:cNvPr>
        <p:cNvGrpSpPr/>
        <p:nvPr/>
      </p:nvGrpSpPr>
      <p:grpSpPr>
        <a:xfrm>
          <a:off x="0" y="0"/>
          <a:ext cx="0" cy="0"/>
          <a:chOff x="0" y="0"/>
          <a:chExt cx="0" cy="0"/>
        </a:xfrm>
      </p:grpSpPr>
      <p:sp>
        <p:nvSpPr>
          <p:cNvPr id="7" name="textruta 6">
            <a:extLst>
              <a:ext uri="{FF2B5EF4-FFF2-40B4-BE49-F238E27FC236}">
                <a16:creationId xmlns:a16="http://schemas.microsoft.com/office/drawing/2014/main" id="{340FE4C3-4A67-08A4-D9C1-6523D54E0AC5}"/>
              </a:ext>
            </a:extLst>
          </p:cNvPr>
          <p:cNvSpPr txBox="1"/>
          <p:nvPr/>
        </p:nvSpPr>
        <p:spPr>
          <a:xfrm>
            <a:off x="294640" y="109168"/>
            <a:ext cx="9731316" cy="1508105"/>
          </a:xfrm>
          <a:prstGeom prst="rect">
            <a:avLst/>
          </a:prstGeom>
          <a:noFill/>
        </p:spPr>
        <p:txBody>
          <a:bodyPr wrap="square" rtlCol="0">
            <a:spAutoFit/>
          </a:bodyPr>
          <a:lstStyle/>
          <a:p>
            <a:r>
              <a:rPr lang="sv-SE" sz="2800" b="1" dirty="0">
                <a:solidFill>
                  <a:srgbClr val="002060"/>
                </a:solidFill>
              </a:rPr>
              <a:t>Personlig kontinuitet – en möjlig kvalitetsindikator??</a:t>
            </a:r>
          </a:p>
          <a:p>
            <a:r>
              <a:rPr lang="sv-SE" sz="1600" i="1" dirty="0"/>
              <a:t>” Att träffa samma person är dock den form av kontinuitet som i högst grad framförs av patienter som önskvärd, särskilt när det handlar om mer komplexa vårdbehov. I synnerhet anges den formen av kontinuitet vara en viktig faktor för att skapa trygghet för såväl patient som personal. ” </a:t>
            </a:r>
            <a:r>
              <a:rPr lang="sv-SE" sz="1600" dirty="0"/>
              <a:t>Från Effektiv vård; Stiernstedt;  SOU 2016:2 s.257 </a:t>
            </a:r>
            <a:br>
              <a:rPr lang="sv-SE" sz="1600" i="1" dirty="0"/>
            </a:br>
            <a:endParaRPr lang="sv-SE" sz="1600" i="1" dirty="0"/>
          </a:p>
        </p:txBody>
      </p:sp>
      <p:pic>
        <p:nvPicPr>
          <p:cNvPr id="4" name="Bildobjekt 3">
            <a:extLst>
              <a:ext uri="{FF2B5EF4-FFF2-40B4-BE49-F238E27FC236}">
                <a16:creationId xmlns:a16="http://schemas.microsoft.com/office/drawing/2014/main" id="{3872A65F-138E-F693-7A54-B1254CAF5547}"/>
              </a:ext>
            </a:extLst>
          </p:cNvPr>
          <p:cNvPicPr>
            <a:picLocks noChangeAspect="1"/>
          </p:cNvPicPr>
          <p:nvPr/>
        </p:nvPicPr>
        <p:blipFill>
          <a:blip r:embed="rId3"/>
          <a:srcRect b="5875"/>
          <a:stretch/>
        </p:blipFill>
        <p:spPr>
          <a:xfrm>
            <a:off x="597919" y="1397878"/>
            <a:ext cx="7832912" cy="5350954"/>
          </a:xfrm>
          <a:prstGeom prst="rect">
            <a:avLst/>
          </a:prstGeom>
        </p:spPr>
      </p:pic>
      <p:pic>
        <p:nvPicPr>
          <p:cNvPr id="11" name="Bildobjekt 10">
            <a:extLst>
              <a:ext uri="{FF2B5EF4-FFF2-40B4-BE49-F238E27FC236}">
                <a16:creationId xmlns:a16="http://schemas.microsoft.com/office/drawing/2014/main" id="{9F72AD81-0F3F-B356-2ECC-3543E4915A9B}"/>
              </a:ext>
            </a:extLst>
          </p:cNvPr>
          <p:cNvPicPr>
            <a:picLocks noChangeAspect="1"/>
          </p:cNvPicPr>
          <p:nvPr/>
        </p:nvPicPr>
        <p:blipFill>
          <a:blip r:embed="rId4"/>
          <a:stretch>
            <a:fillRect/>
          </a:stretch>
        </p:blipFill>
        <p:spPr>
          <a:xfrm>
            <a:off x="8838682" y="1617273"/>
            <a:ext cx="2963828" cy="402434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34589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126125" y="1268139"/>
            <a:ext cx="8534400" cy="3943350"/>
          </a:xfrm>
          <a:prstGeom prst="rect">
            <a:avLst/>
          </a:prstGeom>
        </p:spPr>
      </p:pic>
      <p:pic>
        <p:nvPicPr>
          <p:cNvPr id="3" name="Bildobjekt 2"/>
          <p:cNvPicPr>
            <a:picLocks noChangeAspect="1"/>
          </p:cNvPicPr>
          <p:nvPr/>
        </p:nvPicPr>
        <p:blipFill>
          <a:blip r:embed="rId3"/>
          <a:stretch>
            <a:fillRect/>
          </a:stretch>
        </p:blipFill>
        <p:spPr>
          <a:xfrm>
            <a:off x="7459340" y="3468412"/>
            <a:ext cx="4575497" cy="3148177"/>
          </a:xfrm>
          <a:prstGeom prst="rect">
            <a:avLst/>
          </a:prstGeom>
        </p:spPr>
      </p:pic>
      <p:sp>
        <p:nvSpPr>
          <p:cNvPr id="4" name="textruta 3"/>
          <p:cNvSpPr txBox="1"/>
          <p:nvPr/>
        </p:nvSpPr>
        <p:spPr>
          <a:xfrm flipH="1">
            <a:off x="2725857" y="414424"/>
            <a:ext cx="6828045" cy="584775"/>
          </a:xfrm>
          <a:prstGeom prst="rect">
            <a:avLst/>
          </a:prstGeom>
          <a:noFill/>
        </p:spPr>
        <p:txBody>
          <a:bodyPr wrap="square" rtlCol="0">
            <a:spAutoFit/>
          </a:bodyPr>
          <a:lstStyle/>
          <a:p>
            <a:r>
              <a:rPr lang="sv-SE" sz="3200" b="1" dirty="0" err="1">
                <a:solidFill>
                  <a:srgbClr val="002060"/>
                </a:solidFill>
              </a:rPr>
              <a:t>Laparotomi</a:t>
            </a:r>
            <a:r>
              <a:rPr lang="sv-SE" sz="3200" b="1" dirty="0">
                <a:solidFill>
                  <a:srgbClr val="002060"/>
                </a:solidFill>
              </a:rPr>
              <a:t> sköra äldre. </a:t>
            </a:r>
          </a:p>
        </p:txBody>
      </p:sp>
    </p:spTree>
    <p:extLst>
      <p:ext uri="{BB962C8B-B14F-4D97-AF65-F5344CB8AC3E}">
        <p14:creationId xmlns:p14="http://schemas.microsoft.com/office/powerpoint/2010/main" val="3156727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571500" y="490537"/>
            <a:ext cx="6422858" cy="3416296"/>
          </a:xfrm>
          <a:prstGeom prst="rect">
            <a:avLst/>
          </a:prstGeom>
        </p:spPr>
      </p:pic>
      <p:sp>
        <p:nvSpPr>
          <p:cNvPr id="4" name="textruta 3"/>
          <p:cNvSpPr txBox="1"/>
          <p:nvPr/>
        </p:nvSpPr>
        <p:spPr>
          <a:xfrm>
            <a:off x="155180" y="3386137"/>
            <a:ext cx="7806945" cy="2031325"/>
          </a:xfrm>
          <a:prstGeom prst="rect">
            <a:avLst/>
          </a:prstGeom>
          <a:solidFill>
            <a:schemeClr val="bg1"/>
          </a:solidFill>
          <a:ln>
            <a:solidFill>
              <a:schemeClr val="accent6">
                <a:lumMod val="75000"/>
              </a:schemeClr>
            </a:solidFill>
          </a:ln>
        </p:spPr>
        <p:txBody>
          <a:bodyPr wrap="none" rtlCol="0">
            <a:spAutoFit/>
          </a:bodyPr>
          <a:lstStyle/>
          <a:p>
            <a:r>
              <a:rPr lang="sv-SE" sz="2000" dirty="0"/>
              <a:t>Långtids Utfall</a:t>
            </a:r>
          </a:p>
          <a:p>
            <a:r>
              <a:rPr lang="sv-SE" sz="2000" dirty="0"/>
              <a:t>	 				Intervention (n=681) 	Kontroll (n=663)</a:t>
            </a:r>
          </a:p>
          <a:p>
            <a:r>
              <a:rPr lang="sv-SE" sz="2000" dirty="0"/>
              <a:t>90-dagars mortalitet 	14.1% 				20.8% 			*P=0.002 *</a:t>
            </a:r>
          </a:p>
          <a:p>
            <a:r>
              <a:rPr lang="sv-SE" sz="2000" dirty="0"/>
              <a:t>1-års mortalitet 		19.7% 				27.8% 			*P=0.0005</a:t>
            </a:r>
          </a:p>
          <a:p>
            <a:r>
              <a:rPr lang="sv-SE" sz="1200" dirty="0"/>
              <a:t>Justerat för: Ålder, Kön, ASA-klass, Cancer, KOL, Hjärtsvikt, Hjärtinfarkt, Akut njursvikt, Diabetes, Obesitas, </a:t>
            </a:r>
            <a:br>
              <a:rPr lang="sv-SE" sz="1200" dirty="0"/>
            </a:br>
            <a:r>
              <a:rPr lang="sv-SE" sz="1200" dirty="0"/>
              <a:t>Rökning, </a:t>
            </a:r>
            <a:r>
              <a:rPr lang="sv-SE" sz="1200" dirty="0" err="1"/>
              <a:t>Intestinal</a:t>
            </a:r>
            <a:r>
              <a:rPr lang="sv-SE" sz="1200" dirty="0"/>
              <a:t> </a:t>
            </a:r>
            <a:r>
              <a:rPr lang="sv-SE" sz="1200" dirty="0" err="1"/>
              <a:t>ischemi</a:t>
            </a:r>
            <a:r>
              <a:rPr lang="sv-SE" sz="1200" dirty="0"/>
              <a:t>, Fekal och </a:t>
            </a:r>
            <a:r>
              <a:rPr lang="sv-SE" sz="1200" dirty="0" err="1"/>
              <a:t>purulent</a:t>
            </a:r>
            <a:r>
              <a:rPr lang="sv-SE" sz="1200" dirty="0"/>
              <a:t> peritonit, </a:t>
            </a:r>
          </a:p>
          <a:p>
            <a:br>
              <a:rPr lang="sv-SE" sz="1200" dirty="0"/>
            </a:br>
            <a:endParaRPr lang="sv-SE" sz="1000" dirty="0"/>
          </a:p>
        </p:txBody>
      </p:sp>
      <p:pic>
        <p:nvPicPr>
          <p:cNvPr id="5" name="Bildobjekt 4"/>
          <p:cNvPicPr>
            <a:picLocks noChangeAspect="1"/>
          </p:cNvPicPr>
          <p:nvPr/>
        </p:nvPicPr>
        <p:blipFill>
          <a:blip r:embed="rId3"/>
          <a:stretch>
            <a:fillRect/>
          </a:stretch>
        </p:blipFill>
        <p:spPr>
          <a:xfrm>
            <a:off x="8106504" y="827421"/>
            <a:ext cx="3572675" cy="5117432"/>
          </a:xfrm>
          <a:prstGeom prst="rect">
            <a:avLst/>
          </a:prstGeom>
        </p:spPr>
      </p:pic>
      <p:sp>
        <p:nvSpPr>
          <p:cNvPr id="6" name="textruta 5"/>
          <p:cNvSpPr txBox="1"/>
          <p:nvPr/>
        </p:nvSpPr>
        <p:spPr>
          <a:xfrm>
            <a:off x="8106504" y="451321"/>
            <a:ext cx="2351349" cy="369332"/>
          </a:xfrm>
          <a:prstGeom prst="rect">
            <a:avLst/>
          </a:prstGeom>
          <a:noFill/>
        </p:spPr>
        <p:txBody>
          <a:bodyPr wrap="none" rtlCol="0">
            <a:spAutoFit/>
          </a:bodyPr>
          <a:lstStyle/>
          <a:p>
            <a:r>
              <a:rPr lang="sv-SE" i="1" dirty="0"/>
              <a:t>Checklista på papper….</a:t>
            </a:r>
          </a:p>
        </p:txBody>
      </p:sp>
    </p:spTree>
    <p:extLst>
      <p:ext uri="{BB962C8B-B14F-4D97-AF65-F5344CB8AC3E}">
        <p14:creationId xmlns:p14="http://schemas.microsoft.com/office/powerpoint/2010/main" val="3109849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0" y="294968"/>
            <a:ext cx="5457819" cy="4999864"/>
          </a:xfrm>
          <a:prstGeom prst="rect">
            <a:avLst/>
          </a:prstGeom>
        </p:spPr>
      </p:pic>
      <p:pic>
        <p:nvPicPr>
          <p:cNvPr id="3" name="Bildobjekt 2"/>
          <p:cNvPicPr>
            <a:picLocks noChangeAspect="1"/>
          </p:cNvPicPr>
          <p:nvPr/>
        </p:nvPicPr>
        <p:blipFill>
          <a:blip r:embed="rId3"/>
          <a:stretch>
            <a:fillRect/>
          </a:stretch>
        </p:blipFill>
        <p:spPr>
          <a:xfrm>
            <a:off x="5457820" y="3152633"/>
            <a:ext cx="4408076" cy="3378101"/>
          </a:xfrm>
          <a:prstGeom prst="rect">
            <a:avLst/>
          </a:prstGeom>
        </p:spPr>
      </p:pic>
      <p:pic>
        <p:nvPicPr>
          <p:cNvPr id="4" name="Bildobjekt 1"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3502" y="560439"/>
            <a:ext cx="5827253" cy="117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4"/>
          <p:cNvSpPr/>
          <p:nvPr/>
        </p:nvSpPr>
        <p:spPr>
          <a:xfrm>
            <a:off x="5850194" y="294968"/>
            <a:ext cx="6272980" cy="1750142"/>
          </a:xfrm>
          <a:prstGeom prst="rect">
            <a:avLst/>
          </a:prstGeom>
          <a:noFill/>
          <a:ln w="539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p:cNvSpPr txBox="1"/>
          <p:nvPr/>
        </p:nvSpPr>
        <p:spPr>
          <a:xfrm>
            <a:off x="6096000" y="2255535"/>
            <a:ext cx="4796157" cy="830997"/>
          </a:xfrm>
          <a:prstGeom prst="rect">
            <a:avLst/>
          </a:prstGeom>
          <a:noFill/>
        </p:spPr>
        <p:txBody>
          <a:bodyPr wrap="square" rtlCol="0">
            <a:spAutoFit/>
          </a:bodyPr>
          <a:lstStyle/>
          <a:p>
            <a:r>
              <a:rPr lang="sv-SE" sz="2400" dirty="0">
                <a:solidFill>
                  <a:srgbClr val="FF0000"/>
                </a:solidFill>
              </a:rPr>
              <a:t>Räknas No-Lap in försvann </a:t>
            </a:r>
            <a:br>
              <a:rPr lang="sv-SE" sz="2400" dirty="0">
                <a:solidFill>
                  <a:srgbClr val="FF0000"/>
                </a:solidFill>
              </a:rPr>
            </a:br>
            <a:r>
              <a:rPr lang="sv-SE" sz="2400" dirty="0">
                <a:solidFill>
                  <a:srgbClr val="FF0000"/>
                </a:solidFill>
              </a:rPr>
              <a:t>skillnaden mellan grupperna! </a:t>
            </a:r>
          </a:p>
        </p:txBody>
      </p:sp>
    </p:spTree>
    <p:extLst>
      <p:ext uri="{BB962C8B-B14F-4D97-AF65-F5344CB8AC3E}">
        <p14:creationId xmlns:p14="http://schemas.microsoft.com/office/powerpoint/2010/main" val="1208668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l="2401" b="4776"/>
          <a:stretch/>
        </p:blipFill>
        <p:spPr bwMode="auto">
          <a:xfrm>
            <a:off x="1004178" y="1145059"/>
            <a:ext cx="8765705" cy="492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2B359E5F-024F-4DC1-8F2F-04061F591324}"/>
              </a:ext>
            </a:extLst>
          </p:cNvPr>
          <p:cNvSpPr>
            <a:spLocks noGrp="1"/>
          </p:cNvSpPr>
          <p:nvPr>
            <p:ph type="title"/>
          </p:nvPr>
        </p:nvSpPr>
        <p:spPr>
          <a:xfrm>
            <a:off x="838200" y="60571"/>
            <a:ext cx="10515600" cy="1325563"/>
          </a:xfrm>
        </p:spPr>
        <p:txBody>
          <a:bodyPr/>
          <a:lstStyle/>
          <a:p>
            <a:r>
              <a:rPr lang="sv-SE" dirty="0"/>
              <a:t>Demografisk utveckling - vårdtillfällen Sthlm</a:t>
            </a:r>
          </a:p>
        </p:txBody>
      </p:sp>
    </p:spTree>
    <p:extLst>
      <p:ext uri="{BB962C8B-B14F-4D97-AF65-F5344CB8AC3E}">
        <p14:creationId xmlns:p14="http://schemas.microsoft.com/office/powerpoint/2010/main" val="54034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473391" y="788449"/>
            <a:ext cx="6050824" cy="3477875"/>
          </a:xfrm>
          <a:prstGeom prst="rect">
            <a:avLst/>
          </a:prstGeom>
          <a:noFill/>
        </p:spPr>
        <p:txBody>
          <a:bodyPr wrap="none" rtlCol="0">
            <a:spAutoFit/>
          </a:bodyPr>
          <a:lstStyle/>
          <a:p>
            <a:pPr marL="285750" lvl="0" indent="-285750">
              <a:buFont typeface="Arial" panose="020B0604020202020204" pitchFamily="34" charset="0"/>
              <a:buChar char="•"/>
            </a:pPr>
            <a:r>
              <a:rPr lang="sv-SE" sz="2000" dirty="0">
                <a:solidFill>
                  <a:srgbClr val="002060"/>
                </a:solidFill>
              </a:rPr>
              <a:t>12000 patienter/år dödlighet 8%</a:t>
            </a:r>
          </a:p>
          <a:p>
            <a:pPr marL="285750" indent="-285750">
              <a:buFont typeface="Arial" panose="020B0604020202020204" pitchFamily="34" charset="0"/>
              <a:buChar char="•"/>
            </a:pPr>
            <a:r>
              <a:rPr lang="sv-SE" sz="2000" dirty="0">
                <a:solidFill>
                  <a:srgbClr val="002060"/>
                </a:solidFill>
              </a:rPr>
              <a:t>Resursåtgång 10% av all KPP slutenvård, dubbelt som </a:t>
            </a:r>
            <a:br>
              <a:rPr lang="sv-SE" sz="2000" dirty="0">
                <a:solidFill>
                  <a:srgbClr val="002060"/>
                </a:solidFill>
              </a:rPr>
            </a:br>
            <a:r>
              <a:rPr lang="sv-SE" sz="2000" dirty="0">
                <a:solidFill>
                  <a:srgbClr val="002060"/>
                </a:solidFill>
              </a:rPr>
              <a:t>slutenvård cancer</a:t>
            </a:r>
          </a:p>
          <a:p>
            <a:pPr marL="285750" lvl="0" indent="-285750">
              <a:buFont typeface="Arial" panose="020B0604020202020204" pitchFamily="34" charset="0"/>
              <a:buChar char="•"/>
            </a:pPr>
            <a:r>
              <a:rPr lang="sv-SE" sz="2000" dirty="0">
                <a:solidFill>
                  <a:srgbClr val="002060"/>
                </a:solidFill>
              </a:rPr>
              <a:t>Samarbete SPOR, Jacob Freedman RPO Sthlm och </a:t>
            </a:r>
            <a:br>
              <a:rPr lang="sv-SE" sz="2000" dirty="0">
                <a:solidFill>
                  <a:srgbClr val="002060"/>
                </a:solidFill>
              </a:rPr>
            </a:br>
            <a:r>
              <a:rPr lang="sv-SE" sz="2000" dirty="0">
                <a:solidFill>
                  <a:srgbClr val="002060"/>
                </a:solidFill>
              </a:rPr>
              <a:t>Jonas Leo NAG </a:t>
            </a:r>
            <a:r>
              <a:rPr lang="sv-SE" sz="2000" dirty="0" err="1">
                <a:solidFill>
                  <a:srgbClr val="002060"/>
                </a:solidFill>
              </a:rPr>
              <a:t>Akutlaparotomi</a:t>
            </a:r>
            <a:r>
              <a:rPr lang="sv-SE" sz="2000" dirty="0">
                <a:solidFill>
                  <a:srgbClr val="002060"/>
                </a:solidFill>
              </a:rPr>
              <a:t> sköra äldre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000" dirty="0">
                <a:solidFill>
                  <a:srgbClr val="002060"/>
                </a:solidFill>
              </a:rPr>
              <a:t>Drygt 200 KVÅ koder motsvarande NELA (UK)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000" dirty="0">
                <a:solidFill>
                  <a:srgbClr val="002060"/>
                </a:solidFill>
              </a:rPr>
              <a:t>Ingen </a:t>
            </a:r>
            <a:r>
              <a:rPr lang="sv-SE" sz="2000" dirty="0" err="1">
                <a:solidFill>
                  <a:srgbClr val="002060"/>
                </a:solidFill>
              </a:rPr>
              <a:t>elektiv</a:t>
            </a:r>
            <a:r>
              <a:rPr lang="sv-SE" sz="2000" dirty="0">
                <a:solidFill>
                  <a:srgbClr val="002060"/>
                </a:solidFill>
              </a:rPr>
              <a:t> operation med J kod inom 14 dagar </a:t>
            </a:r>
            <a:br>
              <a:rPr lang="sv-SE" sz="2000" dirty="0">
                <a:solidFill>
                  <a:srgbClr val="002060"/>
                </a:solidFill>
              </a:rPr>
            </a:br>
            <a:r>
              <a:rPr lang="sv-SE" sz="2000" dirty="0">
                <a:solidFill>
                  <a:srgbClr val="002060"/>
                </a:solidFill>
              </a:rPr>
              <a:t>innan akut </a:t>
            </a:r>
            <a:r>
              <a:rPr lang="sv-SE" sz="2000" dirty="0" err="1">
                <a:solidFill>
                  <a:srgbClr val="002060"/>
                </a:solidFill>
              </a:rPr>
              <a:t>laparotomi</a:t>
            </a:r>
            <a:r>
              <a:rPr lang="sv-SE" sz="2000" dirty="0">
                <a:solidFill>
                  <a:srgbClr val="002060"/>
                </a:solidFill>
              </a:rPr>
              <a:t>/</a:t>
            </a:r>
            <a:r>
              <a:rPr lang="sv-SE" sz="2000" dirty="0" err="1">
                <a:solidFill>
                  <a:srgbClr val="002060"/>
                </a:solidFill>
              </a:rPr>
              <a:t>skopi</a:t>
            </a:r>
            <a:endParaRPr lang="sv-SE" sz="2000" dirty="0">
              <a:solidFill>
                <a:srgbClr val="002060"/>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000" dirty="0">
                <a:solidFill>
                  <a:srgbClr val="002060"/>
                </a:solidFill>
              </a:rPr>
              <a:t>Samkörning med BEFREG 15:e varje månad =&gt;</a:t>
            </a:r>
            <a:br>
              <a:rPr lang="sv-SE" sz="2000" dirty="0">
                <a:solidFill>
                  <a:srgbClr val="002060"/>
                </a:solidFill>
              </a:rPr>
            </a:br>
            <a:r>
              <a:rPr lang="sv-SE" sz="2000" dirty="0">
                <a:solidFill>
                  <a:srgbClr val="002060"/>
                </a:solidFill>
              </a:rPr>
              <a:t>30 d mortalitet med 45 dagars fördröjning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000" dirty="0">
                <a:solidFill>
                  <a:srgbClr val="002060"/>
                </a:solidFill>
              </a:rPr>
              <a:t>Excel utdrag behandlingsnummer för alla dödsfall</a:t>
            </a:r>
          </a:p>
        </p:txBody>
      </p:sp>
      <p:sp>
        <p:nvSpPr>
          <p:cNvPr id="4" name="textruta 3"/>
          <p:cNvSpPr txBox="1"/>
          <p:nvPr/>
        </p:nvSpPr>
        <p:spPr>
          <a:xfrm>
            <a:off x="473391" y="265229"/>
            <a:ext cx="436728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effectLst/>
                <a:uLnTx/>
                <a:uFillTx/>
                <a:latin typeface="Calibri" panose="020F0502020204030204"/>
                <a:ea typeface="+mn-ea"/>
                <a:cs typeface="+mn-cs"/>
              </a:rPr>
              <a:t>SWELA – nuvarande rapport</a:t>
            </a:r>
          </a:p>
        </p:txBody>
      </p:sp>
      <p:grpSp>
        <p:nvGrpSpPr>
          <p:cNvPr id="8" name="Grupp 7"/>
          <p:cNvGrpSpPr/>
          <p:nvPr/>
        </p:nvGrpSpPr>
        <p:grpSpPr>
          <a:xfrm>
            <a:off x="6463765" y="867231"/>
            <a:ext cx="5726545" cy="5788285"/>
            <a:chOff x="6308436" y="93211"/>
            <a:chExt cx="5634182" cy="8096909"/>
          </a:xfrm>
        </p:grpSpPr>
        <p:pic>
          <p:nvPicPr>
            <p:cNvPr id="5" name="Bildobjekt 4"/>
            <p:cNvPicPr>
              <a:picLocks noChangeAspect="1"/>
            </p:cNvPicPr>
            <p:nvPr/>
          </p:nvPicPr>
          <p:blipFill>
            <a:blip r:embed="rId3"/>
            <a:stretch>
              <a:fillRect/>
            </a:stretch>
          </p:blipFill>
          <p:spPr>
            <a:xfrm>
              <a:off x="6308436" y="93211"/>
              <a:ext cx="5634182" cy="2523718"/>
            </a:xfrm>
            <a:prstGeom prst="rect">
              <a:avLst/>
            </a:prstGeom>
          </p:spPr>
        </p:pic>
        <p:pic>
          <p:nvPicPr>
            <p:cNvPr id="6" name="Bildobjekt 5"/>
            <p:cNvPicPr>
              <a:picLocks noChangeAspect="1"/>
            </p:cNvPicPr>
            <p:nvPr/>
          </p:nvPicPr>
          <p:blipFill>
            <a:blip r:embed="rId4"/>
            <a:stretch>
              <a:fillRect/>
            </a:stretch>
          </p:blipFill>
          <p:spPr>
            <a:xfrm>
              <a:off x="6308436" y="2616929"/>
              <a:ext cx="5634182" cy="2820872"/>
            </a:xfrm>
            <a:prstGeom prst="rect">
              <a:avLst/>
            </a:prstGeom>
          </p:spPr>
        </p:pic>
        <p:pic>
          <p:nvPicPr>
            <p:cNvPr id="7" name="Bildobjekt 6"/>
            <p:cNvPicPr>
              <a:picLocks noChangeAspect="1"/>
            </p:cNvPicPr>
            <p:nvPr/>
          </p:nvPicPr>
          <p:blipFill>
            <a:blip r:embed="rId5"/>
            <a:stretch>
              <a:fillRect/>
            </a:stretch>
          </p:blipFill>
          <p:spPr>
            <a:xfrm>
              <a:off x="6308436" y="5471212"/>
              <a:ext cx="5634182" cy="2718908"/>
            </a:xfrm>
            <a:prstGeom prst="rect">
              <a:avLst/>
            </a:prstGeom>
          </p:spPr>
        </p:pic>
      </p:grpSp>
      <p:graphicFrame>
        <p:nvGraphicFramePr>
          <p:cNvPr id="10" name="Tabell 9"/>
          <p:cNvGraphicFramePr>
            <a:graphicFrameLocks noGrp="1"/>
          </p:cNvGraphicFramePr>
          <p:nvPr>
            <p:extLst>
              <p:ext uri="{D42A27DB-BD31-4B8C-83A1-F6EECF244321}">
                <p14:modId xmlns:p14="http://schemas.microsoft.com/office/powerpoint/2010/main" val="2671837202"/>
              </p:ext>
            </p:extLst>
          </p:nvPr>
        </p:nvGraphicFramePr>
        <p:xfrm>
          <a:off x="571471" y="4240751"/>
          <a:ext cx="5335756" cy="1828800"/>
        </p:xfrm>
        <a:graphic>
          <a:graphicData uri="http://schemas.openxmlformats.org/drawingml/2006/table">
            <a:tbl>
              <a:tblPr firstRow="1" bandRow="1">
                <a:tableStyleId>{5C22544A-7EE6-4342-B048-85BDC9FD1C3A}</a:tableStyleId>
              </a:tblPr>
              <a:tblGrid>
                <a:gridCol w="1118690">
                  <a:extLst>
                    <a:ext uri="{9D8B030D-6E8A-4147-A177-3AD203B41FA5}">
                      <a16:colId xmlns:a16="http://schemas.microsoft.com/office/drawing/2014/main" val="846382035"/>
                    </a:ext>
                  </a:extLst>
                </a:gridCol>
                <a:gridCol w="1191450">
                  <a:extLst>
                    <a:ext uri="{9D8B030D-6E8A-4147-A177-3AD203B41FA5}">
                      <a16:colId xmlns:a16="http://schemas.microsoft.com/office/drawing/2014/main" val="1702467254"/>
                    </a:ext>
                  </a:extLst>
                </a:gridCol>
                <a:gridCol w="1691677">
                  <a:extLst>
                    <a:ext uri="{9D8B030D-6E8A-4147-A177-3AD203B41FA5}">
                      <a16:colId xmlns:a16="http://schemas.microsoft.com/office/drawing/2014/main" val="3796635828"/>
                    </a:ext>
                  </a:extLst>
                </a:gridCol>
                <a:gridCol w="1333939">
                  <a:extLst>
                    <a:ext uri="{9D8B030D-6E8A-4147-A177-3AD203B41FA5}">
                      <a16:colId xmlns:a16="http://schemas.microsoft.com/office/drawing/2014/main" val="3816908390"/>
                    </a:ext>
                  </a:extLst>
                </a:gridCol>
              </a:tblGrid>
              <a:tr h="288531">
                <a:tc>
                  <a:txBody>
                    <a:bodyPr/>
                    <a:lstStyle/>
                    <a:p>
                      <a:r>
                        <a:rPr lang="sv-SE" sz="1400" dirty="0"/>
                        <a:t>År</a:t>
                      </a:r>
                    </a:p>
                  </a:txBody>
                  <a:tcPr/>
                </a:tc>
                <a:tc>
                  <a:txBody>
                    <a:bodyPr/>
                    <a:lstStyle/>
                    <a:p>
                      <a:r>
                        <a:rPr lang="sv-SE" sz="1400" dirty="0"/>
                        <a:t>Antal (ö + l) </a:t>
                      </a:r>
                    </a:p>
                  </a:txBody>
                  <a:tcPr/>
                </a:tc>
                <a:tc>
                  <a:txBody>
                    <a:bodyPr/>
                    <a:lstStyle/>
                    <a:p>
                      <a:r>
                        <a:rPr lang="sv-SE" sz="1400" dirty="0"/>
                        <a:t>Andel</a:t>
                      </a:r>
                      <a:r>
                        <a:rPr lang="sv-SE" sz="1400" baseline="0" dirty="0"/>
                        <a:t> </a:t>
                      </a:r>
                      <a:r>
                        <a:rPr lang="sv-SE" sz="1400" baseline="0" dirty="0" err="1"/>
                        <a:t>lap.skopier</a:t>
                      </a:r>
                      <a:r>
                        <a:rPr lang="sv-SE" sz="1400" baseline="0" dirty="0"/>
                        <a:t> </a:t>
                      </a:r>
                      <a:endParaRPr lang="sv-SE" sz="1400" dirty="0"/>
                    </a:p>
                  </a:txBody>
                  <a:tcPr/>
                </a:tc>
                <a:tc>
                  <a:txBody>
                    <a:bodyPr/>
                    <a:lstStyle/>
                    <a:p>
                      <a:r>
                        <a:rPr lang="sv-SE" sz="1400" dirty="0"/>
                        <a:t>30 d </a:t>
                      </a:r>
                      <a:r>
                        <a:rPr lang="sv-SE" sz="1400" dirty="0" err="1"/>
                        <a:t>mort</a:t>
                      </a:r>
                      <a:r>
                        <a:rPr lang="sv-SE" sz="1400" dirty="0"/>
                        <a:t>.</a:t>
                      </a:r>
                    </a:p>
                  </a:txBody>
                  <a:tcPr/>
                </a:tc>
                <a:extLst>
                  <a:ext uri="{0D108BD9-81ED-4DB2-BD59-A6C34878D82A}">
                    <a16:rowId xmlns:a16="http://schemas.microsoft.com/office/drawing/2014/main" val="4000596900"/>
                  </a:ext>
                </a:extLst>
              </a:tr>
              <a:tr h="288531">
                <a:tc>
                  <a:txBody>
                    <a:bodyPr/>
                    <a:lstStyle/>
                    <a:p>
                      <a:r>
                        <a:rPr lang="sv-SE" sz="1400" dirty="0"/>
                        <a:t>2020</a:t>
                      </a:r>
                    </a:p>
                  </a:txBody>
                  <a:tcPr/>
                </a:tc>
                <a:tc>
                  <a:txBody>
                    <a:bodyPr/>
                    <a:lstStyle/>
                    <a:p>
                      <a:r>
                        <a:rPr lang="sv-SE" sz="1400" dirty="0"/>
                        <a:t>11416</a:t>
                      </a:r>
                    </a:p>
                  </a:txBody>
                  <a:tcPr/>
                </a:tc>
                <a:tc>
                  <a:txBody>
                    <a:bodyPr/>
                    <a:lstStyle/>
                    <a:p>
                      <a:r>
                        <a:rPr lang="sv-SE" sz="1400" dirty="0"/>
                        <a:t>30,0 %</a:t>
                      </a:r>
                    </a:p>
                  </a:txBody>
                  <a:tcPr/>
                </a:tc>
                <a:tc>
                  <a:txBody>
                    <a:bodyPr/>
                    <a:lstStyle/>
                    <a:p>
                      <a:r>
                        <a:rPr lang="sv-SE" sz="1400" dirty="0"/>
                        <a:t>7,9 %</a:t>
                      </a:r>
                    </a:p>
                  </a:txBody>
                  <a:tcPr/>
                </a:tc>
                <a:extLst>
                  <a:ext uri="{0D108BD9-81ED-4DB2-BD59-A6C34878D82A}">
                    <a16:rowId xmlns:a16="http://schemas.microsoft.com/office/drawing/2014/main" val="2753744337"/>
                  </a:ext>
                </a:extLst>
              </a:tr>
              <a:tr h="288531">
                <a:tc>
                  <a:txBody>
                    <a:bodyPr/>
                    <a:lstStyle/>
                    <a:p>
                      <a:r>
                        <a:rPr lang="sv-SE" sz="1400" dirty="0"/>
                        <a:t>2021</a:t>
                      </a:r>
                    </a:p>
                  </a:txBody>
                  <a:tcPr/>
                </a:tc>
                <a:tc>
                  <a:txBody>
                    <a:bodyPr/>
                    <a:lstStyle/>
                    <a:p>
                      <a:r>
                        <a:rPr lang="sv-SE" sz="1400" dirty="0"/>
                        <a:t>12155</a:t>
                      </a:r>
                    </a:p>
                  </a:txBody>
                  <a:tcPr/>
                </a:tc>
                <a:tc>
                  <a:txBody>
                    <a:bodyPr/>
                    <a:lstStyle/>
                    <a:p>
                      <a:r>
                        <a:rPr lang="sv-SE" sz="1400" dirty="0"/>
                        <a:t>31,1 %</a:t>
                      </a:r>
                    </a:p>
                  </a:txBody>
                  <a:tcPr/>
                </a:tc>
                <a:tc>
                  <a:txBody>
                    <a:bodyPr/>
                    <a:lstStyle/>
                    <a:p>
                      <a:r>
                        <a:rPr lang="sv-SE" sz="1400" dirty="0"/>
                        <a:t>7,6 %</a:t>
                      </a:r>
                    </a:p>
                  </a:txBody>
                  <a:tcPr/>
                </a:tc>
                <a:extLst>
                  <a:ext uri="{0D108BD9-81ED-4DB2-BD59-A6C34878D82A}">
                    <a16:rowId xmlns:a16="http://schemas.microsoft.com/office/drawing/2014/main" val="3166453048"/>
                  </a:ext>
                </a:extLst>
              </a:tr>
              <a:tr h="288531">
                <a:tc>
                  <a:txBody>
                    <a:bodyPr/>
                    <a:lstStyle/>
                    <a:p>
                      <a:r>
                        <a:rPr lang="sv-SE" sz="1400" dirty="0"/>
                        <a:t>2022</a:t>
                      </a:r>
                    </a:p>
                  </a:txBody>
                  <a:tcPr/>
                </a:tc>
                <a:tc>
                  <a:txBody>
                    <a:bodyPr/>
                    <a:lstStyle/>
                    <a:p>
                      <a:r>
                        <a:rPr lang="sv-SE" sz="1400" dirty="0"/>
                        <a:t>12290</a:t>
                      </a:r>
                    </a:p>
                  </a:txBody>
                  <a:tcPr/>
                </a:tc>
                <a:tc>
                  <a:txBody>
                    <a:bodyPr/>
                    <a:lstStyle/>
                    <a:p>
                      <a:r>
                        <a:rPr lang="sv-SE" sz="1400" dirty="0"/>
                        <a:t>31,7 %</a:t>
                      </a:r>
                    </a:p>
                  </a:txBody>
                  <a:tcPr/>
                </a:tc>
                <a:tc>
                  <a:txBody>
                    <a:bodyPr/>
                    <a:lstStyle/>
                    <a:p>
                      <a:r>
                        <a:rPr lang="sv-SE" sz="1400" dirty="0"/>
                        <a:t>7,5 %</a:t>
                      </a:r>
                    </a:p>
                  </a:txBody>
                  <a:tcPr/>
                </a:tc>
                <a:extLst>
                  <a:ext uri="{0D108BD9-81ED-4DB2-BD59-A6C34878D82A}">
                    <a16:rowId xmlns:a16="http://schemas.microsoft.com/office/drawing/2014/main" val="1293520949"/>
                  </a:ext>
                </a:extLst>
              </a:tr>
              <a:tr h="288531">
                <a:tc>
                  <a:txBody>
                    <a:bodyPr/>
                    <a:lstStyle/>
                    <a:p>
                      <a:r>
                        <a:rPr lang="sv-SE" sz="1400" dirty="0"/>
                        <a:t>2023</a:t>
                      </a:r>
                    </a:p>
                  </a:txBody>
                  <a:tcPr/>
                </a:tc>
                <a:tc>
                  <a:txBody>
                    <a:bodyPr/>
                    <a:lstStyle/>
                    <a:p>
                      <a:r>
                        <a:rPr lang="sv-SE" sz="1400" dirty="0"/>
                        <a:t>12506</a:t>
                      </a:r>
                    </a:p>
                  </a:txBody>
                  <a:tcPr/>
                </a:tc>
                <a:tc>
                  <a:txBody>
                    <a:bodyPr/>
                    <a:lstStyle/>
                    <a:p>
                      <a:r>
                        <a:rPr lang="sv-SE" sz="1400" dirty="0"/>
                        <a:t>33,5 %</a:t>
                      </a:r>
                    </a:p>
                  </a:txBody>
                  <a:tcPr/>
                </a:tc>
                <a:tc>
                  <a:txBody>
                    <a:bodyPr/>
                    <a:lstStyle/>
                    <a:p>
                      <a:r>
                        <a:rPr lang="sv-SE" sz="1400" dirty="0"/>
                        <a:t>7,4 %</a:t>
                      </a:r>
                    </a:p>
                  </a:txBody>
                  <a:tcPr/>
                </a:tc>
                <a:extLst>
                  <a:ext uri="{0D108BD9-81ED-4DB2-BD59-A6C34878D82A}">
                    <a16:rowId xmlns:a16="http://schemas.microsoft.com/office/drawing/2014/main" val="3758908358"/>
                  </a:ext>
                </a:extLst>
              </a:tr>
              <a:tr h="288531">
                <a:tc>
                  <a:txBody>
                    <a:bodyPr/>
                    <a:lstStyle/>
                    <a:p>
                      <a:r>
                        <a:rPr lang="sv-SE" sz="1400" dirty="0"/>
                        <a:t>2024-0630</a:t>
                      </a:r>
                    </a:p>
                  </a:txBody>
                  <a:tcPr/>
                </a:tc>
                <a:tc>
                  <a:txBody>
                    <a:bodyPr/>
                    <a:lstStyle/>
                    <a:p>
                      <a:r>
                        <a:rPr lang="sv-SE" sz="1400" dirty="0"/>
                        <a:t>6353</a:t>
                      </a:r>
                    </a:p>
                  </a:txBody>
                  <a:tcPr/>
                </a:tc>
                <a:tc>
                  <a:txBody>
                    <a:bodyPr/>
                    <a:lstStyle/>
                    <a:p>
                      <a:r>
                        <a:rPr lang="sv-SE" sz="1400" dirty="0"/>
                        <a:t>35,0 %</a:t>
                      </a:r>
                    </a:p>
                  </a:txBody>
                  <a:tcPr/>
                </a:tc>
                <a:tc>
                  <a:txBody>
                    <a:bodyPr/>
                    <a:lstStyle/>
                    <a:p>
                      <a:r>
                        <a:rPr lang="sv-SE" sz="1400" dirty="0"/>
                        <a:t>7,2 %</a:t>
                      </a:r>
                    </a:p>
                  </a:txBody>
                  <a:tcPr/>
                </a:tc>
                <a:extLst>
                  <a:ext uri="{0D108BD9-81ED-4DB2-BD59-A6C34878D82A}">
                    <a16:rowId xmlns:a16="http://schemas.microsoft.com/office/drawing/2014/main" val="2141964515"/>
                  </a:ext>
                </a:extLst>
              </a:tr>
            </a:tbl>
          </a:graphicData>
        </a:graphic>
      </p:graphicFrame>
      <p:sp>
        <p:nvSpPr>
          <p:cNvPr id="2" name="textruta 1"/>
          <p:cNvSpPr txBox="1"/>
          <p:nvPr/>
        </p:nvSpPr>
        <p:spPr>
          <a:xfrm>
            <a:off x="461818" y="6237233"/>
            <a:ext cx="4390433" cy="646331"/>
          </a:xfrm>
          <a:prstGeom prst="rect">
            <a:avLst/>
          </a:prstGeom>
          <a:noFill/>
        </p:spPr>
        <p:txBody>
          <a:bodyPr wrap="none" rtlCol="0">
            <a:spAutoFit/>
          </a:bodyPr>
          <a:lstStyle/>
          <a:p>
            <a:pPr algn="ctr"/>
            <a:r>
              <a:rPr lang="sv-SE" i="1" dirty="0">
                <a:solidFill>
                  <a:srgbClr val="FF0000"/>
                </a:solidFill>
              </a:rPr>
              <a:t>Prata med SPOR ansvarig på hemmasjukhus </a:t>
            </a:r>
          </a:p>
          <a:p>
            <a:pPr algn="ctr"/>
            <a:r>
              <a:rPr lang="sv-SE" i="1" dirty="0">
                <a:solidFill>
                  <a:srgbClr val="FF0000"/>
                </a:solidFill>
              </a:rPr>
              <a:t>för inloggning på www.spor.se</a:t>
            </a:r>
          </a:p>
        </p:txBody>
      </p:sp>
      <p:sp>
        <p:nvSpPr>
          <p:cNvPr id="9" name="textruta 8">
            <a:extLst>
              <a:ext uri="{FF2B5EF4-FFF2-40B4-BE49-F238E27FC236}">
                <a16:creationId xmlns:a16="http://schemas.microsoft.com/office/drawing/2014/main" id="{9AFBC88A-0A65-8876-D8EC-F5407863F7DA}"/>
              </a:ext>
            </a:extLst>
          </p:cNvPr>
          <p:cNvSpPr txBox="1"/>
          <p:nvPr/>
        </p:nvSpPr>
        <p:spPr>
          <a:xfrm rot="20403843">
            <a:off x="7278712" y="4118356"/>
            <a:ext cx="4157100" cy="646331"/>
          </a:xfrm>
          <a:prstGeom prst="rect">
            <a:avLst/>
          </a:prstGeom>
          <a:solidFill>
            <a:schemeClr val="bg1">
              <a:lumMod val="50000"/>
            </a:schemeClr>
          </a:solidFill>
        </p:spPr>
        <p:txBody>
          <a:bodyPr wrap="none" rtlCol="0">
            <a:spAutoFit/>
          </a:bodyPr>
          <a:lstStyle/>
          <a:p>
            <a:r>
              <a:rPr lang="sv-SE" dirty="0">
                <a:solidFill>
                  <a:schemeClr val="bg1"/>
                </a:solidFill>
              </a:rPr>
              <a:t>Hög andel laparoskopi ger hög dödlighet i </a:t>
            </a:r>
            <a:br>
              <a:rPr lang="sv-SE" dirty="0">
                <a:solidFill>
                  <a:schemeClr val="bg1"/>
                </a:solidFill>
              </a:rPr>
            </a:br>
            <a:r>
              <a:rPr lang="sv-SE" dirty="0">
                <a:solidFill>
                  <a:schemeClr val="bg1"/>
                </a:solidFill>
              </a:rPr>
              <a:t>både laparoskopi och </a:t>
            </a:r>
            <a:r>
              <a:rPr lang="sv-SE" dirty="0" err="1">
                <a:solidFill>
                  <a:schemeClr val="bg1"/>
                </a:solidFill>
              </a:rPr>
              <a:t>laparotomi</a:t>
            </a:r>
            <a:r>
              <a:rPr lang="sv-SE" dirty="0">
                <a:solidFill>
                  <a:schemeClr val="bg1"/>
                </a:solidFill>
              </a:rPr>
              <a:t> gruppen </a:t>
            </a:r>
          </a:p>
        </p:txBody>
      </p:sp>
      <p:sp>
        <p:nvSpPr>
          <p:cNvPr id="11" name="textruta 10">
            <a:extLst>
              <a:ext uri="{FF2B5EF4-FFF2-40B4-BE49-F238E27FC236}">
                <a16:creationId xmlns:a16="http://schemas.microsoft.com/office/drawing/2014/main" id="{07D873A0-92EC-8ED5-1A37-249F5330BED3}"/>
              </a:ext>
            </a:extLst>
          </p:cNvPr>
          <p:cNvSpPr txBox="1"/>
          <p:nvPr/>
        </p:nvSpPr>
        <p:spPr>
          <a:xfrm>
            <a:off x="6558914" y="972908"/>
            <a:ext cx="491544" cy="369332"/>
          </a:xfrm>
          <a:prstGeom prst="rect">
            <a:avLst/>
          </a:prstGeom>
          <a:solidFill>
            <a:schemeClr val="bg1">
              <a:lumMod val="95000"/>
            </a:schemeClr>
          </a:solidFill>
          <a:ln>
            <a:solidFill>
              <a:schemeClr val="bg2">
                <a:lumMod val="25000"/>
              </a:schemeClr>
            </a:solidFill>
          </a:ln>
        </p:spPr>
        <p:txBody>
          <a:bodyPr wrap="square" rtlCol="0" anchor="ctr" anchorCtr="0">
            <a:spAutoFit/>
          </a:bodyPr>
          <a:lstStyle/>
          <a:p>
            <a:r>
              <a:rPr lang="sv-SE" dirty="0"/>
              <a:t>8%</a:t>
            </a:r>
          </a:p>
        </p:txBody>
      </p:sp>
      <p:sp>
        <p:nvSpPr>
          <p:cNvPr id="12" name="textruta 11">
            <a:extLst>
              <a:ext uri="{FF2B5EF4-FFF2-40B4-BE49-F238E27FC236}">
                <a16:creationId xmlns:a16="http://schemas.microsoft.com/office/drawing/2014/main" id="{8E0758BE-1CDC-5BB7-66C2-96EEEBE6FC72}"/>
              </a:ext>
            </a:extLst>
          </p:cNvPr>
          <p:cNvSpPr txBox="1"/>
          <p:nvPr/>
        </p:nvSpPr>
        <p:spPr>
          <a:xfrm>
            <a:off x="6558914" y="2882926"/>
            <a:ext cx="491544" cy="369332"/>
          </a:xfrm>
          <a:prstGeom prst="rect">
            <a:avLst/>
          </a:prstGeom>
          <a:solidFill>
            <a:schemeClr val="bg1">
              <a:lumMod val="95000"/>
            </a:schemeClr>
          </a:solidFill>
          <a:ln>
            <a:solidFill>
              <a:schemeClr val="bg2">
                <a:lumMod val="25000"/>
              </a:schemeClr>
            </a:solidFill>
          </a:ln>
        </p:spPr>
        <p:txBody>
          <a:bodyPr wrap="square" rtlCol="0" anchor="ctr" anchorCtr="0">
            <a:spAutoFit/>
          </a:bodyPr>
          <a:lstStyle/>
          <a:p>
            <a:r>
              <a:rPr lang="sv-SE" dirty="0"/>
              <a:t>4%</a:t>
            </a:r>
          </a:p>
        </p:txBody>
      </p:sp>
      <p:sp>
        <p:nvSpPr>
          <p:cNvPr id="13" name="textruta 12">
            <a:extLst>
              <a:ext uri="{FF2B5EF4-FFF2-40B4-BE49-F238E27FC236}">
                <a16:creationId xmlns:a16="http://schemas.microsoft.com/office/drawing/2014/main" id="{6D4F1601-4BD2-3DEE-8F1D-7EC5FB37AC58}"/>
              </a:ext>
            </a:extLst>
          </p:cNvPr>
          <p:cNvSpPr txBox="1"/>
          <p:nvPr/>
        </p:nvSpPr>
        <p:spPr>
          <a:xfrm>
            <a:off x="6443129" y="4989197"/>
            <a:ext cx="607329" cy="369332"/>
          </a:xfrm>
          <a:prstGeom prst="rect">
            <a:avLst/>
          </a:prstGeom>
          <a:solidFill>
            <a:schemeClr val="bg1">
              <a:lumMod val="95000"/>
            </a:schemeClr>
          </a:solidFill>
          <a:ln>
            <a:solidFill>
              <a:schemeClr val="bg2">
                <a:lumMod val="25000"/>
              </a:schemeClr>
            </a:solidFill>
          </a:ln>
        </p:spPr>
        <p:txBody>
          <a:bodyPr wrap="square" rtlCol="0" anchor="ctr" anchorCtr="0">
            <a:spAutoFit/>
          </a:bodyPr>
          <a:lstStyle/>
          <a:p>
            <a:r>
              <a:rPr lang="sv-SE" dirty="0"/>
              <a:t>10%</a:t>
            </a:r>
          </a:p>
        </p:txBody>
      </p:sp>
      <p:sp>
        <p:nvSpPr>
          <p:cNvPr id="14" name="textruta 13">
            <a:extLst>
              <a:ext uri="{FF2B5EF4-FFF2-40B4-BE49-F238E27FC236}">
                <a16:creationId xmlns:a16="http://schemas.microsoft.com/office/drawing/2014/main" id="{56EA0D76-D041-0FA0-382D-09091FA12227}"/>
              </a:ext>
            </a:extLst>
          </p:cNvPr>
          <p:cNvSpPr txBox="1"/>
          <p:nvPr/>
        </p:nvSpPr>
        <p:spPr>
          <a:xfrm>
            <a:off x="6654491" y="423228"/>
            <a:ext cx="1523174" cy="369332"/>
          </a:xfrm>
          <a:prstGeom prst="rect">
            <a:avLst/>
          </a:prstGeom>
          <a:noFill/>
        </p:spPr>
        <p:txBody>
          <a:bodyPr wrap="none" rtlCol="0">
            <a:spAutoFit/>
          </a:bodyPr>
          <a:lstStyle/>
          <a:p>
            <a:r>
              <a:rPr lang="sv-SE" dirty="0"/>
              <a:t>Ex DS 2020-24</a:t>
            </a:r>
          </a:p>
        </p:txBody>
      </p:sp>
      <p:sp>
        <p:nvSpPr>
          <p:cNvPr id="15" name="textruta 14">
            <a:extLst>
              <a:ext uri="{FF2B5EF4-FFF2-40B4-BE49-F238E27FC236}">
                <a16:creationId xmlns:a16="http://schemas.microsoft.com/office/drawing/2014/main" id="{84895216-C769-9A97-DE8F-D5CEE3FAF123}"/>
              </a:ext>
            </a:extLst>
          </p:cNvPr>
          <p:cNvSpPr txBox="1"/>
          <p:nvPr/>
        </p:nvSpPr>
        <p:spPr>
          <a:xfrm>
            <a:off x="11472836" y="992225"/>
            <a:ext cx="646183" cy="369332"/>
          </a:xfrm>
          <a:prstGeom prst="rect">
            <a:avLst/>
          </a:prstGeom>
          <a:solidFill>
            <a:schemeClr val="bg1">
              <a:lumMod val="95000"/>
            </a:schemeClr>
          </a:solidFill>
          <a:ln>
            <a:solidFill>
              <a:schemeClr val="bg2">
                <a:lumMod val="25000"/>
              </a:schemeClr>
            </a:solidFill>
          </a:ln>
        </p:spPr>
        <p:txBody>
          <a:bodyPr wrap="square" rtlCol="0" anchor="ctr" anchorCtr="0">
            <a:spAutoFit/>
          </a:bodyPr>
          <a:lstStyle/>
          <a:p>
            <a:r>
              <a:rPr lang="sv-SE" dirty="0"/>
              <a:t>60%</a:t>
            </a:r>
          </a:p>
        </p:txBody>
      </p:sp>
      <p:sp>
        <p:nvSpPr>
          <p:cNvPr id="16" name="Rektangel 15">
            <a:extLst>
              <a:ext uri="{FF2B5EF4-FFF2-40B4-BE49-F238E27FC236}">
                <a16:creationId xmlns:a16="http://schemas.microsoft.com/office/drawing/2014/main" id="{25EA1690-0E5D-7E50-0BAF-80AE8FFFF3AD}"/>
              </a:ext>
            </a:extLst>
          </p:cNvPr>
          <p:cNvSpPr/>
          <p:nvPr/>
        </p:nvSpPr>
        <p:spPr>
          <a:xfrm>
            <a:off x="9584614" y="125361"/>
            <a:ext cx="2389031" cy="4531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t>WIP ny version dec -24</a:t>
            </a:r>
          </a:p>
        </p:txBody>
      </p:sp>
    </p:spTree>
    <p:extLst>
      <p:ext uri="{BB962C8B-B14F-4D97-AF65-F5344CB8AC3E}">
        <p14:creationId xmlns:p14="http://schemas.microsoft.com/office/powerpoint/2010/main" val="3660664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pic>
        <p:nvPicPr>
          <p:cNvPr id="823" name="Google Shape;823;p7" descr="En bild som visar text, linje, Graf, diagram&#10;&#10;Automatiskt genererad beskrivning"/>
          <p:cNvPicPr preferRelativeResize="0"/>
          <p:nvPr/>
        </p:nvPicPr>
        <p:blipFill rotWithShape="1">
          <a:blip r:embed="rId3">
            <a:alphaModFix/>
          </a:blip>
          <a:srcRect/>
          <a:stretch/>
        </p:blipFill>
        <p:spPr>
          <a:xfrm>
            <a:off x="135228" y="321972"/>
            <a:ext cx="11533031" cy="5500802"/>
          </a:xfrm>
          <a:prstGeom prst="rect">
            <a:avLst/>
          </a:prstGeom>
          <a:noFill/>
          <a:ln>
            <a:noFill/>
          </a:ln>
        </p:spPr>
      </p:pic>
      <p:sp>
        <p:nvSpPr>
          <p:cNvPr id="824" name="Google Shape;824;p7"/>
          <p:cNvSpPr txBox="1"/>
          <p:nvPr/>
        </p:nvSpPr>
        <p:spPr>
          <a:xfrm>
            <a:off x="3628759" y="1285796"/>
            <a:ext cx="22283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b="0" i="0" u="none" strike="noStrike" cap="none">
                <a:solidFill>
                  <a:schemeClr val="dk1"/>
                </a:solidFill>
                <a:latin typeface="Arial"/>
                <a:ea typeface="Arial"/>
                <a:cs typeface="Arial"/>
                <a:sym typeface="Arial"/>
              </a:rPr>
              <a:t>Tunntarmsresektion</a:t>
            </a:r>
            <a:endParaRPr/>
          </a:p>
        </p:txBody>
      </p:sp>
      <p:sp>
        <p:nvSpPr>
          <p:cNvPr id="825" name="Google Shape;825;p7"/>
          <p:cNvSpPr txBox="1"/>
          <p:nvPr/>
        </p:nvSpPr>
        <p:spPr>
          <a:xfrm>
            <a:off x="9605319" y="777107"/>
            <a:ext cx="12480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a:solidFill>
                  <a:schemeClr val="dk1"/>
                </a:solidFill>
                <a:latin typeface="Arial"/>
                <a:ea typeface="Arial"/>
                <a:cs typeface="Arial"/>
                <a:sym typeface="Arial"/>
              </a:rPr>
              <a:t>Galla</a:t>
            </a:r>
            <a:endParaRPr/>
          </a:p>
        </p:txBody>
      </p:sp>
      <p:sp>
        <p:nvSpPr>
          <p:cNvPr id="826" name="Google Shape;826;p7"/>
          <p:cNvSpPr txBox="1"/>
          <p:nvPr/>
        </p:nvSpPr>
        <p:spPr>
          <a:xfrm>
            <a:off x="5960072" y="1035226"/>
            <a:ext cx="13674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a:solidFill>
                  <a:schemeClr val="dk1"/>
                </a:solidFill>
                <a:latin typeface="Arial"/>
                <a:ea typeface="Arial"/>
                <a:cs typeface="Arial"/>
                <a:sym typeface="Arial"/>
              </a:rPr>
              <a:t>Analabcess</a:t>
            </a:r>
            <a:endParaRPr sz="1800">
              <a:solidFill>
                <a:schemeClr val="dk1"/>
              </a:solidFill>
              <a:latin typeface="Arial"/>
              <a:ea typeface="Arial"/>
              <a:cs typeface="Arial"/>
              <a:sym typeface="Arial"/>
            </a:endParaRPr>
          </a:p>
        </p:txBody>
      </p:sp>
      <p:sp>
        <p:nvSpPr>
          <p:cNvPr id="827" name="Google Shape;827;p7"/>
          <p:cNvSpPr txBox="1"/>
          <p:nvPr/>
        </p:nvSpPr>
        <p:spPr>
          <a:xfrm>
            <a:off x="11613292" y="530656"/>
            <a:ext cx="12480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800">
                <a:solidFill>
                  <a:schemeClr val="dk1"/>
                </a:solidFill>
                <a:latin typeface="Arial"/>
                <a:ea typeface="Arial"/>
                <a:cs typeface="Arial"/>
                <a:sym typeface="Arial"/>
              </a:rPr>
              <a:t>App</a:t>
            </a:r>
            <a:endParaRPr sz="1800">
              <a:solidFill>
                <a:schemeClr val="dk1"/>
              </a:solidFill>
              <a:latin typeface="Arial"/>
              <a:ea typeface="Arial"/>
              <a:cs typeface="Arial"/>
              <a:sym typeface="Arial"/>
            </a:endParaRPr>
          </a:p>
        </p:txBody>
      </p:sp>
      <p:sp>
        <p:nvSpPr>
          <p:cNvPr id="828" name="Google Shape;828;p7"/>
          <p:cNvSpPr txBox="1"/>
          <p:nvPr/>
        </p:nvSpPr>
        <p:spPr>
          <a:xfrm>
            <a:off x="0" y="0"/>
            <a:ext cx="1219199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2400" b="1" dirty="0">
                <a:solidFill>
                  <a:schemeClr val="dk1"/>
                </a:solidFill>
                <a:latin typeface="Arial"/>
                <a:ea typeface="Arial"/>
                <a:cs typeface="Arial"/>
                <a:sym typeface="Arial"/>
              </a:rPr>
              <a:t>Exempel 25 vanligast bukingreppen vid akut bukdiagnos 2023, 18+, Region Sthlm</a:t>
            </a:r>
            <a:endParaRPr sz="1200" dirty="0"/>
          </a:p>
        </p:txBody>
      </p:sp>
      <p:sp>
        <p:nvSpPr>
          <p:cNvPr id="2" name="Förbudstecken 1">
            <a:extLst>
              <a:ext uri="{FF2B5EF4-FFF2-40B4-BE49-F238E27FC236}">
                <a16:creationId xmlns:a16="http://schemas.microsoft.com/office/drawing/2014/main" id="{129745DE-1CB3-E9C6-4DA6-847FC25DA6AF}"/>
              </a:ext>
            </a:extLst>
          </p:cNvPr>
          <p:cNvSpPr/>
          <p:nvPr/>
        </p:nvSpPr>
        <p:spPr>
          <a:xfrm>
            <a:off x="10943968" y="563759"/>
            <a:ext cx="440723" cy="369332"/>
          </a:xfrm>
          <a:prstGeom prst="noSmoking">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 name="Förbudstecken 2">
            <a:extLst>
              <a:ext uri="{FF2B5EF4-FFF2-40B4-BE49-F238E27FC236}">
                <a16:creationId xmlns:a16="http://schemas.microsoft.com/office/drawing/2014/main" id="{A27DB185-B87D-6E37-C9C0-592F469924A1}"/>
              </a:ext>
            </a:extLst>
          </p:cNvPr>
          <p:cNvSpPr/>
          <p:nvPr/>
        </p:nvSpPr>
        <p:spPr>
          <a:xfrm>
            <a:off x="8829934" y="754759"/>
            <a:ext cx="440723" cy="369332"/>
          </a:xfrm>
          <a:prstGeom prst="noSmoking">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4" name="Förbudstecken 3">
            <a:extLst>
              <a:ext uri="{FF2B5EF4-FFF2-40B4-BE49-F238E27FC236}">
                <a16:creationId xmlns:a16="http://schemas.microsoft.com/office/drawing/2014/main" id="{25F1A834-33C0-32CB-345A-E8066F70A3B2}"/>
              </a:ext>
            </a:extLst>
          </p:cNvPr>
          <p:cNvSpPr/>
          <p:nvPr/>
        </p:nvSpPr>
        <p:spPr>
          <a:xfrm>
            <a:off x="5363349" y="981686"/>
            <a:ext cx="440723" cy="369332"/>
          </a:xfrm>
          <a:prstGeom prst="noSmoking">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5" name="textruta 4">
            <a:extLst>
              <a:ext uri="{FF2B5EF4-FFF2-40B4-BE49-F238E27FC236}">
                <a16:creationId xmlns:a16="http://schemas.microsoft.com/office/drawing/2014/main" id="{646C8EFE-8BD2-EE69-38DB-53E5170365C2}"/>
              </a:ext>
            </a:extLst>
          </p:cNvPr>
          <p:cNvSpPr txBox="1"/>
          <p:nvPr/>
        </p:nvSpPr>
        <p:spPr>
          <a:xfrm>
            <a:off x="4745865" y="6396376"/>
            <a:ext cx="2003947" cy="369332"/>
          </a:xfrm>
          <a:prstGeom prst="rect">
            <a:avLst/>
          </a:prstGeom>
          <a:noFill/>
        </p:spPr>
        <p:txBody>
          <a:bodyPr wrap="none" rtlCol="0">
            <a:spAutoFit/>
          </a:bodyPr>
          <a:lstStyle/>
          <a:p>
            <a:r>
              <a:rPr lang="sv-SE" dirty="0"/>
              <a:t>Bild Jacob Fredman</a:t>
            </a:r>
          </a:p>
        </p:txBody>
      </p:sp>
      <p:sp>
        <p:nvSpPr>
          <p:cNvPr id="6" name="textruta 5">
            <a:extLst>
              <a:ext uri="{FF2B5EF4-FFF2-40B4-BE49-F238E27FC236}">
                <a16:creationId xmlns:a16="http://schemas.microsoft.com/office/drawing/2014/main" id="{C7F69CD7-C3A5-24CB-F39A-7CFC30968157}"/>
              </a:ext>
            </a:extLst>
          </p:cNvPr>
          <p:cNvSpPr txBox="1"/>
          <p:nvPr/>
        </p:nvSpPr>
        <p:spPr>
          <a:xfrm>
            <a:off x="3692025" y="2817002"/>
            <a:ext cx="5217519" cy="1323439"/>
          </a:xfrm>
          <a:prstGeom prst="rect">
            <a:avLst/>
          </a:prstGeom>
          <a:solidFill>
            <a:schemeClr val="accent1">
              <a:lumMod val="20000"/>
              <a:lumOff val="80000"/>
            </a:schemeClr>
          </a:solidFill>
          <a:ln>
            <a:solidFill>
              <a:schemeClr val="accent1">
                <a:lumMod val="20000"/>
                <a:lumOff val="80000"/>
              </a:schemeClr>
            </a:solidFill>
          </a:ln>
        </p:spPr>
        <p:txBody>
          <a:bodyPr wrap="none" rtlCol="0">
            <a:spAutoFit/>
          </a:bodyPr>
          <a:lstStyle/>
          <a:p>
            <a:r>
              <a:rPr lang="sv-SE" sz="2000" b="1" dirty="0"/>
              <a:t>Avgränsning </a:t>
            </a:r>
          </a:p>
          <a:p>
            <a:pPr marL="285750" indent="-285750">
              <a:buFont typeface="Arial" panose="020B0604020202020204" pitchFamily="34" charset="0"/>
              <a:buChar char="•"/>
            </a:pPr>
            <a:r>
              <a:rPr lang="sv-SE" sz="2000" dirty="0"/>
              <a:t>Akuta bukingrepp 234 koder KVÅ-koder  </a:t>
            </a:r>
            <a:br>
              <a:rPr lang="sv-SE" sz="2000" dirty="0"/>
            </a:br>
            <a:r>
              <a:rPr lang="sv-SE" sz="2000" dirty="0"/>
              <a:t>- ej </a:t>
            </a:r>
            <a:r>
              <a:rPr lang="sv-SE" sz="2000" dirty="0" err="1"/>
              <a:t>app</a:t>
            </a:r>
            <a:r>
              <a:rPr lang="sv-SE" sz="2000" dirty="0"/>
              <a:t>, ej galla, ej </a:t>
            </a:r>
            <a:r>
              <a:rPr lang="sv-SE" sz="2000" dirty="0" err="1"/>
              <a:t>analabcess</a:t>
            </a:r>
            <a:r>
              <a:rPr lang="sv-SE" sz="2000" dirty="0"/>
              <a:t> och ej </a:t>
            </a:r>
            <a:r>
              <a:rPr lang="sv-SE" sz="2000" dirty="0" err="1"/>
              <a:t>skopier</a:t>
            </a:r>
            <a:r>
              <a:rPr lang="sv-SE" sz="2000" dirty="0"/>
              <a:t>  </a:t>
            </a:r>
          </a:p>
          <a:p>
            <a:pPr marL="285750" indent="-285750">
              <a:buFont typeface="Arial" panose="020B0604020202020204" pitchFamily="34" charset="0"/>
              <a:buChar char="•"/>
            </a:pPr>
            <a:r>
              <a:rPr lang="sv-SE" sz="2000" dirty="0"/>
              <a:t>Ingen </a:t>
            </a:r>
            <a:r>
              <a:rPr lang="sv-SE" sz="2000" dirty="0" err="1"/>
              <a:t>elektiv</a:t>
            </a:r>
            <a:r>
              <a:rPr lang="sv-SE" sz="2000" dirty="0"/>
              <a:t> operation inom 14 dagar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örhandsgranskning av bild">
            <a:extLst>
              <a:ext uri="{FF2B5EF4-FFF2-40B4-BE49-F238E27FC236}">
                <a16:creationId xmlns:a16="http://schemas.microsoft.com/office/drawing/2014/main" id="{85DE2DA5-BC51-843C-866E-59E01BA38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811" y="267626"/>
            <a:ext cx="11394454" cy="5212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944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589172" y="253371"/>
            <a:ext cx="520828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effectLst/>
                <a:uLnTx/>
                <a:uFillTx/>
                <a:latin typeface="Calibri" panose="020F0502020204030204"/>
                <a:ea typeface="+mn-ea"/>
                <a:cs typeface="+mn-cs"/>
              </a:rPr>
              <a:t>Svenskt </a:t>
            </a:r>
            <a:r>
              <a:rPr kumimoji="0" lang="sv-SE" sz="3200" b="1" i="0" u="none" strike="noStrike" kern="1200" cap="none" spc="0" normalizeH="0" baseline="0" noProof="0" dirty="0" err="1">
                <a:ln>
                  <a:noFill/>
                </a:ln>
                <a:effectLst/>
                <a:uLnTx/>
                <a:uFillTx/>
                <a:latin typeface="Calibri" panose="020F0502020204030204"/>
                <a:ea typeface="+mn-ea"/>
                <a:cs typeface="+mn-cs"/>
              </a:rPr>
              <a:t>perioperativt</a:t>
            </a:r>
            <a:r>
              <a:rPr kumimoji="0" lang="sv-SE" sz="3200" b="1" i="0" u="none" strike="noStrike" kern="1200" cap="none" spc="0" normalizeH="0" baseline="0" noProof="0" dirty="0">
                <a:ln>
                  <a:noFill/>
                </a:ln>
                <a:effectLst/>
                <a:uLnTx/>
                <a:uFillTx/>
                <a:latin typeface="Calibri" panose="020F0502020204030204"/>
                <a:ea typeface="+mn-ea"/>
                <a:cs typeface="+mn-cs"/>
              </a:rPr>
              <a:t> register</a:t>
            </a:r>
          </a:p>
        </p:txBody>
      </p:sp>
      <p:pic>
        <p:nvPicPr>
          <p:cNvPr id="12" name="Bildobjekt 11"/>
          <p:cNvPicPr>
            <a:picLocks noChangeAspect="1"/>
          </p:cNvPicPr>
          <p:nvPr/>
        </p:nvPicPr>
        <p:blipFill>
          <a:blip r:embed="rId3"/>
          <a:stretch>
            <a:fillRect/>
          </a:stretch>
        </p:blipFill>
        <p:spPr>
          <a:xfrm>
            <a:off x="6456218" y="997266"/>
            <a:ext cx="5563474" cy="2001891"/>
          </a:xfrm>
          <a:prstGeom prst="rect">
            <a:avLst/>
          </a:prstGeom>
        </p:spPr>
      </p:pic>
      <p:sp>
        <p:nvSpPr>
          <p:cNvPr id="6" name="textruta 5"/>
          <p:cNvSpPr txBox="1"/>
          <p:nvPr/>
        </p:nvSpPr>
        <p:spPr>
          <a:xfrm>
            <a:off x="4185021" y="6387004"/>
            <a:ext cx="8867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486198"/>
                </a:solidFill>
                <a:effectLst/>
                <a:uLnTx/>
                <a:uFillTx/>
                <a:latin typeface="Calibri" panose="020F0502020204030204"/>
                <a:ea typeface="+mn-ea"/>
                <a:cs typeface="+mn-cs"/>
              </a:rPr>
              <a:t>250321</a:t>
            </a:r>
          </a:p>
        </p:txBody>
      </p:sp>
      <p:sp>
        <p:nvSpPr>
          <p:cNvPr id="3" name="textruta 2"/>
          <p:cNvSpPr txBox="1"/>
          <p:nvPr/>
        </p:nvSpPr>
        <p:spPr>
          <a:xfrm>
            <a:off x="136183" y="838146"/>
            <a:ext cx="9155488" cy="480131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b="0" i="0" u="none" strike="noStrike" kern="1200" cap="none" spc="0" normalizeH="0" baseline="0" noProof="0" dirty="0">
                <a:ln>
                  <a:noFill/>
                </a:ln>
                <a:effectLst/>
                <a:uLnTx/>
                <a:uFillTx/>
                <a:latin typeface="Calibri" panose="020F0502020204030204"/>
                <a:ea typeface="+mn-ea"/>
                <a:cs typeface="+mn-cs"/>
              </a:rPr>
              <a:t>100% anslutningsgrad offentliga vårdgivare/akutsjukhus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Calibri" panose="020F0502020204030204"/>
              </a:rPr>
              <a:t>Ett mindre antal stora </a:t>
            </a:r>
            <a:r>
              <a:rPr lang="sv-SE" dirty="0" err="1">
                <a:latin typeface="Calibri" panose="020F0502020204030204"/>
              </a:rPr>
              <a:t>elektiva</a:t>
            </a:r>
            <a:r>
              <a:rPr lang="sv-SE" dirty="0">
                <a:latin typeface="Calibri" panose="020F0502020204030204"/>
              </a:rPr>
              <a:t> vårdval </a:t>
            </a:r>
            <a:br>
              <a:rPr lang="sv-SE" dirty="0">
                <a:latin typeface="Calibri" panose="020F0502020204030204"/>
              </a:rPr>
            </a:br>
            <a:r>
              <a:rPr lang="sv-SE" dirty="0">
                <a:latin typeface="Calibri" panose="020F0502020204030204"/>
              </a:rPr>
              <a:t>40% =&gt; 80% täckningsgrad. </a:t>
            </a:r>
            <a:endParaRPr kumimoji="0" lang="sv-SE" b="0" i="0" u="none" strike="noStrike" kern="1200" cap="none" spc="0" normalizeH="0" baseline="0" noProof="0" dirty="0">
              <a:ln>
                <a:noFill/>
              </a:ln>
              <a:effectLst/>
              <a:uLnTx/>
              <a:uFillTx/>
              <a:latin typeface="Calibri" panose="020F0502020204030204"/>
              <a:ea typeface="+mn-ea"/>
              <a:cs typeface="+mn-cs"/>
            </a:endParaRPr>
          </a:p>
          <a:p>
            <a:pPr marL="285750" indent="-285750">
              <a:buFont typeface="Arial" panose="020B0604020202020204" pitchFamily="34" charset="0"/>
              <a:buChar char="•"/>
            </a:pPr>
            <a:r>
              <a:rPr lang="sv-SE" dirty="0"/>
              <a:t>600 000 ingrepp per år. </a:t>
            </a:r>
            <a:endParaRPr kumimoji="0" lang="sv-SE" b="0" i="0" u="none" strike="noStrike" kern="1200" cap="none" spc="0" normalizeH="0" baseline="0" noProof="0" dirty="0">
              <a:ln>
                <a:noFill/>
              </a:ln>
              <a:effectLst/>
              <a:uLnTx/>
              <a:uFillTx/>
              <a:latin typeface="Calibri" panose="020F0502020204030204"/>
              <a:ea typeface="+mn-ea"/>
              <a:cs typeface="+mn-cs"/>
            </a:endParaRPr>
          </a:p>
          <a:p>
            <a:pPr marL="285750" indent="-285750">
              <a:buFont typeface="Arial" panose="020B0604020202020204" pitchFamily="34" charset="0"/>
              <a:buChar char="•"/>
            </a:pPr>
            <a:r>
              <a:rPr kumimoji="0" lang="sv-SE" b="0" i="0" u="none" strike="noStrike" kern="1200" cap="none" spc="0" normalizeH="0" baseline="0" noProof="0" dirty="0">
                <a:ln>
                  <a:noFill/>
                </a:ln>
                <a:effectLst/>
                <a:uLnTx/>
                <a:uFillTx/>
                <a:latin typeface="Calibri" panose="020F0502020204030204"/>
                <a:ea typeface="+mn-ea"/>
                <a:cs typeface="+mn-cs"/>
              </a:rPr>
              <a:t>PAR </a:t>
            </a:r>
            <a:r>
              <a:rPr kumimoji="0" lang="sv-SE" b="0" i="0" u="none" strike="noStrike" kern="1200" cap="none" spc="0" normalizeH="0" baseline="0" noProof="0" dirty="0">
                <a:ln>
                  <a:noFill/>
                </a:ln>
                <a:effectLst/>
                <a:uLnTx/>
                <a:uFillTx/>
                <a:latin typeface="Calibri" panose="020F0502020204030204"/>
                <a:ea typeface="+mn-ea"/>
                <a:cs typeface="+mn-cs"/>
                <a:sym typeface="Wingdings" panose="05000000000000000000" pitchFamily="2" charset="2"/>
              </a:rPr>
              <a:t> </a:t>
            </a:r>
            <a:r>
              <a:rPr kumimoji="0" lang="sv-SE" b="0" i="0" u="none" strike="noStrike" kern="1200" cap="none" spc="0" normalizeH="0" baseline="0" noProof="0" dirty="0">
                <a:ln>
                  <a:noFill/>
                </a:ln>
                <a:effectLst/>
                <a:uLnTx/>
                <a:uFillTx/>
                <a:latin typeface="Calibri" panose="020F0502020204030204"/>
                <a:ea typeface="+mn-ea"/>
                <a:cs typeface="+mn-cs"/>
              </a:rPr>
              <a:t>SPOR 95% täckningsgrad på treställig kod </a:t>
            </a:r>
            <a:br>
              <a:rPr kumimoji="0" lang="sv-SE" b="0" i="0" u="none" strike="noStrike" kern="1200" cap="none" spc="0" normalizeH="0" baseline="0" noProof="0" dirty="0">
                <a:ln>
                  <a:noFill/>
                </a:ln>
                <a:effectLst/>
                <a:uLnTx/>
                <a:uFillTx/>
                <a:latin typeface="Calibri" panose="020F0502020204030204"/>
                <a:ea typeface="+mn-ea"/>
                <a:cs typeface="+mn-cs"/>
              </a:rPr>
            </a:br>
            <a:endParaRPr lang="sv-SE" dirty="0">
              <a:latin typeface="Calibri" panose="020F0502020204030204"/>
            </a:endParaRPr>
          </a:p>
          <a:p>
            <a:pPr marL="285750" indent="-285750">
              <a:buFont typeface="Arial" panose="020B0604020202020204" pitchFamily="34" charset="0"/>
              <a:buChar char="•"/>
            </a:pPr>
            <a:r>
              <a:rPr kumimoji="0" lang="sv-SE" b="0" i="0" u="none" strike="noStrike" kern="1200" cap="none" spc="0" normalizeH="0" baseline="0" noProof="0" dirty="0">
                <a:ln>
                  <a:noFill/>
                </a:ln>
                <a:effectLst/>
                <a:uLnTx/>
                <a:uFillTx/>
                <a:latin typeface="Calibri" panose="020F0502020204030204"/>
                <a:ea typeface="+mn-ea"/>
                <a:cs typeface="+mn-cs"/>
              </a:rPr>
              <a:t>Täckningsgrad 99,5%</a:t>
            </a:r>
          </a:p>
          <a:p>
            <a:pPr marL="285750" indent="-285750" defTabSz="914400">
              <a:buFont typeface="Arial" panose="020B0604020202020204" pitchFamily="34" charset="0"/>
              <a:buChar char="•"/>
              <a:defRPr/>
            </a:pPr>
            <a:r>
              <a:rPr kumimoji="0" lang="sv-SE" b="0" i="0" u="none" strike="noStrike" kern="1200" cap="none" spc="0" normalizeH="0" baseline="0" noProof="0" dirty="0">
                <a:ln>
                  <a:noFill/>
                </a:ln>
                <a:effectLst/>
                <a:uLnTx/>
                <a:uFillTx/>
                <a:latin typeface="Calibri" panose="020F0502020204030204"/>
                <a:ea typeface="+mn-ea"/>
                <a:cs typeface="+mn-cs"/>
              </a:rPr>
              <a:t>Data </a:t>
            </a:r>
            <a:r>
              <a:rPr kumimoji="0" lang="sv-SE" b="0" i="0" u="none" strike="noStrike" kern="1200" cap="none" spc="0" normalizeH="0" baseline="0" noProof="0" dirty="0" err="1">
                <a:ln>
                  <a:noFill/>
                </a:ln>
                <a:effectLst/>
                <a:uLnTx/>
                <a:uFillTx/>
                <a:latin typeface="Calibri" panose="020F0502020204030204"/>
                <a:ea typeface="+mn-ea"/>
                <a:cs typeface="+mn-cs"/>
              </a:rPr>
              <a:t>completness</a:t>
            </a:r>
            <a:r>
              <a:rPr kumimoji="0" lang="sv-SE" b="0" i="0" u="none" strike="noStrike" kern="1200" cap="none" spc="0" normalizeH="0" baseline="0" noProof="0" dirty="0">
                <a:ln>
                  <a:noFill/>
                </a:ln>
                <a:effectLst/>
                <a:uLnTx/>
                <a:uFillTx/>
                <a:latin typeface="Calibri" panose="020F0502020204030204"/>
                <a:ea typeface="+mn-ea"/>
                <a:cs typeface="+mn-cs"/>
              </a:rPr>
              <a:t> ingreppskoder 100% </a:t>
            </a:r>
          </a:p>
          <a:p>
            <a:pPr marL="285750" indent="-285750" defTabSz="914400">
              <a:buFont typeface="Arial" panose="020B0604020202020204" pitchFamily="34" charset="0"/>
              <a:buChar char="•"/>
              <a:defRPr/>
            </a:pPr>
            <a:r>
              <a:rPr kumimoji="0" lang="sv-SE" b="0" i="0" u="none" strike="noStrike" kern="1200" cap="none" spc="0" normalizeH="0" baseline="0" noProof="0" dirty="0">
                <a:ln>
                  <a:noFill/>
                </a:ln>
                <a:effectLst/>
                <a:uLnTx/>
                <a:uFillTx/>
                <a:latin typeface="Calibri" panose="020F0502020204030204"/>
                <a:ea typeface="+mn-ea"/>
                <a:cs typeface="+mn-cs"/>
              </a:rPr>
              <a:t>Daglig uppdatering, gårdagens data finns </a:t>
            </a:r>
            <a:r>
              <a:rPr kumimoji="0" lang="sv-SE" b="0" i="0" u="none" strike="noStrike" kern="1200" cap="none" spc="0" normalizeH="0" baseline="0" noProof="0" dirty="0" err="1">
                <a:ln>
                  <a:noFill/>
                </a:ln>
                <a:effectLst/>
                <a:uLnTx/>
                <a:uFillTx/>
                <a:latin typeface="Calibri" panose="020F0502020204030204"/>
                <a:ea typeface="+mn-ea"/>
                <a:cs typeface="+mn-cs"/>
              </a:rPr>
              <a:t>kl</a:t>
            </a:r>
            <a:r>
              <a:rPr kumimoji="0" lang="sv-SE" b="0" i="0" u="none" strike="noStrike" kern="1200" cap="none" spc="0" normalizeH="0" baseline="0" noProof="0" dirty="0">
                <a:ln>
                  <a:noFill/>
                </a:ln>
                <a:effectLst/>
                <a:uLnTx/>
                <a:uFillTx/>
                <a:latin typeface="Calibri" panose="020F0502020204030204"/>
                <a:ea typeface="+mn-ea"/>
                <a:cs typeface="+mn-cs"/>
              </a:rPr>
              <a:t> 0645</a:t>
            </a:r>
          </a:p>
          <a:p>
            <a:pPr marR="0" lvl="0" algn="l" defTabSz="914400" rtl="0" eaLnBrk="1" fontAlgn="auto" latinLnBrk="0" hangingPunct="1">
              <a:lnSpc>
                <a:spcPct val="100000"/>
              </a:lnSpc>
              <a:spcBef>
                <a:spcPts val="0"/>
              </a:spcBef>
              <a:spcAft>
                <a:spcPts val="0"/>
              </a:spcAft>
              <a:buClrTx/>
              <a:buSzTx/>
              <a:tabLst/>
              <a:defRPr/>
            </a:pPr>
            <a:endParaRPr lang="sv-SE" dirty="0">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sv-SE" dirty="0">
                <a:latin typeface="Calibri" panose="020F0502020204030204"/>
              </a:rPr>
              <a:t>Utdata </a:t>
            </a:r>
            <a:endParaRPr kumimoji="0" lang="sv-SE" b="0" i="0" u="none" strike="noStrike" kern="1200" cap="none" spc="0" normalizeH="0" baseline="0" noProof="0" dirty="0">
              <a:ln>
                <a:noFill/>
              </a:ln>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b="0" i="0" u="none" strike="noStrike" kern="1200" cap="none" spc="0" normalizeH="0" baseline="0" noProof="0" dirty="0">
                <a:ln>
                  <a:noFill/>
                </a:ln>
                <a:effectLst/>
                <a:uLnTx/>
                <a:uFillTx/>
                <a:latin typeface="Calibri" panose="020F0502020204030204"/>
                <a:ea typeface="+mn-ea"/>
                <a:cs typeface="+mn-cs"/>
              </a:rPr>
              <a:t>Interaktiva rapporter; 50 via </a:t>
            </a:r>
            <a:r>
              <a:rPr kumimoji="0" lang="sv-SE" b="0" i="0" u="none" strike="noStrike" kern="1200" cap="none" spc="0" normalizeH="0" baseline="0" noProof="0" dirty="0" err="1">
                <a:ln>
                  <a:noFill/>
                </a:ln>
                <a:effectLst/>
                <a:uLnTx/>
                <a:uFillTx/>
                <a:latin typeface="Calibri" panose="020F0502020204030204"/>
                <a:ea typeface="+mn-ea"/>
                <a:cs typeface="+mn-cs"/>
              </a:rPr>
              <a:t>SITHs</a:t>
            </a:r>
            <a:r>
              <a:rPr kumimoji="0" lang="sv-SE" b="0" i="0" u="none" strike="noStrike" kern="1200" cap="none" spc="0" normalizeH="0" baseline="0" noProof="0" dirty="0">
                <a:ln>
                  <a:noFill/>
                </a:ln>
                <a:effectLst/>
                <a:uLnTx/>
                <a:uFillTx/>
                <a:latin typeface="Calibri" panose="020F0502020204030204"/>
                <a:ea typeface="+mn-ea"/>
                <a:cs typeface="+mn-cs"/>
              </a:rPr>
              <a:t>-kort,  8 offentliga. </a:t>
            </a:r>
          </a:p>
          <a:p>
            <a:pPr marL="285750" lvl="0" indent="-285750" defTabSz="914400">
              <a:buFont typeface="Arial" panose="020B0604020202020204" pitchFamily="34" charset="0"/>
              <a:buChar char="•"/>
              <a:defRPr/>
            </a:pPr>
            <a:r>
              <a:rPr lang="sv-SE" dirty="0"/>
              <a:t>37 000 rapportnedladdningar 2024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b="0" i="0" u="none" strike="noStrike" kern="1200" cap="none" spc="0" normalizeH="0" baseline="0" noProof="0" dirty="0">
                <a:ln>
                  <a:noFill/>
                </a:ln>
                <a:effectLst/>
                <a:uLnTx/>
                <a:uFillTx/>
                <a:latin typeface="Calibri" panose="020F0502020204030204"/>
                <a:ea typeface="+mn-ea"/>
                <a:cs typeface="+mn-cs"/>
              </a:rPr>
              <a:t>Alla inloggade kan söka på alla vårdgivare</a:t>
            </a:r>
          </a:p>
          <a:p>
            <a:pPr defTabSz="914400">
              <a:defRPr/>
            </a:pPr>
            <a:r>
              <a:rPr lang="sv-SE" dirty="0"/>
              <a:t>Registret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b="0" i="0" u="none" strike="noStrike" kern="1200" cap="none" spc="0" normalizeH="0" baseline="0" noProof="0" dirty="0">
                <a:ln>
                  <a:noFill/>
                </a:ln>
                <a:effectLst/>
                <a:uLnTx/>
                <a:uFillTx/>
                <a:latin typeface="Calibri" panose="020F0502020204030204"/>
                <a:ea typeface="+mn-ea"/>
                <a:cs typeface="+mn-cs"/>
              </a:rPr>
              <a:t>Finansiering: </a:t>
            </a:r>
            <a:r>
              <a:rPr lang="sv-SE" dirty="0">
                <a:latin typeface="Calibri" panose="020F0502020204030204"/>
              </a:rPr>
              <a:t>15</a:t>
            </a:r>
            <a:r>
              <a:rPr kumimoji="0" lang="sv-SE" b="0" i="0" u="none" strike="noStrike" kern="1200" cap="none" spc="0" normalizeH="0" baseline="0" noProof="0" dirty="0">
                <a:ln>
                  <a:noFill/>
                </a:ln>
                <a:effectLst/>
                <a:uLnTx/>
                <a:uFillTx/>
                <a:latin typeface="Calibri" panose="020F0502020204030204"/>
                <a:ea typeface="+mn-ea"/>
                <a:cs typeface="+mn-cs"/>
              </a:rPr>
              <a:t>% SKR; 10% myndigheter,  </a:t>
            </a:r>
            <a:r>
              <a:rPr lang="sv-SE" dirty="0">
                <a:latin typeface="Calibri" panose="020F0502020204030204"/>
              </a:rPr>
              <a:t>75</a:t>
            </a:r>
            <a:r>
              <a:rPr kumimoji="0" lang="sv-SE" b="0" i="0" u="none" strike="noStrike" kern="1200" cap="none" spc="0" normalizeH="0" baseline="0" noProof="0" dirty="0">
                <a:ln>
                  <a:noFill/>
                </a:ln>
                <a:effectLst/>
                <a:uLnTx/>
                <a:uFillTx/>
                <a:latin typeface="Calibri" panose="020F0502020204030204"/>
                <a:ea typeface="+mn-ea"/>
                <a:cs typeface="+mn-cs"/>
              </a:rPr>
              <a:t>% dataavgifter för vårdgivare = 9 kr per ingrepp.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b="0" i="0" u="none" strike="noStrike" kern="1200" cap="none" spc="0" normalizeH="0" baseline="0" noProof="0" dirty="0">
                <a:ln>
                  <a:noFill/>
                </a:ln>
                <a:effectLst/>
                <a:uLnTx/>
                <a:uFillTx/>
                <a:latin typeface="Calibri" panose="020F0502020204030204"/>
                <a:ea typeface="+mn-ea"/>
                <a:cs typeface="+mn-cs"/>
              </a:rPr>
              <a:t>Kostnader: </a:t>
            </a:r>
            <a:r>
              <a:rPr lang="sv-SE" dirty="0">
                <a:latin typeface="Calibri" panose="020F0502020204030204"/>
              </a:rPr>
              <a:t>75</a:t>
            </a:r>
            <a:r>
              <a:rPr kumimoji="0" lang="sv-SE" b="0" i="0" u="none" strike="noStrike" kern="1200" cap="none" spc="0" normalizeH="0" baseline="0" noProof="0" dirty="0">
                <a:ln>
                  <a:noFill/>
                </a:ln>
                <a:effectLst/>
                <a:uLnTx/>
                <a:uFillTx/>
                <a:latin typeface="Calibri" panose="020F0502020204030204"/>
                <a:ea typeface="+mn-ea"/>
                <a:cs typeface="+mn-cs"/>
              </a:rPr>
              <a:t>% registercentrum UCR Uppsala; 25 % styrelse/koordinator</a:t>
            </a:r>
            <a:r>
              <a:rPr kumimoji="0" lang="sv-SE" b="0" i="0" u="none" strike="noStrike" kern="1200" cap="none" spc="0" normalizeH="0" noProof="0" dirty="0">
                <a:ln>
                  <a:noFill/>
                </a:ln>
                <a:effectLst/>
                <a:uLnTx/>
                <a:uFillTx/>
                <a:latin typeface="Calibri" panose="020F0502020204030204"/>
                <a:ea typeface="+mn-ea"/>
                <a:cs typeface="+mn-cs"/>
              </a:rPr>
              <a:t> =</a:t>
            </a:r>
            <a:r>
              <a:rPr kumimoji="0" lang="sv-SE" b="0" i="0" u="none" strike="noStrike" kern="1200" cap="none" spc="0" normalizeH="0" baseline="0" noProof="0" dirty="0">
                <a:ln>
                  <a:noFill/>
                </a:ln>
                <a:effectLst/>
                <a:uLnTx/>
                <a:uFillTx/>
                <a:latin typeface="Calibri" panose="020F0502020204030204"/>
                <a:ea typeface="+mn-ea"/>
                <a:cs typeface="+mn-cs"/>
              </a:rPr>
              <a:t> </a:t>
            </a:r>
            <a:r>
              <a:rPr lang="sv-SE" dirty="0">
                <a:latin typeface="Calibri" panose="020F0502020204030204"/>
              </a:rPr>
              <a:t>2,0</a:t>
            </a:r>
            <a:r>
              <a:rPr kumimoji="0" lang="sv-SE" b="0" i="0" u="none" strike="noStrike" kern="1200" cap="none" spc="0" normalizeH="0" baseline="0" noProof="0" dirty="0">
                <a:ln>
                  <a:noFill/>
                </a:ln>
                <a:effectLst/>
                <a:uLnTx/>
                <a:uFillTx/>
                <a:latin typeface="Calibri" panose="020F0502020204030204"/>
                <a:ea typeface="+mn-ea"/>
                <a:cs typeface="+mn-cs"/>
              </a:rPr>
              <a:t> FTE. </a:t>
            </a:r>
          </a:p>
        </p:txBody>
      </p:sp>
      <p:pic>
        <p:nvPicPr>
          <p:cNvPr id="35" name="Bildobjekt 34"/>
          <p:cNvPicPr>
            <a:picLocks noChangeAspect="1"/>
          </p:cNvPicPr>
          <p:nvPr/>
        </p:nvPicPr>
        <p:blipFill rotWithShape="1">
          <a:blip r:embed="rId4" cstate="hqprint">
            <a:extLst>
              <a:ext uri="{28A0092B-C50C-407E-A947-70E740481C1C}">
                <a14:useLocalDpi xmlns:a14="http://schemas.microsoft.com/office/drawing/2010/main" val="0"/>
              </a:ext>
            </a:extLst>
          </a:blip>
          <a:srcRect l="16025" t="12869" r="15124" b="11828"/>
          <a:stretch/>
        </p:blipFill>
        <p:spPr>
          <a:xfrm>
            <a:off x="9392875" y="2962320"/>
            <a:ext cx="2728021" cy="2237731"/>
          </a:xfrm>
          <a:prstGeom prst="rect">
            <a:avLst/>
          </a:prstGeom>
        </p:spPr>
      </p:pic>
      <p:sp>
        <p:nvSpPr>
          <p:cNvPr id="7" name="textruta 6"/>
          <p:cNvSpPr txBox="1"/>
          <p:nvPr/>
        </p:nvSpPr>
        <p:spPr>
          <a:xfrm>
            <a:off x="9392875" y="5284808"/>
            <a:ext cx="268214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1" u="none" strike="noStrike" kern="1200" cap="none" spc="0" normalizeH="0" baseline="0" noProof="0" dirty="0">
                <a:ln>
                  <a:noFill/>
                </a:ln>
                <a:solidFill>
                  <a:srgbClr val="486198"/>
                </a:solidFill>
                <a:effectLst/>
                <a:uLnTx/>
                <a:uFillTx/>
                <a:latin typeface="Calibri" panose="020F0502020204030204"/>
                <a:ea typeface="+mn-ea"/>
                <a:cs typeface="+mn-cs"/>
              </a:rPr>
              <a:t>9 kr/ingrepp motsvarar ½ PVK</a:t>
            </a:r>
          </a:p>
        </p:txBody>
      </p:sp>
      <p:pic>
        <p:nvPicPr>
          <p:cNvPr id="4" name="Bildobjekt 3">
            <a:extLst>
              <a:ext uri="{FF2B5EF4-FFF2-40B4-BE49-F238E27FC236}">
                <a16:creationId xmlns:a16="http://schemas.microsoft.com/office/drawing/2014/main" id="{A4FFCB4A-9126-3D80-8389-FC6D95111B57}"/>
              </a:ext>
            </a:extLst>
          </p:cNvPr>
          <p:cNvPicPr>
            <a:picLocks noChangeAspect="1"/>
          </p:cNvPicPr>
          <p:nvPr/>
        </p:nvPicPr>
        <p:blipFill>
          <a:blip r:embed="rId5"/>
          <a:stretch>
            <a:fillRect/>
          </a:stretch>
        </p:blipFill>
        <p:spPr>
          <a:xfrm>
            <a:off x="708338" y="5647390"/>
            <a:ext cx="3164987" cy="1153689"/>
          </a:xfrm>
          <a:prstGeom prst="rect">
            <a:avLst/>
          </a:prstGeom>
        </p:spPr>
      </p:pic>
    </p:spTree>
    <p:extLst>
      <p:ext uri="{BB962C8B-B14F-4D97-AF65-F5344CB8AC3E}">
        <p14:creationId xmlns:p14="http://schemas.microsoft.com/office/powerpoint/2010/main" val="1878380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0595" y="150579"/>
            <a:ext cx="3141425" cy="4514119"/>
          </a:xfrm>
          <a:prstGeom prst="rect">
            <a:avLst/>
          </a:prstGeom>
        </p:spPr>
      </p:pic>
      <p:sp>
        <p:nvSpPr>
          <p:cNvPr id="3" name="textruta 2"/>
          <p:cNvSpPr txBox="1"/>
          <p:nvPr/>
        </p:nvSpPr>
        <p:spPr>
          <a:xfrm>
            <a:off x="412056" y="948690"/>
            <a:ext cx="8302786" cy="54476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1" u="none" strike="noStrike" kern="1200" cap="none" spc="0" normalizeH="0" baseline="0" noProof="0" dirty="0">
                <a:ln>
                  <a:noFill/>
                </a:ln>
                <a:solidFill>
                  <a:srgbClr val="FF0000"/>
                </a:solidFill>
                <a:effectLst/>
                <a:uLnTx/>
                <a:uFillTx/>
                <a:latin typeface="Calibri" panose="020F0502020204030204"/>
                <a:ea typeface="+mn-ea"/>
                <a:cs typeface="+mn-cs"/>
              </a:rPr>
              <a:t>Ingen har koll på den palliativa populationen!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Calibri" panose="020F0502020204030204"/>
              </a:rPr>
              <a:t>Operationsanmälan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JAH00 akut </a:t>
            </a:r>
            <a:r>
              <a:rPr lang="sv-SE" dirty="0" err="1"/>
              <a:t>laparotimi</a:t>
            </a:r>
            <a:endParaRPr lang="sv-SE"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R100 Akut Buk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Stryk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Calibri" panose="020F0502020204030204"/>
              </a:rPr>
              <a:t>Strykningsorsak </a:t>
            </a:r>
            <a:r>
              <a:rPr lang="sv-SE" i="1" dirty="0">
                <a:latin typeface="Calibri" panose="020F0502020204030204"/>
              </a:rPr>
              <a:t>5c Grundtillståndet är för dåligt</a:t>
            </a:r>
            <a:r>
              <a:rPr lang="sv-SE" dirty="0">
                <a:latin typeface="Calibri" panose="020F0502020204030204"/>
              </a:rPr>
              <a:t> </a:t>
            </a:r>
            <a:br>
              <a:rPr lang="sv-SE" dirty="0">
                <a:latin typeface="Calibri" panose="020F0502020204030204"/>
              </a:rPr>
            </a:br>
            <a:r>
              <a:rPr lang="sv-SE" dirty="0">
                <a:latin typeface="Calibri" panose="020F0502020204030204"/>
              </a:rPr>
              <a:t>Kommentar kommer uppdateras.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effectLst/>
                <a:uLnTx/>
                <a:uFillTx/>
                <a:latin typeface="Calibri" panose="020F0502020204030204"/>
                <a:ea typeface="+mn-ea"/>
                <a:cs typeface="+mn-cs"/>
              </a:rPr>
              <a:t>Andel No-Lap% = No-Lap (n)/)(operationer</a:t>
            </a:r>
            <a:r>
              <a:rPr kumimoji="0" lang="sv-SE" sz="1800" b="0" i="0" u="none" strike="noStrike" kern="1200" cap="none" spc="0" normalizeH="0" noProof="0" dirty="0">
                <a:ln>
                  <a:noFill/>
                </a:ln>
                <a:effectLst/>
                <a:uLnTx/>
                <a:uFillTx/>
                <a:latin typeface="Calibri" panose="020F0502020204030204"/>
                <a:ea typeface="+mn-ea"/>
                <a:cs typeface="+mn-cs"/>
              </a:rPr>
              <a:t> (n) + No-Lap (n) )*100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Calibri" panose="020F0502020204030204"/>
              </a:rPr>
              <a:t>Beräkning </a:t>
            </a:r>
            <a:r>
              <a:rPr lang="sv-SE" dirty="0" err="1">
                <a:latin typeface="Calibri" panose="020F0502020204030204"/>
              </a:rPr>
              <a:t>styrkningsorsak</a:t>
            </a:r>
            <a:r>
              <a:rPr lang="sv-SE" dirty="0">
                <a:latin typeface="Calibri" panose="020F0502020204030204"/>
              </a:rPr>
              <a:t> </a:t>
            </a:r>
            <a:endParaRPr lang="sv-SE" dirty="0"/>
          </a:p>
          <a:p>
            <a:pPr marL="285750" lvl="0" indent="-285750">
              <a:buFont typeface="Arial" panose="020B0604020202020204" pitchFamily="34" charset="0"/>
              <a:buChar char="•"/>
            </a:pPr>
            <a:r>
              <a:rPr lang="sv-SE" dirty="0"/>
              <a:t>hela SWELA populationen </a:t>
            </a:r>
          </a:p>
          <a:p>
            <a:pPr marL="285750" indent="-285750">
              <a:buFont typeface="Arial" panose="020B0604020202020204" pitchFamily="34" charset="0"/>
              <a:buChar char="•"/>
            </a:pPr>
            <a:r>
              <a:rPr lang="sv-SE" dirty="0"/>
              <a:t>akut prioritering oavsett tid. </a:t>
            </a:r>
          </a:p>
          <a:p>
            <a:pPr marL="285750" indent="-285750">
              <a:buFont typeface="Arial" panose="020B0604020202020204" pitchFamily="34" charset="0"/>
              <a:buChar char="•"/>
            </a:pPr>
            <a:r>
              <a:rPr lang="sv-SE" dirty="0"/>
              <a:t>Strykning</a:t>
            </a:r>
          </a:p>
          <a:p>
            <a:pPr marL="285750" lvl="0" indent="-285750">
              <a:buFont typeface="Arial" panose="020B0604020202020204" pitchFamily="34" charset="0"/>
              <a:buChar char="•"/>
            </a:pPr>
            <a:r>
              <a:rPr lang="sv-SE" dirty="0"/>
              <a:t>Död inom 30 dagar </a:t>
            </a:r>
          </a:p>
          <a:p>
            <a:pPr lvl="0"/>
            <a:r>
              <a:rPr lang="sv-SE" dirty="0"/>
              <a:t>Andel </a:t>
            </a:r>
            <a:r>
              <a:rPr lang="sv-SE" dirty="0" err="1"/>
              <a:t>NoLap</a:t>
            </a:r>
            <a:r>
              <a:rPr lang="sv-SE" dirty="0"/>
              <a:t> (%) = </a:t>
            </a:r>
            <a:r>
              <a:rPr lang="sv-SE" i="1" dirty="0"/>
              <a:t>No-Lap</a:t>
            </a:r>
            <a:r>
              <a:rPr lang="sv-SE" dirty="0"/>
              <a:t>/( SWELA populationen genomförda  operationer + </a:t>
            </a:r>
            <a:r>
              <a:rPr lang="sv-SE" i="1" dirty="0"/>
              <a:t>No-Lap</a:t>
            </a:r>
            <a:r>
              <a:rPr lang="sv-SE" dirty="0"/>
              <a:t>)  </a:t>
            </a:r>
          </a:p>
          <a:p>
            <a:pPr lvl="0"/>
            <a:br>
              <a:rPr lang="sv-SE" dirty="0"/>
            </a:br>
            <a:endParaRPr kumimoji="0" lang="sv-SE" sz="1800" b="0" i="0" u="none" strike="noStrike" kern="1200" cap="none" spc="0" normalizeH="0" baseline="0" noProof="0" dirty="0">
              <a:ln>
                <a:noFill/>
              </a:ln>
              <a:effectLst/>
              <a:uLnTx/>
              <a:uFillTx/>
              <a:latin typeface="Calibri" panose="020F0502020204030204"/>
              <a:ea typeface="+mn-ea"/>
              <a:cs typeface="+mn-cs"/>
            </a:endParaRPr>
          </a:p>
        </p:txBody>
      </p:sp>
      <p:sp>
        <p:nvSpPr>
          <p:cNvPr id="4" name="textruta 3"/>
          <p:cNvSpPr txBox="1"/>
          <p:nvPr/>
        </p:nvSpPr>
        <p:spPr>
          <a:xfrm>
            <a:off x="202768" y="359581"/>
            <a:ext cx="351634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effectLst/>
                <a:uLnTx/>
                <a:uFillTx/>
                <a:latin typeface="Calibri" panose="020F0502020204030204"/>
                <a:ea typeface="+mn-ea"/>
                <a:cs typeface="+mn-cs"/>
              </a:rPr>
              <a:t>No-LAP – palliativa beslut</a:t>
            </a:r>
          </a:p>
        </p:txBody>
      </p:sp>
      <p:sp>
        <p:nvSpPr>
          <p:cNvPr id="7" name="Rektangel med rundade hörn 6"/>
          <p:cNvSpPr/>
          <p:nvPr/>
        </p:nvSpPr>
        <p:spPr>
          <a:xfrm>
            <a:off x="10590028" y="3138844"/>
            <a:ext cx="1391983" cy="1532294"/>
          </a:xfrm>
          <a:prstGeom prst="roundRect">
            <a:avLst/>
          </a:prstGeom>
          <a:noFill/>
          <a:ln w="698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p:cNvPicPr>
            <a:picLocks noChangeAspect="1"/>
          </p:cNvPicPr>
          <p:nvPr/>
        </p:nvPicPr>
        <p:blipFill rotWithShape="1">
          <a:blip r:embed="rId3"/>
          <a:srcRect l="1813" t="40675" r="27778" b="27975"/>
          <a:stretch/>
        </p:blipFill>
        <p:spPr>
          <a:xfrm>
            <a:off x="8559209" y="5164561"/>
            <a:ext cx="3632791" cy="826731"/>
          </a:xfrm>
          <a:prstGeom prst="rect">
            <a:avLst/>
          </a:prstGeom>
        </p:spPr>
      </p:pic>
    </p:spTree>
    <p:extLst>
      <p:ext uri="{BB962C8B-B14F-4D97-AF65-F5344CB8AC3E}">
        <p14:creationId xmlns:p14="http://schemas.microsoft.com/office/powerpoint/2010/main" val="3772265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2647773" y="911095"/>
            <a:ext cx="6896454" cy="5035809"/>
          </a:xfrm>
          <a:prstGeom prst="rect">
            <a:avLst/>
          </a:prstGeom>
        </p:spPr>
      </p:pic>
    </p:spTree>
    <p:extLst>
      <p:ext uri="{BB962C8B-B14F-4D97-AF65-F5344CB8AC3E}">
        <p14:creationId xmlns:p14="http://schemas.microsoft.com/office/powerpoint/2010/main" val="2418971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2546555" y="295735"/>
            <a:ext cx="9423143" cy="2659134"/>
          </a:xfrm>
          <a:prstGeom prst="rect">
            <a:avLst/>
          </a:prstGeom>
        </p:spPr>
      </p:pic>
      <p:sp>
        <p:nvSpPr>
          <p:cNvPr id="3" name="textruta 2"/>
          <p:cNvSpPr txBox="1"/>
          <p:nvPr/>
        </p:nvSpPr>
        <p:spPr>
          <a:xfrm>
            <a:off x="224118" y="3354825"/>
            <a:ext cx="11503742" cy="3529780"/>
          </a:xfrm>
          <a:prstGeom prst="rect">
            <a:avLst/>
          </a:prstGeom>
          <a:noFill/>
        </p:spPr>
        <p:txBody>
          <a:bodyPr wrap="square" rtlCol="0">
            <a:normAutofit/>
          </a:bodyPr>
          <a:lstStyle/>
          <a:p>
            <a:r>
              <a:rPr lang="sv-SE" dirty="0"/>
              <a:t>   </a:t>
            </a:r>
            <a:r>
              <a:rPr lang="en-US" dirty="0"/>
              <a:t>To our knowledge, </a:t>
            </a:r>
            <a:r>
              <a:rPr lang="en-US" b="1" dirty="0"/>
              <a:t>only one other database similar to SPOR</a:t>
            </a:r>
            <a:r>
              <a:rPr lang="en-US" dirty="0"/>
              <a:t> analyses the whole perioperative care process by </a:t>
            </a:r>
            <a:r>
              <a:rPr lang="en-US" dirty="0" err="1"/>
              <a:t>utilising</a:t>
            </a:r>
            <a:r>
              <a:rPr lang="en-US" dirty="0"/>
              <a:t> </a:t>
            </a:r>
            <a:r>
              <a:rPr lang="en-US" dirty="0" err="1"/>
              <a:t>automatedextracted</a:t>
            </a:r>
            <a:r>
              <a:rPr lang="en-US" dirty="0"/>
              <a:t> digital health data: the US-based </a:t>
            </a:r>
            <a:r>
              <a:rPr lang="en-US" b="1" dirty="0"/>
              <a:t>Multicenter </a:t>
            </a:r>
            <a:r>
              <a:rPr lang="en-US" b="1" dirty="0" err="1"/>
              <a:t>PerioperativeOutcomes</a:t>
            </a:r>
            <a:r>
              <a:rPr lang="en-US" b="1" dirty="0"/>
              <a:t> Group (MPOG) </a:t>
            </a:r>
            <a:r>
              <a:rPr lang="en-US" dirty="0"/>
              <a:t>database that currently contains over20,000,000 cases //</a:t>
            </a:r>
          </a:p>
          <a:p>
            <a:r>
              <a:rPr lang="en-US" dirty="0"/>
              <a:t>Studies from SPOR and MPOG have shown that databases reflecting the whole patient pathway </a:t>
            </a:r>
            <a:r>
              <a:rPr lang="en-US" b="1" dirty="0"/>
              <a:t>can improve patient health(patient benefit), </a:t>
            </a:r>
            <a:r>
              <a:rPr lang="en-US" b="1" dirty="0" err="1"/>
              <a:t>utilise</a:t>
            </a:r>
            <a:r>
              <a:rPr lang="en-US" b="1" dirty="0"/>
              <a:t> resources more effectively (hospital benefit),and save money (societal benefit). </a:t>
            </a:r>
            <a:r>
              <a:rPr lang="en-US" dirty="0"/>
              <a:t>// Technological progress must be embraced to meet the challenges of co-</a:t>
            </a:r>
            <a:r>
              <a:rPr lang="en-US" dirty="0" err="1"/>
              <a:t>creatingpromising</a:t>
            </a:r>
            <a:r>
              <a:rPr lang="en-US" dirty="0"/>
              <a:t> perioperative pathways in an ageing population with an anticipated lack of health personnel and the threat of burnout. Analysis of the perioperative care process with registries like SPOR and MPOG may help us achieve this a long way. </a:t>
            </a:r>
            <a:br>
              <a:rPr lang="en-US" dirty="0"/>
            </a:br>
            <a:r>
              <a:rPr lang="en-US" b="1" dirty="0"/>
              <a:t>The founders of SPOR have been genuinely visionary. The rest of the Nordic countries should not stay behind</a:t>
            </a:r>
            <a:endParaRPr lang="sv-SE" b="1" dirty="0"/>
          </a:p>
        </p:txBody>
      </p:sp>
      <p:sp>
        <p:nvSpPr>
          <p:cNvPr id="4" name="textruta 3"/>
          <p:cNvSpPr txBox="1"/>
          <p:nvPr/>
        </p:nvSpPr>
        <p:spPr>
          <a:xfrm>
            <a:off x="8308258" y="2181045"/>
            <a:ext cx="3582263" cy="646331"/>
          </a:xfrm>
          <a:prstGeom prst="rect">
            <a:avLst/>
          </a:prstGeom>
          <a:noFill/>
        </p:spPr>
        <p:txBody>
          <a:bodyPr wrap="none" rtlCol="0">
            <a:spAutoFit/>
          </a:bodyPr>
          <a:lstStyle/>
          <a:p>
            <a:r>
              <a:rPr lang="sv-SE" dirty="0"/>
              <a:t>Ib </a:t>
            </a:r>
            <a:r>
              <a:rPr lang="sv-SE" dirty="0" err="1"/>
              <a:t>Jammer</a:t>
            </a:r>
            <a:r>
              <a:rPr lang="sv-SE" dirty="0"/>
              <a:t> Bergen Norge</a:t>
            </a:r>
          </a:p>
          <a:p>
            <a:r>
              <a:rPr lang="sv-SE" dirty="0"/>
              <a:t>Birgitte </a:t>
            </a:r>
            <a:r>
              <a:rPr lang="sv-SE" dirty="0" err="1"/>
              <a:t>Brandsborg</a:t>
            </a:r>
            <a:r>
              <a:rPr lang="sv-SE" dirty="0"/>
              <a:t> </a:t>
            </a:r>
            <a:r>
              <a:rPr lang="sv-SE" dirty="0" err="1"/>
              <a:t>Aahus</a:t>
            </a:r>
            <a:r>
              <a:rPr lang="sv-SE" dirty="0"/>
              <a:t> Danmark </a:t>
            </a:r>
          </a:p>
        </p:txBody>
      </p:sp>
    </p:spTree>
    <p:extLst>
      <p:ext uri="{BB962C8B-B14F-4D97-AF65-F5344CB8AC3E}">
        <p14:creationId xmlns:p14="http://schemas.microsoft.com/office/powerpoint/2010/main" val="442105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4381500" y="1173783"/>
            <a:ext cx="5232299" cy="4228263"/>
          </a:xfrm>
          <a:prstGeom prst="rect">
            <a:avLst/>
          </a:prstGeom>
        </p:spPr>
      </p:pic>
      <p:sp>
        <p:nvSpPr>
          <p:cNvPr id="3" name="Rektangel 2"/>
          <p:cNvSpPr/>
          <p:nvPr/>
        </p:nvSpPr>
        <p:spPr>
          <a:xfrm>
            <a:off x="4562475" y="4094885"/>
            <a:ext cx="4762500" cy="46759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p:cNvPicPr>
            <a:picLocks noChangeAspect="1"/>
          </p:cNvPicPr>
          <p:nvPr/>
        </p:nvPicPr>
        <p:blipFill>
          <a:blip r:embed="rId3"/>
          <a:stretch>
            <a:fillRect/>
          </a:stretch>
        </p:blipFill>
        <p:spPr>
          <a:xfrm>
            <a:off x="0" y="1387781"/>
            <a:ext cx="4381500" cy="2405824"/>
          </a:xfrm>
          <a:prstGeom prst="rect">
            <a:avLst/>
          </a:prstGeom>
        </p:spPr>
      </p:pic>
      <p:sp>
        <p:nvSpPr>
          <p:cNvPr id="5" name="textruta 4"/>
          <p:cNvSpPr txBox="1"/>
          <p:nvPr/>
        </p:nvSpPr>
        <p:spPr>
          <a:xfrm>
            <a:off x="-66416" y="4175374"/>
            <a:ext cx="459105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Patients receiving general </a:t>
            </a:r>
            <a:r>
              <a:rPr lang="en-US" dirty="0" err="1"/>
              <a:t>anaesthesia</a:t>
            </a:r>
            <a:r>
              <a:rPr lang="en-US" dirty="0"/>
              <a:t> (HR 1.34 Cl 1.04, 1.73 P=0.024) are at higher risk than patients receiving spinal </a:t>
            </a:r>
            <a:r>
              <a:rPr lang="en-US" dirty="0" err="1"/>
              <a:t>anaesthesia</a:t>
            </a:r>
            <a:endParaRPr lang="en-US" dirty="0"/>
          </a:p>
          <a:p>
            <a:pPr marL="285750" indent="-285750">
              <a:buFont typeface="Arial" panose="020B0604020202020204" pitchFamily="34" charset="0"/>
              <a:buChar char="•"/>
            </a:pPr>
            <a:r>
              <a:rPr lang="en-US" dirty="0"/>
              <a:t>the risk for reoperation increases 6% every 10 min of operative time (HR 1.06 Cl 1.02, 1.09 P=&lt; 0.001).</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sv-SE" dirty="0"/>
          </a:p>
        </p:txBody>
      </p:sp>
      <p:grpSp>
        <p:nvGrpSpPr>
          <p:cNvPr id="8" name="Grupp 7"/>
          <p:cNvGrpSpPr/>
          <p:nvPr/>
        </p:nvGrpSpPr>
        <p:grpSpPr>
          <a:xfrm>
            <a:off x="9481056" y="954478"/>
            <a:ext cx="2710944" cy="5332022"/>
            <a:chOff x="5005387" y="400050"/>
            <a:chExt cx="3658682" cy="6057900"/>
          </a:xfrm>
        </p:grpSpPr>
        <p:pic>
          <p:nvPicPr>
            <p:cNvPr id="6" name="Bildobjekt 5"/>
            <p:cNvPicPr>
              <a:picLocks noChangeAspect="1"/>
            </p:cNvPicPr>
            <p:nvPr/>
          </p:nvPicPr>
          <p:blipFill>
            <a:blip r:embed="rId4"/>
            <a:stretch>
              <a:fillRect/>
            </a:stretch>
          </p:blipFill>
          <p:spPr>
            <a:xfrm>
              <a:off x="5005387" y="400050"/>
              <a:ext cx="2181225" cy="6057900"/>
            </a:xfrm>
            <a:prstGeom prst="rect">
              <a:avLst/>
            </a:prstGeom>
          </p:spPr>
        </p:pic>
        <p:pic>
          <p:nvPicPr>
            <p:cNvPr id="7" name="Bildobjekt 6"/>
            <p:cNvPicPr>
              <a:picLocks noChangeAspect="1"/>
            </p:cNvPicPr>
            <p:nvPr/>
          </p:nvPicPr>
          <p:blipFill rotWithShape="1">
            <a:blip r:embed="rId5"/>
            <a:srcRect t="2458"/>
            <a:stretch/>
          </p:blipFill>
          <p:spPr>
            <a:xfrm>
              <a:off x="7035294" y="409575"/>
              <a:ext cx="1628775" cy="6048375"/>
            </a:xfrm>
            <a:prstGeom prst="rect">
              <a:avLst/>
            </a:prstGeom>
          </p:spPr>
        </p:pic>
      </p:grpSp>
      <p:sp>
        <p:nvSpPr>
          <p:cNvPr id="9" name="textruta 8"/>
          <p:cNvSpPr txBox="1"/>
          <p:nvPr/>
        </p:nvSpPr>
        <p:spPr>
          <a:xfrm>
            <a:off x="2047136" y="322359"/>
            <a:ext cx="1414618" cy="461665"/>
          </a:xfrm>
          <a:prstGeom prst="rect">
            <a:avLst/>
          </a:prstGeom>
          <a:noFill/>
        </p:spPr>
        <p:txBody>
          <a:bodyPr wrap="none" rtlCol="0">
            <a:spAutoFit/>
          </a:bodyPr>
          <a:lstStyle/>
          <a:p>
            <a:r>
              <a:rPr lang="sv-SE" sz="2400" b="1" dirty="0">
                <a:solidFill>
                  <a:srgbClr val="0070C0"/>
                </a:solidFill>
              </a:rPr>
              <a:t>Forskning</a:t>
            </a:r>
          </a:p>
        </p:txBody>
      </p:sp>
    </p:spTree>
    <p:extLst>
      <p:ext uri="{BB962C8B-B14F-4D97-AF65-F5344CB8AC3E}">
        <p14:creationId xmlns:p14="http://schemas.microsoft.com/office/powerpoint/2010/main" val="1806857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2"/>
          <a:stretch>
            <a:fillRect/>
          </a:stretch>
        </p:blipFill>
        <p:spPr>
          <a:xfrm>
            <a:off x="230006" y="1374752"/>
            <a:ext cx="2642581" cy="2123064"/>
          </a:xfrm>
          <a:prstGeom prst="rect">
            <a:avLst/>
          </a:prstGeom>
        </p:spPr>
      </p:pic>
      <p:sp>
        <p:nvSpPr>
          <p:cNvPr id="19" name="Uppåtböjd pil 18"/>
          <p:cNvSpPr/>
          <p:nvPr/>
        </p:nvSpPr>
        <p:spPr>
          <a:xfrm rot="8007235">
            <a:off x="114110" y="3968165"/>
            <a:ext cx="3704162" cy="52035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7" name="Vänsterböjd pil 26"/>
          <p:cNvSpPr/>
          <p:nvPr/>
        </p:nvSpPr>
        <p:spPr>
          <a:xfrm rot="7194895">
            <a:off x="6787949" y="2199855"/>
            <a:ext cx="752063" cy="331354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 name="Rubrik 1"/>
          <p:cNvSpPr>
            <a:spLocks noGrp="1"/>
          </p:cNvSpPr>
          <p:nvPr>
            <p:ph type="title"/>
          </p:nvPr>
        </p:nvSpPr>
        <p:spPr>
          <a:xfrm>
            <a:off x="409415" y="-33330"/>
            <a:ext cx="10515600" cy="1325563"/>
          </a:xfrm>
        </p:spPr>
        <p:txBody>
          <a:bodyPr/>
          <a:lstStyle/>
          <a:p>
            <a:r>
              <a:rPr lang="sv-SE" dirty="0"/>
              <a:t>Hur kommer en ny variabel till?</a:t>
            </a:r>
          </a:p>
        </p:txBody>
      </p:sp>
      <p:pic>
        <p:nvPicPr>
          <p:cNvPr id="6" name="Bildobjekt 5"/>
          <p:cNvPicPr>
            <a:picLocks noChangeAspect="1"/>
          </p:cNvPicPr>
          <p:nvPr/>
        </p:nvPicPr>
        <p:blipFill>
          <a:blip r:embed="rId3"/>
          <a:stretch>
            <a:fillRect/>
          </a:stretch>
        </p:blipFill>
        <p:spPr>
          <a:xfrm>
            <a:off x="1693184" y="337288"/>
            <a:ext cx="2245157" cy="1583876"/>
          </a:xfrm>
          <a:prstGeom prst="rect">
            <a:avLst/>
          </a:prstGeom>
        </p:spPr>
      </p:pic>
      <p:sp>
        <p:nvSpPr>
          <p:cNvPr id="7" name="textruta 6"/>
          <p:cNvSpPr txBox="1"/>
          <p:nvPr/>
        </p:nvSpPr>
        <p:spPr>
          <a:xfrm>
            <a:off x="1252654" y="1064701"/>
            <a:ext cx="521297" cy="400110"/>
          </a:xfrm>
          <a:prstGeom prst="rect">
            <a:avLst/>
          </a:prstGeom>
          <a:noFill/>
        </p:spPr>
        <p:txBody>
          <a:bodyPr wrap="none" rtlCol="0">
            <a:spAutoFit/>
          </a:bodyPr>
          <a:lstStyle/>
          <a:p>
            <a:r>
              <a:rPr lang="sv-SE" sz="2000" b="1" dirty="0" err="1"/>
              <a:t>Idè</a:t>
            </a:r>
            <a:endParaRPr lang="sv-SE" sz="2000" b="1" dirty="0"/>
          </a:p>
        </p:txBody>
      </p:sp>
      <p:sp>
        <p:nvSpPr>
          <p:cNvPr id="8" name="textruta 7"/>
          <p:cNvSpPr txBox="1"/>
          <p:nvPr/>
        </p:nvSpPr>
        <p:spPr>
          <a:xfrm>
            <a:off x="3453211" y="1423480"/>
            <a:ext cx="2214004" cy="369332"/>
          </a:xfrm>
          <a:prstGeom prst="rect">
            <a:avLst/>
          </a:prstGeom>
          <a:noFill/>
        </p:spPr>
        <p:txBody>
          <a:bodyPr wrap="none" rtlCol="0">
            <a:spAutoFit/>
          </a:bodyPr>
          <a:lstStyle/>
          <a:p>
            <a:r>
              <a:rPr lang="sv-SE" dirty="0"/>
              <a:t>Prata ihop er hemma </a:t>
            </a:r>
          </a:p>
        </p:txBody>
      </p:sp>
      <p:sp>
        <p:nvSpPr>
          <p:cNvPr id="9" name="Högerpil 8"/>
          <p:cNvSpPr/>
          <p:nvPr/>
        </p:nvSpPr>
        <p:spPr>
          <a:xfrm>
            <a:off x="2727311" y="2471251"/>
            <a:ext cx="694747"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p:cNvPicPr>
            <a:picLocks noChangeAspect="1"/>
          </p:cNvPicPr>
          <p:nvPr/>
        </p:nvPicPr>
        <p:blipFill>
          <a:blip r:embed="rId4"/>
          <a:stretch>
            <a:fillRect/>
          </a:stretch>
        </p:blipFill>
        <p:spPr>
          <a:xfrm>
            <a:off x="4847564" y="4783133"/>
            <a:ext cx="1895475" cy="742950"/>
          </a:xfrm>
          <a:prstGeom prst="rect">
            <a:avLst/>
          </a:prstGeom>
        </p:spPr>
      </p:pic>
      <p:sp>
        <p:nvSpPr>
          <p:cNvPr id="11" name="textruta 10"/>
          <p:cNvSpPr txBox="1"/>
          <p:nvPr/>
        </p:nvSpPr>
        <p:spPr>
          <a:xfrm>
            <a:off x="5186218" y="4413801"/>
            <a:ext cx="1496291" cy="369332"/>
          </a:xfrm>
          <a:prstGeom prst="rect">
            <a:avLst/>
          </a:prstGeom>
          <a:noFill/>
        </p:spPr>
        <p:txBody>
          <a:bodyPr wrap="square" rtlCol="0">
            <a:spAutoFit/>
          </a:bodyPr>
          <a:lstStyle/>
          <a:p>
            <a:r>
              <a:rPr lang="sv-SE" dirty="0"/>
              <a:t>info@spor.se</a:t>
            </a:r>
          </a:p>
        </p:txBody>
      </p:sp>
      <p:pic>
        <p:nvPicPr>
          <p:cNvPr id="12" name="Bildobjekt 11"/>
          <p:cNvPicPr>
            <a:picLocks noChangeAspect="1"/>
          </p:cNvPicPr>
          <p:nvPr/>
        </p:nvPicPr>
        <p:blipFill>
          <a:blip r:embed="rId5"/>
          <a:stretch>
            <a:fillRect/>
          </a:stretch>
        </p:blipFill>
        <p:spPr>
          <a:xfrm>
            <a:off x="2177071" y="4133335"/>
            <a:ext cx="1067839" cy="369328"/>
          </a:xfrm>
          <a:prstGeom prst="rect">
            <a:avLst/>
          </a:prstGeom>
        </p:spPr>
      </p:pic>
      <p:sp>
        <p:nvSpPr>
          <p:cNvPr id="13" name="Högerpil 12"/>
          <p:cNvSpPr/>
          <p:nvPr/>
        </p:nvSpPr>
        <p:spPr>
          <a:xfrm rot="3637626">
            <a:off x="4786907" y="3780064"/>
            <a:ext cx="949544" cy="2730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Högerpil 13"/>
          <p:cNvSpPr/>
          <p:nvPr/>
        </p:nvSpPr>
        <p:spPr>
          <a:xfrm rot="8832030">
            <a:off x="3239741" y="3557893"/>
            <a:ext cx="766618" cy="356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p:cNvPicPr>
            <a:picLocks noChangeAspect="1"/>
          </p:cNvPicPr>
          <p:nvPr/>
        </p:nvPicPr>
        <p:blipFill>
          <a:blip r:embed="rId6"/>
          <a:stretch>
            <a:fillRect/>
          </a:stretch>
        </p:blipFill>
        <p:spPr>
          <a:xfrm>
            <a:off x="200358" y="5743545"/>
            <a:ext cx="3841398" cy="335191"/>
          </a:xfrm>
          <a:prstGeom prst="rect">
            <a:avLst/>
          </a:prstGeom>
        </p:spPr>
      </p:pic>
      <p:sp>
        <p:nvSpPr>
          <p:cNvPr id="16" name="Högerpil 15"/>
          <p:cNvSpPr/>
          <p:nvPr/>
        </p:nvSpPr>
        <p:spPr>
          <a:xfrm rot="1574008">
            <a:off x="4088553" y="4501418"/>
            <a:ext cx="766618" cy="356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Högerpil 16"/>
          <p:cNvSpPr/>
          <p:nvPr/>
        </p:nvSpPr>
        <p:spPr>
          <a:xfrm rot="19673327">
            <a:off x="3998073" y="5290305"/>
            <a:ext cx="766618" cy="356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p:cNvPicPr>
            <a:picLocks noChangeAspect="1"/>
          </p:cNvPicPr>
          <p:nvPr/>
        </p:nvPicPr>
        <p:blipFill>
          <a:blip r:embed="rId7"/>
          <a:stretch>
            <a:fillRect/>
          </a:stretch>
        </p:blipFill>
        <p:spPr>
          <a:xfrm>
            <a:off x="7492925" y="4332782"/>
            <a:ext cx="1873222" cy="1745954"/>
          </a:xfrm>
          <a:prstGeom prst="rect">
            <a:avLst/>
          </a:prstGeom>
        </p:spPr>
      </p:pic>
      <p:sp>
        <p:nvSpPr>
          <p:cNvPr id="22" name="textruta 21"/>
          <p:cNvSpPr txBox="1"/>
          <p:nvPr/>
        </p:nvSpPr>
        <p:spPr>
          <a:xfrm>
            <a:off x="7361103" y="3716953"/>
            <a:ext cx="2136867" cy="646331"/>
          </a:xfrm>
          <a:prstGeom prst="rect">
            <a:avLst/>
          </a:prstGeom>
          <a:solidFill>
            <a:schemeClr val="bg1"/>
          </a:solidFill>
        </p:spPr>
        <p:txBody>
          <a:bodyPr wrap="none" rtlCol="0">
            <a:spAutoFit/>
          </a:bodyPr>
          <a:lstStyle/>
          <a:p>
            <a:r>
              <a:rPr lang="sv-SE" dirty="0"/>
              <a:t>SPOR ny variabellista</a:t>
            </a:r>
            <a:br>
              <a:rPr lang="sv-SE" dirty="0"/>
            </a:br>
            <a:r>
              <a:rPr lang="sv-SE" dirty="0"/>
              <a:t>nationell informatik</a:t>
            </a:r>
          </a:p>
        </p:txBody>
      </p:sp>
      <p:sp>
        <p:nvSpPr>
          <p:cNvPr id="23" name="Högerpil 22"/>
          <p:cNvSpPr/>
          <p:nvPr/>
        </p:nvSpPr>
        <p:spPr>
          <a:xfrm>
            <a:off x="7461543" y="4955573"/>
            <a:ext cx="380495" cy="2956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4" name="Bildobjekt 23"/>
          <p:cNvPicPr>
            <a:picLocks noChangeAspect="1"/>
          </p:cNvPicPr>
          <p:nvPr/>
        </p:nvPicPr>
        <p:blipFill>
          <a:blip r:embed="rId8"/>
          <a:stretch>
            <a:fillRect/>
          </a:stretch>
        </p:blipFill>
        <p:spPr>
          <a:xfrm>
            <a:off x="7613409" y="1712832"/>
            <a:ext cx="1981044" cy="1621409"/>
          </a:xfrm>
          <a:prstGeom prst="rect">
            <a:avLst/>
          </a:prstGeom>
        </p:spPr>
      </p:pic>
      <p:sp>
        <p:nvSpPr>
          <p:cNvPr id="25" name="textruta 24"/>
          <p:cNvSpPr txBox="1"/>
          <p:nvPr/>
        </p:nvSpPr>
        <p:spPr>
          <a:xfrm>
            <a:off x="7573019" y="1644384"/>
            <a:ext cx="2021434" cy="338554"/>
          </a:xfrm>
          <a:prstGeom prst="rect">
            <a:avLst/>
          </a:prstGeom>
          <a:solidFill>
            <a:srgbClr val="F7F8F8"/>
          </a:solidFill>
        </p:spPr>
        <p:txBody>
          <a:bodyPr wrap="square" rtlCol="0">
            <a:spAutoFit/>
          </a:bodyPr>
          <a:lstStyle/>
          <a:p>
            <a:r>
              <a:rPr lang="sv-SE" sz="1600" dirty="0"/>
              <a:t>IT-avdelning</a:t>
            </a:r>
          </a:p>
        </p:txBody>
      </p:sp>
      <p:sp>
        <p:nvSpPr>
          <p:cNvPr id="26" name="Högerpil 25"/>
          <p:cNvSpPr/>
          <p:nvPr/>
        </p:nvSpPr>
        <p:spPr>
          <a:xfrm>
            <a:off x="6110011" y="2445295"/>
            <a:ext cx="1139242" cy="4046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textruta 27"/>
          <p:cNvSpPr txBox="1"/>
          <p:nvPr/>
        </p:nvSpPr>
        <p:spPr>
          <a:xfrm>
            <a:off x="6055926" y="1871247"/>
            <a:ext cx="1067665" cy="646331"/>
          </a:xfrm>
          <a:prstGeom prst="rect">
            <a:avLst/>
          </a:prstGeom>
          <a:noFill/>
        </p:spPr>
        <p:txBody>
          <a:bodyPr wrap="none" rtlCol="0">
            <a:spAutoFit/>
          </a:bodyPr>
          <a:lstStyle/>
          <a:p>
            <a:r>
              <a:rPr lang="sv-SE" dirty="0"/>
              <a:t>Kontakta </a:t>
            </a:r>
            <a:br>
              <a:rPr lang="sv-SE" dirty="0"/>
            </a:br>
            <a:r>
              <a:rPr lang="sv-SE" dirty="0"/>
              <a:t>lokal IT</a:t>
            </a:r>
          </a:p>
        </p:txBody>
      </p:sp>
      <p:cxnSp>
        <p:nvCxnSpPr>
          <p:cNvPr id="30" name="Rak koppling 29"/>
          <p:cNvCxnSpPr/>
          <p:nvPr/>
        </p:nvCxnSpPr>
        <p:spPr>
          <a:xfrm flipV="1">
            <a:off x="71572" y="3576694"/>
            <a:ext cx="11705315" cy="6554"/>
          </a:xfrm>
          <a:prstGeom prst="line">
            <a:avLst/>
          </a:prstGeom>
          <a:ln w="31750">
            <a:prstDash val="dash"/>
          </a:ln>
        </p:spPr>
        <p:style>
          <a:lnRef idx="1">
            <a:schemeClr val="accent1"/>
          </a:lnRef>
          <a:fillRef idx="0">
            <a:schemeClr val="accent1"/>
          </a:fillRef>
          <a:effectRef idx="0">
            <a:schemeClr val="accent1"/>
          </a:effectRef>
          <a:fontRef idx="minor">
            <a:schemeClr val="tx1"/>
          </a:fontRef>
        </p:style>
      </p:cxnSp>
      <p:sp>
        <p:nvSpPr>
          <p:cNvPr id="33" name="textruta 32"/>
          <p:cNvSpPr txBox="1"/>
          <p:nvPr/>
        </p:nvSpPr>
        <p:spPr>
          <a:xfrm rot="16200000">
            <a:off x="-192372" y="2801710"/>
            <a:ext cx="987771" cy="369332"/>
          </a:xfrm>
          <a:prstGeom prst="rect">
            <a:avLst/>
          </a:prstGeom>
          <a:solidFill>
            <a:srgbClr val="0070C0"/>
          </a:solidFill>
        </p:spPr>
        <p:txBody>
          <a:bodyPr wrap="none" rtlCol="0">
            <a:spAutoFit/>
          </a:bodyPr>
          <a:lstStyle/>
          <a:p>
            <a:r>
              <a:rPr lang="sv-SE" b="1" dirty="0">
                <a:solidFill>
                  <a:schemeClr val="bg1"/>
                </a:solidFill>
              </a:rPr>
              <a:t>Hemma </a:t>
            </a:r>
          </a:p>
        </p:txBody>
      </p:sp>
      <p:sp>
        <p:nvSpPr>
          <p:cNvPr id="34" name="textruta 33"/>
          <p:cNvSpPr txBox="1"/>
          <p:nvPr/>
        </p:nvSpPr>
        <p:spPr>
          <a:xfrm rot="16200000">
            <a:off x="-72574" y="3856249"/>
            <a:ext cx="711413" cy="369332"/>
          </a:xfrm>
          <a:prstGeom prst="rect">
            <a:avLst/>
          </a:prstGeom>
          <a:solidFill>
            <a:srgbClr val="0070C0"/>
          </a:solidFill>
        </p:spPr>
        <p:txBody>
          <a:bodyPr wrap="none" rtlCol="0">
            <a:spAutoFit/>
          </a:bodyPr>
          <a:lstStyle/>
          <a:p>
            <a:r>
              <a:rPr lang="sv-SE" b="1" dirty="0">
                <a:solidFill>
                  <a:schemeClr val="bg1"/>
                </a:solidFill>
              </a:rPr>
              <a:t>Borta</a:t>
            </a:r>
          </a:p>
        </p:txBody>
      </p:sp>
      <p:pic>
        <p:nvPicPr>
          <p:cNvPr id="35" name="Bildobjekt 34"/>
          <p:cNvPicPr>
            <a:picLocks noChangeAspect="1"/>
          </p:cNvPicPr>
          <p:nvPr/>
        </p:nvPicPr>
        <p:blipFill rotWithShape="1">
          <a:blip r:embed="rId9"/>
          <a:srcRect b="7444"/>
          <a:stretch/>
        </p:blipFill>
        <p:spPr>
          <a:xfrm>
            <a:off x="10216475" y="3984887"/>
            <a:ext cx="1763045" cy="1807379"/>
          </a:xfrm>
          <a:prstGeom prst="rect">
            <a:avLst/>
          </a:prstGeom>
        </p:spPr>
      </p:pic>
      <p:pic>
        <p:nvPicPr>
          <p:cNvPr id="36" name="Bildobjekt 35"/>
          <p:cNvPicPr>
            <a:picLocks noChangeAspect="1"/>
          </p:cNvPicPr>
          <p:nvPr/>
        </p:nvPicPr>
        <p:blipFill>
          <a:blip r:embed="rId10"/>
          <a:stretch>
            <a:fillRect/>
          </a:stretch>
        </p:blipFill>
        <p:spPr>
          <a:xfrm>
            <a:off x="10043881" y="1140573"/>
            <a:ext cx="2065432" cy="1346176"/>
          </a:xfrm>
          <a:prstGeom prst="rect">
            <a:avLst/>
          </a:prstGeom>
        </p:spPr>
      </p:pic>
      <p:pic>
        <p:nvPicPr>
          <p:cNvPr id="37" name="Bildobjekt 36"/>
          <p:cNvPicPr>
            <a:picLocks noChangeAspect="1"/>
          </p:cNvPicPr>
          <p:nvPr/>
        </p:nvPicPr>
        <p:blipFill rotWithShape="1">
          <a:blip r:embed="rId2"/>
          <a:srcRect l="31910" t="22895" r="25135" b="7798"/>
          <a:stretch/>
        </p:blipFill>
        <p:spPr>
          <a:xfrm>
            <a:off x="10029389" y="351948"/>
            <a:ext cx="895626" cy="1160998"/>
          </a:xfrm>
          <a:prstGeom prst="rect">
            <a:avLst/>
          </a:prstGeom>
        </p:spPr>
      </p:pic>
      <p:sp>
        <p:nvSpPr>
          <p:cNvPr id="38" name="textruta 37"/>
          <p:cNvSpPr txBox="1"/>
          <p:nvPr/>
        </p:nvSpPr>
        <p:spPr>
          <a:xfrm>
            <a:off x="10327358" y="2517578"/>
            <a:ext cx="1727524" cy="369332"/>
          </a:xfrm>
          <a:prstGeom prst="rect">
            <a:avLst/>
          </a:prstGeom>
          <a:noFill/>
        </p:spPr>
        <p:txBody>
          <a:bodyPr wrap="none" rtlCol="0">
            <a:spAutoFit/>
          </a:bodyPr>
          <a:lstStyle/>
          <a:p>
            <a:r>
              <a:rPr lang="sv-SE" dirty="0"/>
              <a:t>Kvalitetsrapport </a:t>
            </a:r>
          </a:p>
        </p:txBody>
      </p:sp>
      <p:sp>
        <p:nvSpPr>
          <p:cNvPr id="39" name="Nedåtpil 38"/>
          <p:cNvSpPr/>
          <p:nvPr/>
        </p:nvSpPr>
        <p:spPr>
          <a:xfrm rot="18783455">
            <a:off x="9560357" y="2786058"/>
            <a:ext cx="732126" cy="1713284"/>
          </a:xfrm>
          <a:prstGeom prst="downArrow">
            <a:avLst/>
          </a:prstGeom>
          <a:blipFill>
            <a:blip r:embed="rId11"/>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Högerpil 40"/>
          <p:cNvSpPr/>
          <p:nvPr/>
        </p:nvSpPr>
        <p:spPr>
          <a:xfrm rot="16200000">
            <a:off x="10631850" y="3233595"/>
            <a:ext cx="1139242" cy="4046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textruta 41"/>
          <p:cNvSpPr txBox="1"/>
          <p:nvPr/>
        </p:nvSpPr>
        <p:spPr>
          <a:xfrm>
            <a:off x="10898759" y="374560"/>
            <a:ext cx="1355307" cy="369332"/>
          </a:xfrm>
          <a:prstGeom prst="rect">
            <a:avLst/>
          </a:prstGeom>
          <a:noFill/>
        </p:spPr>
        <p:txBody>
          <a:bodyPr wrap="none" rtlCol="0">
            <a:spAutoFit/>
          </a:bodyPr>
          <a:lstStyle/>
          <a:p>
            <a:r>
              <a:rPr lang="sv-SE" dirty="0"/>
              <a:t>Går det bra?</a:t>
            </a:r>
          </a:p>
        </p:txBody>
      </p:sp>
      <p:grpSp>
        <p:nvGrpSpPr>
          <p:cNvPr id="45" name="Grupp 44"/>
          <p:cNvGrpSpPr/>
          <p:nvPr/>
        </p:nvGrpSpPr>
        <p:grpSpPr>
          <a:xfrm>
            <a:off x="6728164" y="4690468"/>
            <a:ext cx="729046" cy="687679"/>
            <a:chOff x="6591099" y="4458152"/>
            <a:chExt cx="997389" cy="1265860"/>
          </a:xfrm>
        </p:grpSpPr>
        <p:sp>
          <p:nvSpPr>
            <p:cNvPr id="43" name="Vänsterböjd pil 42"/>
            <p:cNvSpPr/>
            <p:nvPr/>
          </p:nvSpPr>
          <p:spPr>
            <a:xfrm rot="5609112">
              <a:off x="6770635" y="4956812"/>
              <a:ext cx="587664" cy="94673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44" name="Vänsterböjd pil 43"/>
            <p:cNvSpPr/>
            <p:nvPr/>
          </p:nvSpPr>
          <p:spPr>
            <a:xfrm rot="16200000">
              <a:off x="6821289" y="4278616"/>
              <a:ext cx="587664" cy="94673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grpSp>
      <p:sp>
        <p:nvSpPr>
          <p:cNvPr id="46" name="textruta 45"/>
          <p:cNvSpPr txBox="1"/>
          <p:nvPr/>
        </p:nvSpPr>
        <p:spPr>
          <a:xfrm>
            <a:off x="6793461" y="4884536"/>
            <a:ext cx="668773" cy="261610"/>
          </a:xfrm>
          <a:prstGeom prst="rect">
            <a:avLst/>
          </a:prstGeom>
          <a:noFill/>
        </p:spPr>
        <p:txBody>
          <a:bodyPr wrap="none" rtlCol="0">
            <a:spAutoFit/>
          </a:bodyPr>
          <a:lstStyle/>
          <a:p>
            <a:r>
              <a:rPr lang="sv-SE" sz="1100" dirty="0"/>
              <a:t>2 år-isch</a:t>
            </a:r>
          </a:p>
        </p:txBody>
      </p:sp>
      <p:pic>
        <p:nvPicPr>
          <p:cNvPr id="4" name="Bildobjekt 3">
            <a:extLst>
              <a:ext uri="{FF2B5EF4-FFF2-40B4-BE49-F238E27FC236}">
                <a16:creationId xmlns:a16="http://schemas.microsoft.com/office/drawing/2014/main" id="{30423BAF-78C9-ED63-761D-06C8B094C437}"/>
              </a:ext>
            </a:extLst>
          </p:cNvPr>
          <p:cNvPicPr>
            <a:picLocks noChangeAspect="1"/>
          </p:cNvPicPr>
          <p:nvPr/>
        </p:nvPicPr>
        <p:blipFill>
          <a:blip r:embed="rId12"/>
          <a:stretch>
            <a:fillRect/>
          </a:stretch>
        </p:blipFill>
        <p:spPr>
          <a:xfrm>
            <a:off x="1499299" y="4518557"/>
            <a:ext cx="961740" cy="858375"/>
          </a:xfrm>
          <a:prstGeom prst="rect">
            <a:avLst/>
          </a:prstGeom>
        </p:spPr>
      </p:pic>
      <p:pic>
        <p:nvPicPr>
          <p:cNvPr id="21" name="Bildobjekt 20">
            <a:extLst>
              <a:ext uri="{FF2B5EF4-FFF2-40B4-BE49-F238E27FC236}">
                <a16:creationId xmlns:a16="http://schemas.microsoft.com/office/drawing/2014/main" id="{8072423B-8EB7-C47E-E227-19C7FEC3EA61}"/>
              </a:ext>
            </a:extLst>
          </p:cNvPr>
          <p:cNvPicPr>
            <a:picLocks noChangeAspect="1"/>
          </p:cNvPicPr>
          <p:nvPr/>
        </p:nvPicPr>
        <p:blipFill>
          <a:blip r:embed="rId13"/>
          <a:stretch>
            <a:fillRect/>
          </a:stretch>
        </p:blipFill>
        <p:spPr>
          <a:xfrm>
            <a:off x="2702486" y="4576018"/>
            <a:ext cx="980540" cy="930112"/>
          </a:xfrm>
          <a:prstGeom prst="rect">
            <a:avLst/>
          </a:prstGeom>
        </p:spPr>
      </p:pic>
    </p:spTree>
    <p:extLst>
      <p:ext uri="{BB962C8B-B14F-4D97-AF65-F5344CB8AC3E}">
        <p14:creationId xmlns:p14="http://schemas.microsoft.com/office/powerpoint/2010/main" val="2325766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E64A6-859D-BCB2-B22F-5EFE9BF0418F}"/>
            </a:ext>
          </a:extLst>
        </p:cNvPr>
        <p:cNvGrpSpPr/>
        <p:nvPr/>
      </p:nvGrpSpPr>
      <p:grpSpPr>
        <a:xfrm>
          <a:off x="0" y="0"/>
          <a:ext cx="0" cy="0"/>
          <a:chOff x="0" y="0"/>
          <a:chExt cx="0" cy="0"/>
        </a:xfrm>
      </p:grpSpPr>
      <p:sp>
        <p:nvSpPr>
          <p:cNvPr id="5" name="textruta 4">
            <a:extLst>
              <a:ext uri="{FF2B5EF4-FFF2-40B4-BE49-F238E27FC236}">
                <a16:creationId xmlns:a16="http://schemas.microsoft.com/office/drawing/2014/main" id="{0888D2BF-252A-5A6E-253E-02DCE1A20987}"/>
              </a:ext>
            </a:extLst>
          </p:cNvPr>
          <p:cNvSpPr txBox="1"/>
          <p:nvPr/>
        </p:nvSpPr>
        <p:spPr>
          <a:xfrm>
            <a:off x="589172" y="253371"/>
            <a:ext cx="648523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effectLst/>
                <a:uLnTx/>
                <a:uFillTx/>
                <a:latin typeface="Calibri" panose="020F0502020204030204"/>
                <a:ea typeface="+mn-ea"/>
                <a:cs typeface="+mn-cs"/>
              </a:rPr>
              <a:t>SPOR – vi som </a:t>
            </a:r>
            <a:r>
              <a:rPr kumimoji="0" lang="sv-SE" sz="3200" b="1" i="0" u="none" strike="noStrike" kern="1200" cap="none" spc="0" normalizeH="0" baseline="0" noProof="0" dirty="0" err="1">
                <a:ln>
                  <a:noFill/>
                </a:ln>
                <a:effectLst/>
                <a:uLnTx/>
                <a:uFillTx/>
                <a:latin typeface="Calibri" panose="020F0502020204030204"/>
                <a:ea typeface="+mn-ea"/>
                <a:cs typeface="+mn-cs"/>
              </a:rPr>
              <a:t>jobber</a:t>
            </a:r>
            <a:r>
              <a:rPr kumimoji="0" lang="sv-SE" sz="3200" b="1" i="0" u="none" strike="noStrike" kern="1200" cap="none" spc="0" normalizeH="0" baseline="0" noProof="0" dirty="0">
                <a:ln>
                  <a:noFill/>
                </a:ln>
                <a:effectLst/>
                <a:uLnTx/>
                <a:uFillTx/>
                <a:latin typeface="Calibri" panose="020F0502020204030204"/>
                <a:ea typeface="+mn-ea"/>
                <a:cs typeface="+mn-cs"/>
              </a:rPr>
              <a:t> med registret </a:t>
            </a:r>
          </a:p>
        </p:txBody>
      </p:sp>
      <p:sp>
        <p:nvSpPr>
          <p:cNvPr id="2" name="textruta 1">
            <a:extLst>
              <a:ext uri="{FF2B5EF4-FFF2-40B4-BE49-F238E27FC236}">
                <a16:creationId xmlns:a16="http://schemas.microsoft.com/office/drawing/2014/main" id="{4803C2A5-24F0-4767-CDDF-FC1F52B04BA4}"/>
              </a:ext>
            </a:extLst>
          </p:cNvPr>
          <p:cNvSpPr txBox="1"/>
          <p:nvPr/>
        </p:nvSpPr>
        <p:spPr>
          <a:xfrm>
            <a:off x="421747" y="1281448"/>
            <a:ext cx="4570162" cy="4401205"/>
          </a:xfrm>
          <a:prstGeom prst="rect">
            <a:avLst/>
          </a:prstGeom>
          <a:noFill/>
        </p:spPr>
        <p:txBody>
          <a:bodyPr wrap="none" rtlCol="0">
            <a:spAutoFit/>
          </a:bodyPr>
          <a:lstStyle/>
          <a:p>
            <a:r>
              <a:rPr lang="sv-SE" sz="2800" dirty="0"/>
              <a:t>Bengt Cederlund 	Stockholm</a:t>
            </a:r>
          </a:p>
          <a:p>
            <a:r>
              <a:rPr lang="sv-SE" sz="2800" dirty="0"/>
              <a:t>Gunnar </a:t>
            </a:r>
            <a:r>
              <a:rPr lang="sv-SE" sz="2800" dirty="0" err="1"/>
              <a:t>Enlund</a:t>
            </a:r>
            <a:r>
              <a:rPr lang="sv-SE" sz="2800" dirty="0"/>
              <a:t> 		Uppsala</a:t>
            </a:r>
          </a:p>
          <a:p>
            <a:r>
              <a:rPr lang="sv-SE" sz="2800" dirty="0"/>
              <a:t>Sara </a:t>
            </a:r>
            <a:r>
              <a:rPr lang="sv-SE" sz="2800" dirty="0" err="1"/>
              <a:t>Lyckner</a:t>
            </a:r>
            <a:r>
              <a:rPr lang="sv-SE" sz="2800" dirty="0"/>
              <a:t> 		Eskilstuna </a:t>
            </a:r>
          </a:p>
          <a:p>
            <a:r>
              <a:rPr lang="sv-SE" sz="2800" dirty="0"/>
              <a:t>Johanna Albert 		Stockholm </a:t>
            </a:r>
          </a:p>
          <a:p>
            <a:r>
              <a:rPr lang="sv-SE" sz="2800" dirty="0"/>
              <a:t>Claes Frostell 		Stockholm</a:t>
            </a:r>
          </a:p>
          <a:p>
            <a:r>
              <a:rPr lang="sv-SE" sz="2800" dirty="0"/>
              <a:t>Björn Holmström 	Stockholm</a:t>
            </a:r>
          </a:p>
          <a:p>
            <a:r>
              <a:rPr lang="sv-SE" sz="2800" dirty="0"/>
              <a:t>Olof Brattström 	Mora </a:t>
            </a:r>
          </a:p>
          <a:p>
            <a:r>
              <a:rPr lang="sv-SE" sz="2800" dirty="0"/>
              <a:t>Elisabet Edström 	Mora  </a:t>
            </a:r>
          </a:p>
          <a:p>
            <a:r>
              <a:rPr lang="sv-SE" sz="2800" dirty="0"/>
              <a:t>Peter Spetz 			Eskilstuna </a:t>
            </a:r>
          </a:p>
          <a:p>
            <a:endParaRPr lang="sv-SE" sz="2800" dirty="0"/>
          </a:p>
        </p:txBody>
      </p:sp>
      <p:sp>
        <p:nvSpPr>
          <p:cNvPr id="8" name="textruta 7">
            <a:extLst>
              <a:ext uri="{FF2B5EF4-FFF2-40B4-BE49-F238E27FC236}">
                <a16:creationId xmlns:a16="http://schemas.microsoft.com/office/drawing/2014/main" id="{B7668F1D-4B6C-1226-F2F6-415C7F5175C8}"/>
              </a:ext>
            </a:extLst>
          </p:cNvPr>
          <p:cNvSpPr txBox="1"/>
          <p:nvPr/>
        </p:nvSpPr>
        <p:spPr>
          <a:xfrm>
            <a:off x="5867364" y="1281448"/>
            <a:ext cx="5899436" cy="4832092"/>
          </a:xfrm>
          <a:prstGeom prst="rect">
            <a:avLst/>
          </a:prstGeom>
          <a:noFill/>
        </p:spPr>
        <p:txBody>
          <a:bodyPr wrap="none" rtlCol="0">
            <a:spAutoFit/>
          </a:bodyPr>
          <a:lstStyle/>
          <a:p>
            <a:r>
              <a:rPr lang="sv-SE" sz="2800" dirty="0"/>
              <a:t>Helén </a:t>
            </a:r>
            <a:r>
              <a:rPr lang="sv-SE" sz="2800" dirty="0" err="1"/>
              <a:t>Seeman-Lodding</a:t>
            </a:r>
            <a:r>
              <a:rPr lang="sv-SE" sz="2800" dirty="0"/>
              <a:t> 	Göteborg </a:t>
            </a:r>
          </a:p>
          <a:p>
            <a:r>
              <a:rPr lang="sv-SE" sz="2800" dirty="0"/>
              <a:t>Martin Holmer 				Jönköping </a:t>
            </a:r>
          </a:p>
          <a:p>
            <a:r>
              <a:rPr lang="sv-SE" sz="2800" dirty="0"/>
              <a:t>Peder Olsson 				Sundsvall</a:t>
            </a:r>
            <a:br>
              <a:rPr lang="sv-SE" sz="2800" dirty="0"/>
            </a:br>
            <a:r>
              <a:rPr lang="sv-SE" sz="2800" dirty="0"/>
              <a:t>Robin Krantz 				Örebro</a:t>
            </a:r>
          </a:p>
          <a:p>
            <a:r>
              <a:rPr lang="sv-SE" sz="2800" dirty="0"/>
              <a:t>Claes </a:t>
            </a:r>
            <a:r>
              <a:rPr lang="sv-SE" sz="2800" dirty="0" err="1"/>
              <a:t>Mangelus</a:t>
            </a:r>
            <a:r>
              <a:rPr lang="sv-SE" sz="2800" dirty="0"/>
              <a:t> 			Göteborg</a:t>
            </a:r>
          </a:p>
          <a:p>
            <a:br>
              <a:rPr lang="sv-SE" sz="2800" dirty="0"/>
            </a:br>
            <a:r>
              <a:rPr lang="sv-SE" sz="2800" dirty="0"/>
              <a:t>Sandra </a:t>
            </a:r>
            <a:r>
              <a:rPr lang="sv-SE" sz="2800" dirty="0" err="1"/>
              <a:t>Canbacke</a:t>
            </a:r>
            <a:r>
              <a:rPr lang="sv-SE" sz="2800" dirty="0"/>
              <a:t> – koordinator </a:t>
            </a:r>
            <a:br>
              <a:rPr lang="sv-SE" sz="2800" dirty="0"/>
            </a:br>
            <a:r>
              <a:rPr lang="sv-SE" sz="2800" dirty="0"/>
              <a:t>								Sundsvall </a:t>
            </a:r>
          </a:p>
          <a:p>
            <a:r>
              <a:rPr lang="sv-SE" sz="2800" dirty="0"/>
              <a:t>Helena Norberg –förvaltingsledare UCR</a:t>
            </a:r>
          </a:p>
          <a:p>
            <a:r>
              <a:rPr lang="sv-SE" sz="2800" dirty="0"/>
              <a:t>Lars Norberg 	- utvecklare UCR  </a:t>
            </a:r>
          </a:p>
          <a:p>
            <a:endParaRPr lang="sv-SE" sz="2800" dirty="0"/>
          </a:p>
        </p:txBody>
      </p:sp>
    </p:spTree>
    <p:extLst>
      <p:ext uri="{BB962C8B-B14F-4D97-AF65-F5344CB8AC3E}">
        <p14:creationId xmlns:p14="http://schemas.microsoft.com/office/powerpoint/2010/main" val="518308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400984"/>
            <a:ext cx="10515600" cy="1325563"/>
          </a:xfrm>
        </p:spPr>
        <p:txBody>
          <a:bodyPr>
            <a:normAutofit/>
          </a:bodyPr>
          <a:lstStyle/>
          <a:p>
            <a:r>
              <a:rPr lang="sv-SE" sz="4800" dirty="0"/>
              <a:t>Friska Sjukvårdspriset 2023</a:t>
            </a:r>
            <a:br>
              <a:rPr lang="sv-SE" sz="4800" dirty="0"/>
            </a:br>
            <a:r>
              <a:rPr lang="sv-SE" sz="4000" dirty="0"/>
              <a:t>utsedd av Sjukhusläkarna</a:t>
            </a:r>
          </a:p>
        </p:txBody>
      </p:sp>
      <p:pic>
        <p:nvPicPr>
          <p:cNvPr id="2050" name="Picture 2" descr="https://slf.se/sjukhuslakarna/app/uploads/2020/12/dsc09348-transp-b-friska-webb.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17247" y="175903"/>
            <a:ext cx="1980305" cy="2484962"/>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410135" y="2318473"/>
            <a:ext cx="11084858" cy="3539430"/>
          </a:xfrm>
          <a:prstGeom prst="rect">
            <a:avLst/>
          </a:prstGeom>
          <a:noFill/>
        </p:spPr>
        <p:txBody>
          <a:bodyPr wrap="square" rtlCol="0">
            <a:spAutoFit/>
          </a:bodyPr>
          <a:lstStyle/>
          <a:p>
            <a:pPr marL="457200" indent="-457200">
              <a:buFont typeface="Arial" panose="020B0604020202020204" pitchFamily="34" charset="0"/>
              <a:buChar char="•"/>
            </a:pPr>
            <a:r>
              <a:rPr lang="sv-SE" sz="2800" dirty="0"/>
              <a:t>" För dess hängivna arbete med att förmedla pålitliga siffror </a:t>
            </a:r>
            <a:br>
              <a:rPr lang="sv-SE" sz="2800" dirty="0"/>
            </a:br>
            <a:r>
              <a:rPr lang="sv-SE" sz="2800" dirty="0"/>
              <a:t>om vårdproduktion, väntetider och operationsköer till läkare, </a:t>
            </a:r>
            <a:br>
              <a:rPr lang="sv-SE" sz="2800" dirty="0"/>
            </a:br>
            <a:r>
              <a:rPr lang="sv-SE" sz="2800" dirty="0"/>
              <a:t>övrig vårdpersonal, och patienter, men också till regering, makthavare, forskare, journalister, och andra intresserade. </a:t>
            </a:r>
          </a:p>
          <a:p>
            <a:pPr marL="457200" indent="-457200">
              <a:buFont typeface="Arial" panose="020B0604020202020204" pitchFamily="34" charset="0"/>
              <a:buChar char="•"/>
            </a:pPr>
            <a:r>
              <a:rPr lang="sv-SE" sz="2800" dirty="0"/>
              <a:t>När regionerna inte förmår att leverera adekvata underlag på ett transparent sätt är SPOR en ovärderlig källa att vända sig till. </a:t>
            </a:r>
          </a:p>
          <a:p>
            <a:pPr marL="457200" indent="-457200">
              <a:buFont typeface="Arial" panose="020B0604020202020204" pitchFamily="34" charset="0"/>
              <a:buChar char="•"/>
            </a:pPr>
            <a:r>
              <a:rPr lang="sv-SE" sz="2800" dirty="0"/>
              <a:t>Förutom att bidra med rapporter och statistik är SPOR därtill en tydlig och viktig röst i sjukhus debatten."</a:t>
            </a:r>
          </a:p>
        </p:txBody>
      </p:sp>
    </p:spTree>
    <p:extLst>
      <p:ext uri="{BB962C8B-B14F-4D97-AF65-F5344CB8AC3E}">
        <p14:creationId xmlns:p14="http://schemas.microsoft.com/office/powerpoint/2010/main" val="749524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768096" y="768096"/>
            <a:ext cx="11183112" cy="5916168"/>
          </a:xfrm>
          <a:prstGeom prst="rect">
            <a:avLst/>
          </a:prstGeom>
        </p:spPr>
      </p:pic>
      <p:sp>
        <p:nvSpPr>
          <p:cNvPr id="3" name="textruta 2"/>
          <p:cNvSpPr txBox="1"/>
          <p:nvPr/>
        </p:nvSpPr>
        <p:spPr>
          <a:xfrm>
            <a:off x="886968" y="283464"/>
            <a:ext cx="7822719" cy="369332"/>
          </a:xfrm>
          <a:prstGeom prst="rect">
            <a:avLst/>
          </a:prstGeom>
          <a:noFill/>
        </p:spPr>
        <p:txBody>
          <a:bodyPr wrap="none" rtlCol="0">
            <a:spAutoFit/>
          </a:bodyPr>
          <a:lstStyle/>
          <a:p>
            <a:r>
              <a:rPr lang="sv-SE" b="1" dirty="0">
                <a:solidFill>
                  <a:srgbClr val="0070C0"/>
                </a:solidFill>
              </a:rPr>
              <a:t>SPOR väntetiddatabas i SAS VA – ett nationellt BI-system för operativa ingrepp.  </a:t>
            </a:r>
          </a:p>
        </p:txBody>
      </p:sp>
      <p:sp>
        <p:nvSpPr>
          <p:cNvPr id="4" name="textruta 3"/>
          <p:cNvSpPr txBox="1"/>
          <p:nvPr/>
        </p:nvSpPr>
        <p:spPr>
          <a:xfrm>
            <a:off x="9281160" y="283464"/>
            <a:ext cx="2002728" cy="369332"/>
          </a:xfrm>
          <a:prstGeom prst="rect">
            <a:avLst/>
          </a:prstGeom>
          <a:noFill/>
        </p:spPr>
        <p:txBody>
          <a:bodyPr wrap="none" rtlCol="0">
            <a:spAutoFit/>
          </a:bodyPr>
          <a:lstStyle/>
          <a:p>
            <a:r>
              <a:rPr lang="sv-SE" dirty="0"/>
              <a:t>WIP, i drift Q1 2025</a:t>
            </a:r>
          </a:p>
        </p:txBody>
      </p:sp>
    </p:spTree>
    <p:extLst>
      <p:ext uri="{BB962C8B-B14F-4D97-AF65-F5344CB8AC3E}">
        <p14:creationId xmlns:p14="http://schemas.microsoft.com/office/powerpoint/2010/main" val="975158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886968" y="283464"/>
            <a:ext cx="6051913" cy="369332"/>
          </a:xfrm>
          <a:prstGeom prst="rect">
            <a:avLst/>
          </a:prstGeom>
          <a:noFill/>
        </p:spPr>
        <p:txBody>
          <a:bodyPr wrap="none" rtlCol="0">
            <a:spAutoFit/>
          </a:bodyPr>
          <a:lstStyle/>
          <a:p>
            <a:r>
              <a:rPr lang="sv-SE" dirty="0"/>
              <a:t>Resultat för NGB49, prioritering ‘Inom 3 månader’ ASA-klass 3:</a:t>
            </a:r>
          </a:p>
        </p:txBody>
      </p:sp>
      <p:sp>
        <p:nvSpPr>
          <p:cNvPr id="4" name="textruta 3"/>
          <p:cNvSpPr txBox="1"/>
          <p:nvPr/>
        </p:nvSpPr>
        <p:spPr>
          <a:xfrm>
            <a:off x="9281160" y="283464"/>
            <a:ext cx="2002728" cy="369332"/>
          </a:xfrm>
          <a:prstGeom prst="rect">
            <a:avLst/>
          </a:prstGeom>
          <a:noFill/>
        </p:spPr>
        <p:txBody>
          <a:bodyPr wrap="none" rtlCol="0">
            <a:spAutoFit/>
          </a:bodyPr>
          <a:lstStyle/>
          <a:p>
            <a:r>
              <a:rPr lang="sv-SE" dirty="0"/>
              <a:t>WIP, i drift Q1 2025</a:t>
            </a:r>
          </a:p>
        </p:txBody>
      </p:sp>
      <p:pic>
        <p:nvPicPr>
          <p:cNvPr id="5" name="Picture 2"/>
          <p:cNvPicPr/>
          <p:nvPr/>
        </p:nvPicPr>
        <p:blipFill>
          <a:blip r:embed="rId2"/>
          <a:stretch>
            <a:fillRect/>
          </a:stretch>
        </p:blipFill>
        <p:spPr>
          <a:xfrm>
            <a:off x="694944" y="859536"/>
            <a:ext cx="11256264" cy="5769864"/>
          </a:xfrm>
          <a:prstGeom prst="rect">
            <a:avLst/>
          </a:prstGeom>
        </p:spPr>
      </p:pic>
    </p:spTree>
    <p:extLst>
      <p:ext uri="{BB962C8B-B14F-4D97-AF65-F5344CB8AC3E}">
        <p14:creationId xmlns:p14="http://schemas.microsoft.com/office/powerpoint/2010/main" val="787993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264721" y="1252059"/>
            <a:ext cx="7311945" cy="5197289"/>
          </a:xfrm>
          <a:prstGeom prst="rect">
            <a:avLst/>
          </a:prstGeom>
        </p:spPr>
      </p:pic>
      <p:sp>
        <p:nvSpPr>
          <p:cNvPr id="3" name="textruta 2"/>
          <p:cNvSpPr txBox="1"/>
          <p:nvPr/>
        </p:nvSpPr>
        <p:spPr>
          <a:xfrm>
            <a:off x="2685327" y="556114"/>
            <a:ext cx="4891339" cy="400110"/>
          </a:xfrm>
          <a:prstGeom prst="rect">
            <a:avLst/>
          </a:prstGeom>
          <a:noFill/>
        </p:spPr>
        <p:txBody>
          <a:bodyPr wrap="none" rtlCol="0">
            <a:spAutoFit/>
          </a:bodyPr>
          <a:lstStyle/>
          <a:p>
            <a:r>
              <a:rPr lang="sv-SE" sz="2000" b="1" dirty="0">
                <a:solidFill>
                  <a:schemeClr val="bg1"/>
                </a:solidFill>
              </a:rPr>
              <a:t>Regeringsuppdrag Nationell vårdförmedling </a:t>
            </a:r>
          </a:p>
        </p:txBody>
      </p:sp>
      <p:sp>
        <p:nvSpPr>
          <p:cNvPr id="4" name="textruta 3"/>
          <p:cNvSpPr txBox="1"/>
          <p:nvPr/>
        </p:nvSpPr>
        <p:spPr>
          <a:xfrm>
            <a:off x="7709544" y="105986"/>
            <a:ext cx="4051139" cy="2646878"/>
          </a:xfrm>
          <a:prstGeom prst="rect">
            <a:avLst/>
          </a:prstGeom>
          <a:solidFill>
            <a:schemeClr val="bg1"/>
          </a:solidFill>
        </p:spPr>
        <p:txBody>
          <a:bodyPr wrap="square" rtlCol="0">
            <a:spAutoFit/>
          </a:bodyPr>
          <a:lstStyle/>
          <a:p>
            <a:r>
              <a:rPr lang="sv-SE" sz="1600" i="1" dirty="0"/>
              <a:t>Socialstyrelsen ska samordna genomförandet av uppdraget, // </a:t>
            </a:r>
            <a:r>
              <a:rPr lang="sv-SE" sz="1600" b="1" i="1" dirty="0"/>
              <a:t>stödja, effektivisera och förenkla regionernas och vårdgivarnas processer och arbetssätt för att erbjuda patienter vård hos en annan vårdgivare med ledig kapacitet eller kortare väntetider</a:t>
            </a:r>
            <a:r>
              <a:rPr lang="sv-SE" sz="1600" i="1" dirty="0"/>
              <a:t>, s.k. nationell vårdförmedling. //</a:t>
            </a:r>
          </a:p>
          <a:p>
            <a:r>
              <a:rPr lang="sv-SE" sz="1600" i="1" dirty="0"/>
              <a:t>. I uppdraget ingår att skapa en nationell lägesbild av både </a:t>
            </a:r>
            <a:r>
              <a:rPr lang="sv-SE" sz="1600" b="1" i="1" dirty="0"/>
              <a:t>offentliga och privata </a:t>
            </a:r>
            <a:r>
              <a:rPr lang="sv-SE" sz="1600" i="1" dirty="0"/>
              <a:t>vårdgivares</a:t>
            </a:r>
          </a:p>
        </p:txBody>
      </p:sp>
      <p:pic>
        <p:nvPicPr>
          <p:cNvPr id="5" name="Bildobjekt 4">
            <a:extLst>
              <a:ext uri="{FF2B5EF4-FFF2-40B4-BE49-F238E27FC236}">
                <a16:creationId xmlns:a16="http://schemas.microsoft.com/office/drawing/2014/main" id="{96993314-4A12-3FC1-109C-1357D14BE305}"/>
              </a:ext>
            </a:extLst>
          </p:cNvPr>
          <p:cNvPicPr>
            <a:picLocks noChangeAspect="1"/>
          </p:cNvPicPr>
          <p:nvPr/>
        </p:nvPicPr>
        <p:blipFill>
          <a:blip r:embed="rId3"/>
          <a:stretch>
            <a:fillRect/>
          </a:stretch>
        </p:blipFill>
        <p:spPr>
          <a:xfrm>
            <a:off x="8298965" y="2846004"/>
            <a:ext cx="3720430" cy="3672783"/>
          </a:xfrm>
          <a:prstGeom prst="rect">
            <a:avLst/>
          </a:prstGeom>
        </p:spPr>
      </p:pic>
    </p:spTree>
    <p:extLst>
      <p:ext uri="{BB962C8B-B14F-4D97-AF65-F5344CB8AC3E}">
        <p14:creationId xmlns:p14="http://schemas.microsoft.com/office/powerpoint/2010/main" val="2184865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6204395" y="91440"/>
            <a:ext cx="3716846" cy="6633588"/>
          </a:xfrm>
          <a:prstGeom prst="rect">
            <a:avLst/>
          </a:prstGeom>
        </p:spPr>
      </p:pic>
      <p:pic>
        <p:nvPicPr>
          <p:cNvPr id="4" name="Bildobjekt 3"/>
          <p:cNvPicPr>
            <a:picLocks noChangeAspect="1"/>
          </p:cNvPicPr>
          <p:nvPr/>
        </p:nvPicPr>
        <p:blipFill rotWithShape="1">
          <a:blip r:embed="rId3"/>
          <a:srcRect r="38545" b="37566"/>
          <a:stretch/>
        </p:blipFill>
        <p:spPr>
          <a:xfrm>
            <a:off x="404233" y="4820464"/>
            <a:ext cx="5776557" cy="632079"/>
          </a:xfrm>
          <a:prstGeom prst="rect">
            <a:avLst/>
          </a:prstGeom>
        </p:spPr>
      </p:pic>
      <p:pic>
        <p:nvPicPr>
          <p:cNvPr id="7" name="Bildobjekt 6"/>
          <p:cNvPicPr>
            <a:picLocks noChangeAspect="1"/>
          </p:cNvPicPr>
          <p:nvPr/>
        </p:nvPicPr>
        <p:blipFill rotWithShape="1">
          <a:blip r:embed="rId3"/>
          <a:srcRect l="52288" t="56555"/>
          <a:stretch/>
        </p:blipFill>
        <p:spPr>
          <a:xfrm>
            <a:off x="777239" y="5705110"/>
            <a:ext cx="5110299" cy="501206"/>
          </a:xfrm>
          <a:prstGeom prst="rect">
            <a:avLst/>
          </a:prstGeom>
        </p:spPr>
      </p:pic>
      <p:pic>
        <p:nvPicPr>
          <p:cNvPr id="8" name="Bildobjekt 7"/>
          <p:cNvPicPr>
            <a:picLocks noChangeAspect="1"/>
          </p:cNvPicPr>
          <p:nvPr/>
        </p:nvPicPr>
        <p:blipFill rotWithShape="1">
          <a:blip r:embed="rId3"/>
          <a:srcRect l="13586" t="53568" r="47216" b="-4163"/>
          <a:stretch/>
        </p:blipFill>
        <p:spPr>
          <a:xfrm>
            <a:off x="713231" y="5291915"/>
            <a:ext cx="4198488" cy="583695"/>
          </a:xfrm>
          <a:prstGeom prst="rect">
            <a:avLst/>
          </a:prstGeom>
        </p:spPr>
      </p:pic>
      <p:sp>
        <p:nvSpPr>
          <p:cNvPr id="9" name="textruta 8"/>
          <p:cNvSpPr txBox="1"/>
          <p:nvPr/>
        </p:nvSpPr>
        <p:spPr>
          <a:xfrm>
            <a:off x="546930" y="1244151"/>
            <a:ext cx="5434954" cy="3170099"/>
          </a:xfrm>
          <a:prstGeom prst="rect">
            <a:avLst/>
          </a:prstGeom>
          <a:noFill/>
        </p:spPr>
        <p:txBody>
          <a:bodyPr wrap="square" rtlCol="0">
            <a:spAutoFit/>
          </a:bodyPr>
          <a:lstStyle/>
          <a:p>
            <a:r>
              <a:rPr lang="sv-SE" sz="2000" b="1" dirty="0"/>
              <a:t>Exempel väntetider per vårdgivare </a:t>
            </a:r>
          </a:p>
          <a:p>
            <a:r>
              <a:rPr lang="sv-SE" sz="2000" dirty="0"/>
              <a:t>Urval : </a:t>
            </a:r>
          </a:p>
          <a:p>
            <a:r>
              <a:rPr lang="sv-SE" sz="2000" dirty="0"/>
              <a:t>Primär </a:t>
            </a:r>
            <a:r>
              <a:rPr lang="sv-SE" sz="2000" dirty="0" err="1"/>
              <a:t>cemeterad</a:t>
            </a:r>
            <a:r>
              <a:rPr lang="sv-SE" sz="2000" dirty="0"/>
              <a:t> knäprotes (NGB49) </a:t>
            </a:r>
          </a:p>
          <a:p>
            <a:pPr marL="285750" indent="-285750">
              <a:buFont typeface="Arial" panose="020B0604020202020204" pitchFamily="34" charset="0"/>
              <a:buChar char="•"/>
            </a:pPr>
            <a:r>
              <a:rPr lang="sv-SE" sz="2000" dirty="0" err="1"/>
              <a:t>Elektiv</a:t>
            </a:r>
            <a:r>
              <a:rPr lang="sv-SE" sz="2000" dirty="0"/>
              <a:t> </a:t>
            </a:r>
          </a:p>
          <a:p>
            <a:pPr marL="285750" indent="-285750">
              <a:buFont typeface="Arial" panose="020B0604020202020204" pitchFamily="34" charset="0"/>
              <a:buChar char="•"/>
            </a:pPr>
            <a:r>
              <a:rPr lang="sv-SE" sz="2000" dirty="0"/>
              <a:t>Alla asa- klasser </a:t>
            </a:r>
          </a:p>
          <a:p>
            <a:pPr marL="285750" indent="-285750">
              <a:buFont typeface="Arial" panose="020B0604020202020204" pitchFamily="34" charset="0"/>
              <a:buChar char="•"/>
            </a:pPr>
            <a:r>
              <a:rPr lang="sv-SE" sz="2000" dirty="0"/>
              <a:t>2023 helår.</a:t>
            </a:r>
          </a:p>
          <a:p>
            <a:pPr marL="285750" indent="-285750">
              <a:buFont typeface="Arial" panose="020B0604020202020204" pitchFamily="34" charset="0"/>
              <a:buChar char="•"/>
            </a:pPr>
            <a:endParaRPr lang="sv-SE" sz="2000" dirty="0"/>
          </a:p>
          <a:p>
            <a:r>
              <a:rPr lang="sv-SE" sz="2000" dirty="0"/>
              <a:t>I princip samma bild som </a:t>
            </a:r>
            <a:r>
              <a:rPr lang="sv-SE" sz="2000" dirty="0" err="1"/>
              <a:t>eHälsomyndigheten</a:t>
            </a:r>
            <a:r>
              <a:rPr lang="sv-SE" sz="2000" dirty="0"/>
              <a:t> kommer att visa upp i beslutsstöd för nationell vårdförmedling </a:t>
            </a:r>
          </a:p>
        </p:txBody>
      </p:sp>
      <p:sp>
        <p:nvSpPr>
          <p:cNvPr id="3" name="textruta 2">
            <a:extLst>
              <a:ext uri="{FF2B5EF4-FFF2-40B4-BE49-F238E27FC236}">
                <a16:creationId xmlns:a16="http://schemas.microsoft.com/office/drawing/2014/main" id="{1049B668-3A58-EEFB-C486-3AFE5166F236}"/>
              </a:ext>
            </a:extLst>
          </p:cNvPr>
          <p:cNvSpPr txBox="1"/>
          <p:nvPr/>
        </p:nvSpPr>
        <p:spPr>
          <a:xfrm>
            <a:off x="713231" y="91440"/>
            <a:ext cx="5434954" cy="830997"/>
          </a:xfrm>
          <a:prstGeom prst="rect">
            <a:avLst/>
          </a:prstGeom>
          <a:noFill/>
        </p:spPr>
        <p:txBody>
          <a:bodyPr wrap="square" rtlCol="0">
            <a:spAutoFit/>
          </a:bodyPr>
          <a:lstStyle/>
          <a:p>
            <a:r>
              <a:rPr lang="sv-SE" sz="2400" b="1" dirty="0" err="1"/>
              <a:t>eHälsomyndigheten</a:t>
            </a:r>
            <a:r>
              <a:rPr lang="sv-SE" sz="2400" b="1" dirty="0"/>
              <a:t> tar fram ett verktyg för lokala operationsplanerare </a:t>
            </a:r>
          </a:p>
        </p:txBody>
      </p:sp>
      <mc:AlternateContent xmlns:mc="http://schemas.openxmlformats.org/markup-compatibility/2006" xmlns:p14="http://schemas.microsoft.com/office/powerpoint/2010/main">
        <mc:Choice Requires="p14">
          <p:contentPart p14:bwMode="auto" r:id="rId4">
            <p14:nvContentPartPr>
              <p14:cNvPr id="22" name="Pennanteckning 21">
                <a:extLst>
                  <a:ext uri="{FF2B5EF4-FFF2-40B4-BE49-F238E27FC236}">
                    <a16:creationId xmlns:a16="http://schemas.microsoft.com/office/drawing/2014/main" id="{099C099B-B93E-74B7-74EC-517BE48921E6}"/>
                  </a:ext>
                </a:extLst>
              </p14:cNvPr>
              <p14:cNvContentPartPr/>
              <p14:nvPr/>
            </p14:nvContentPartPr>
            <p14:xfrm>
              <a:off x="8361120" y="501670"/>
              <a:ext cx="1577520" cy="1737000"/>
            </p14:xfrm>
          </p:contentPart>
        </mc:Choice>
        <mc:Fallback xmlns="">
          <p:pic>
            <p:nvPicPr>
              <p:cNvPr id="22" name="Pennanteckning 21">
                <a:extLst>
                  <a:ext uri="{FF2B5EF4-FFF2-40B4-BE49-F238E27FC236}">
                    <a16:creationId xmlns:a16="http://schemas.microsoft.com/office/drawing/2014/main" id="{099C099B-B93E-74B7-74EC-517BE48921E6}"/>
                  </a:ext>
                </a:extLst>
              </p:cNvPr>
              <p:cNvPicPr/>
              <p:nvPr/>
            </p:nvPicPr>
            <p:blipFill>
              <a:blip r:embed="rId5"/>
              <a:stretch>
                <a:fillRect/>
              </a:stretch>
            </p:blipFill>
            <p:spPr>
              <a:xfrm>
                <a:off x="8348520" y="489070"/>
                <a:ext cx="1602720" cy="1762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0" name="Pennanteckning 29">
                <a:extLst>
                  <a:ext uri="{FF2B5EF4-FFF2-40B4-BE49-F238E27FC236}">
                    <a16:creationId xmlns:a16="http://schemas.microsoft.com/office/drawing/2014/main" id="{CC3D9131-8AE4-12D6-0BBA-927806DE9207}"/>
                  </a:ext>
                </a:extLst>
              </p14:cNvPr>
              <p14:cNvContentPartPr/>
              <p14:nvPr/>
            </p14:nvContentPartPr>
            <p14:xfrm>
              <a:off x="8006880" y="2254150"/>
              <a:ext cx="369000" cy="1902600"/>
            </p14:xfrm>
          </p:contentPart>
        </mc:Choice>
        <mc:Fallback xmlns="">
          <p:pic>
            <p:nvPicPr>
              <p:cNvPr id="30" name="Pennanteckning 29">
                <a:extLst>
                  <a:ext uri="{FF2B5EF4-FFF2-40B4-BE49-F238E27FC236}">
                    <a16:creationId xmlns:a16="http://schemas.microsoft.com/office/drawing/2014/main" id="{CC3D9131-8AE4-12D6-0BBA-927806DE9207}"/>
                  </a:ext>
                </a:extLst>
              </p:cNvPr>
              <p:cNvPicPr/>
              <p:nvPr/>
            </p:nvPicPr>
            <p:blipFill>
              <a:blip r:embed="rId7"/>
              <a:stretch>
                <a:fillRect/>
              </a:stretch>
            </p:blipFill>
            <p:spPr>
              <a:xfrm>
                <a:off x="7994280" y="2241550"/>
                <a:ext cx="394200" cy="1927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1" name="Pennanteckning 30">
                <a:extLst>
                  <a:ext uri="{FF2B5EF4-FFF2-40B4-BE49-F238E27FC236}">
                    <a16:creationId xmlns:a16="http://schemas.microsoft.com/office/drawing/2014/main" id="{DD7964DF-8151-89A0-A859-2CDC8D94D503}"/>
                  </a:ext>
                </a:extLst>
              </p14:cNvPr>
              <p14:cNvContentPartPr/>
              <p14:nvPr/>
            </p14:nvContentPartPr>
            <p14:xfrm>
              <a:off x="7816080" y="3714670"/>
              <a:ext cx="198000" cy="1778400"/>
            </p14:xfrm>
          </p:contentPart>
        </mc:Choice>
        <mc:Fallback xmlns="">
          <p:pic>
            <p:nvPicPr>
              <p:cNvPr id="31" name="Pennanteckning 30">
                <a:extLst>
                  <a:ext uri="{FF2B5EF4-FFF2-40B4-BE49-F238E27FC236}">
                    <a16:creationId xmlns:a16="http://schemas.microsoft.com/office/drawing/2014/main" id="{DD7964DF-8151-89A0-A859-2CDC8D94D503}"/>
                  </a:ext>
                </a:extLst>
              </p:cNvPr>
              <p:cNvPicPr/>
              <p:nvPr/>
            </p:nvPicPr>
            <p:blipFill>
              <a:blip r:embed="rId9"/>
              <a:stretch>
                <a:fillRect/>
              </a:stretch>
            </p:blipFill>
            <p:spPr>
              <a:xfrm>
                <a:off x="7803480" y="3702070"/>
                <a:ext cx="222840" cy="1803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5" name="Pennanteckning 34">
                <a:extLst>
                  <a:ext uri="{FF2B5EF4-FFF2-40B4-BE49-F238E27FC236}">
                    <a16:creationId xmlns:a16="http://schemas.microsoft.com/office/drawing/2014/main" id="{ACA4E9BE-B940-770D-C422-244DEDA371A0}"/>
                  </a:ext>
                </a:extLst>
              </p14:cNvPr>
              <p14:cNvContentPartPr/>
              <p14:nvPr/>
            </p14:nvContentPartPr>
            <p14:xfrm>
              <a:off x="7705200" y="5492710"/>
              <a:ext cx="111960" cy="613080"/>
            </p14:xfrm>
          </p:contentPart>
        </mc:Choice>
        <mc:Fallback xmlns="">
          <p:pic>
            <p:nvPicPr>
              <p:cNvPr id="35" name="Pennanteckning 34">
                <a:extLst>
                  <a:ext uri="{FF2B5EF4-FFF2-40B4-BE49-F238E27FC236}">
                    <a16:creationId xmlns:a16="http://schemas.microsoft.com/office/drawing/2014/main" id="{ACA4E9BE-B940-770D-C422-244DEDA371A0}"/>
                  </a:ext>
                </a:extLst>
              </p:cNvPr>
              <p:cNvPicPr/>
              <p:nvPr/>
            </p:nvPicPr>
            <p:blipFill>
              <a:blip r:embed="rId11"/>
              <a:stretch>
                <a:fillRect/>
              </a:stretch>
            </p:blipFill>
            <p:spPr>
              <a:xfrm>
                <a:off x="7692960" y="5480110"/>
                <a:ext cx="137160" cy="638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6" name="Pennanteckning 35">
                <a:extLst>
                  <a:ext uri="{FF2B5EF4-FFF2-40B4-BE49-F238E27FC236}">
                    <a16:creationId xmlns:a16="http://schemas.microsoft.com/office/drawing/2014/main" id="{C9EEAD16-FBF2-85DD-EF81-F4E3542D75CB}"/>
                  </a:ext>
                </a:extLst>
              </p14:cNvPr>
              <p14:cNvContentPartPr/>
              <p14:nvPr/>
            </p14:nvContentPartPr>
            <p14:xfrm>
              <a:off x="7613400" y="6098590"/>
              <a:ext cx="128520" cy="257760"/>
            </p14:xfrm>
          </p:contentPart>
        </mc:Choice>
        <mc:Fallback xmlns="">
          <p:pic>
            <p:nvPicPr>
              <p:cNvPr id="36" name="Pennanteckning 35">
                <a:extLst>
                  <a:ext uri="{FF2B5EF4-FFF2-40B4-BE49-F238E27FC236}">
                    <a16:creationId xmlns:a16="http://schemas.microsoft.com/office/drawing/2014/main" id="{C9EEAD16-FBF2-85DD-EF81-F4E3542D75CB}"/>
                  </a:ext>
                </a:extLst>
              </p:cNvPr>
              <p:cNvPicPr/>
              <p:nvPr/>
            </p:nvPicPr>
            <p:blipFill>
              <a:blip r:embed="rId13"/>
              <a:stretch>
                <a:fillRect/>
              </a:stretch>
            </p:blipFill>
            <p:spPr>
              <a:xfrm>
                <a:off x="7601160" y="6085990"/>
                <a:ext cx="15336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7" name="Pennanteckning 36">
                <a:extLst>
                  <a:ext uri="{FF2B5EF4-FFF2-40B4-BE49-F238E27FC236}">
                    <a16:creationId xmlns:a16="http://schemas.microsoft.com/office/drawing/2014/main" id="{01582B2B-F1FD-8C96-CAB2-311C00CCC696}"/>
                  </a:ext>
                </a:extLst>
              </p14:cNvPr>
              <p14:cNvContentPartPr/>
              <p14:nvPr/>
            </p14:nvContentPartPr>
            <p14:xfrm>
              <a:off x="8585040" y="6660910"/>
              <a:ext cx="13680" cy="82800"/>
            </p14:xfrm>
          </p:contentPart>
        </mc:Choice>
        <mc:Fallback xmlns="">
          <p:pic>
            <p:nvPicPr>
              <p:cNvPr id="37" name="Pennanteckning 36">
                <a:extLst>
                  <a:ext uri="{FF2B5EF4-FFF2-40B4-BE49-F238E27FC236}">
                    <a16:creationId xmlns:a16="http://schemas.microsoft.com/office/drawing/2014/main" id="{01582B2B-F1FD-8C96-CAB2-311C00CCC696}"/>
                  </a:ext>
                </a:extLst>
              </p:cNvPr>
              <p:cNvPicPr/>
              <p:nvPr/>
            </p:nvPicPr>
            <p:blipFill>
              <a:blip r:embed="rId15"/>
              <a:stretch>
                <a:fillRect/>
              </a:stretch>
            </p:blipFill>
            <p:spPr>
              <a:xfrm>
                <a:off x="8572800" y="6648310"/>
                <a:ext cx="38520" cy="107640"/>
              </a:xfrm>
              <a:prstGeom prst="rect">
                <a:avLst/>
              </a:prstGeom>
            </p:spPr>
          </p:pic>
        </mc:Fallback>
      </mc:AlternateContent>
    </p:spTree>
    <p:extLst>
      <p:ext uri="{BB962C8B-B14F-4D97-AF65-F5344CB8AC3E}">
        <p14:creationId xmlns:p14="http://schemas.microsoft.com/office/powerpoint/2010/main" val="701194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ustomShape 1"/>
          <p:cNvSpPr/>
          <p:nvPr/>
        </p:nvSpPr>
        <p:spPr>
          <a:xfrm>
            <a:off x="1874520" y="389538"/>
            <a:ext cx="7862231" cy="59290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3200" b="1" spc="-1" dirty="0" err="1">
                <a:solidFill>
                  <a:srgbClr val="6591C5"/>
                </a:solidFill>
                <a:latin typeface="Arial"/>
              </a:rPr>
              <a:t>Daglig</a:t>
            </a:r>
            <a:r>
              <a:rPr lang="en-US" sz="3200" b="1" spc="-1" dirty="0">
                <a:solidFill>
                  <a:srgbClr val="6591C5"/>
                </a:solidFill>
                <a:latin typeface="Arial"/>
              </a:rPr>
              <a:t> </a:t>
            </a:r>
            <a:r>
              <a:rPr lang="en-US" sz="3200" b="1" spc="-1" dirty="0" err="1">
                <a:solidFill>
                  <a:srgbClr val="6591C5"/>
                </a:solidFill>
                <a:latin typeface="Arial"/>
              </a:rPr>
              <a:t>automatisk</a:t>
            </a:r>
            <a:r>
              <a:rPr lang="en-US" sz="3200" b="1" spc="-1" dirty="0">
                <a:solidFill>
                  <a:srgbClr val="6591C5"/>
                </a:solidFill>
                <a:latin typeface="Arial"/>
              </a:rPr>
              <a:t> </a:t>
            </a:r>
            <a:r>
              <a:rPr lang="en-US" sz="3200" b="1" spc="-1" dirty="0" err="1">
                <a:solidFill>
                  <a:srgbClr val="6591C5"/>
                </a:solidFill>
                <a:latin typeface="Arial"/>
              </a:rPr>
              <a:t>överföring</a:t>
            </a:r>
            <a:r>
              <a:rPr lang="en-US" sz="3200" b="1" spc="-1" dirty="0">
                <a:solidFill>
                  <a:srgbClr val="6591C5"/>
                </a:solidFill>
                <a:latin typeface="Arial"/>
              </a:rPr>
              <a:t> </a:t>
            </a:r>
            <a:r>
              <a:rPr lang="en-US" sz="3200" b="1" spc="-1" dirty="0" err="1">
                <a:solidFill>
                  <a:srgbClr val="6591C5"/>
                </a:solidFill>
                <a:latin typeface="Arial"/>
              </a:rPr>
              <a:t>av</a:t>
            </a:r>
            <a:r>
              <a:rPr lang="en-US" sz="3200" b="1" spc="-1" dirty="0">
                <a:solidFill>
                  <a:srgbClr val="6591C5"/>
                </a:solidFill>
                <a:latin typeface="Arial"/>
              </a:rPr>
              <a:t> data</a:t>
            </a:r>
            <a:endParaRPr lang="sv-SE" sz="3200" b="1" spc="-1" dirty="0">
              <a:solidFill>
                <a:srgbClr val="6591C5"/>
              </a:solidFill>
              <a:latin typeface="Arial"/>
            </a:endParaRPr>
          </a:p>
        </p:txBody>
      </p:sp>
      <p:sp>
        <p:nvSpPr>
          <p:cNvPr id="82" name="CustomShape 2"/>
          <p:cNvSpPr/>
          <p:nvPr/>
        </p:nvSpPr>
        <p:spPr>
          <a:xfrm>
            <a:off x="511292" y="3448114"/>
            <a:ext cx="10753389" cy="2412911"/>
          </a:xfrm>
          <a:prstGeom prst="rect">
            <a:avLst/>
          </a:prstGeom>
          <a:noFill/>
          <a:ln w="0">
            <a:noFill/>
          </a:ln>
        </p:spPr>
        <p:style>
          <a:lnRef idx="0">
            <a:scrgbClr r="0" g="0" b="0"/>
          </a:lnRef>
          <a:fillRef idx="0">
            <a:scrgbClr r="0" g="0" b="0"/>
          </a:fillRef>
          <a:effectRef idx="0">
            <a:scrgbClr r="0" g="0" b="0"/>
          </a:effectRef>
          <a:fontRef idx="minor"/>
        </p:style>
        <p:txBody>
          <a:bodyPr lIns="108847" tIns="54423" rIns="108847" bIns="54423">
            <a:noAutofit/>
          </a:bodyPr>
          <a:lstStyle/>
          <a:p>
            <a:pPr>
              <a:lnSpc>
                <a:spcPct val="100000"/>
              </a:lnSpc>
            </a:pPr>
            <a:r>
              <a:rPr lang="en-US" sz="1693" b="1" spc="-1" dirty="0" err="1">
                <a:latin typeface="Arial"/>
              </a:rPr>
              <a:t>Dagliga</a:t>
            </a:r>
            <a:r>
              <a:rPr lang="en-US" sz="1693" b="1" spc="-1" dirty="0">
                <a:latin typeface="Arial"/>
              </a:rPr>
              <a:t> </a:t>
            </a:r>
            <a:r>
              <a:rPr lang="en-US" sz="1693" b="1" spc="-1" dirty="0" err="1">
                <a:latin typeface="Arial"/>
              </a:rPr>
              <a:t>inskick</a:t>
            </a:r>
            <a:endParaRPr lang="en-US" sz="1693" b="1" spc="-1" dirty="0">
              <a:latin typeface="Arial"/>
            </a:endParaRPr>
          </a:p>
          <a:p>
            <a:pPr>
              <a:lnSpc>
                <a:spcPct val="100000"/>
              </a:lnSpc>
            </a:pPr>
            <a:r>
              <a:rPr lang="en-US" sz="1693" spc="-1" dirty="0">
                <a:latin typeface="Arial"/>
              </a:rPr>
              <a:t>Vid </a:t>
            </a:r>
            <a:r>
              <a:rPr lang="en-US" sz="1693" spc="-1" dirty="0" err="1">
                <a:latin typeface="Arial"/>
              </a:rPr>
              <a:t>förutbestämda</a:t>
            </a:r>
            <a:r>
              <a:rPr lang="en-US" sz="1693" spc="-1" dirty="0">
                <a:latin typeface="Arial"/>
              </a:rPr>
              <a:t> </a:t>
            </a:r>
            <a:r>
              <a:rPr lang="en-US" sz="1693" spc="-1" dirty="0" err="1">
                <a:latin typeface="Arial"/>
              </a:rPr>
              <a:t>punkter</a:t>
            </a:r>
            <a:r>
              <a:rPr lang="en-US" sz="1693" spc="-1" dirty="0">
                <a:latin typeface="Arial"/>
              </a:rPr>
              <a:t> </a:t>
            </a:r>
            <a:r>
              <a:rPr lang="en-US" sz="1693" spc="-1" dirty="0" err="1">
                <a:latin typeface="Arial"/>
              </a:rPr>
              <a:t>i</a:t>
            </a:r>
            <a:r>
              <a:rPr lang="en-US" sz="1693" spc="-1" dirty="0">
                <a:latin typeface="Arial"/>
              </a:rPr>
              <a:t> </a:t>
            </a:r>
            <a:r>
              <a:rPr lang="en-US" sz="1693" spc="-1" dirty="0" err="1">
                <a:latin typeface="Arial"/>
              </a:rPr>
              <a:t>flödet</a:t>
            </a:r>
            <a:r>
              <a:rPr lang="en-US" sz="1693" spc="-1" dirty="0">
                <a:latin typeface="Arial"/>
              </a:rPr>
              <a:t> </a:t>
            </a:r>
            <a:r>
              <a:rPr lang="en-US" sz="1693" spc="-1" dirty="0" err="1">
                <a:latin typeface="Arial"/>
              </a:rPr>
              <a:t>skickas</a:t>
            </a:r>
            <a:r>
              <a:rPr lang="en-US" sz="1693" spc="-1" dirty="0">
                <a:latin typeface="Arial"/>
              </a:rPr>
              <a:t> data </a:t>
            </a:r>
            <a:r>
              <a:rPr lang="en-US" sz="1693" spc="-1" dirty="0" err="1">
                <a:latin typeface="Arial"/>
              </a:rPr>
              <a:t>från</a:t>
            </a:r>
            <a:r>
              <a:rPr lang="en-US" sz="1693" spc="-1" dirty="0">
                <a:latin typeface="Arial"/>
              </a:rPr>
              <a:t> </a:t>
            </a:r>
            <a:r>
              <a:rPr lang="en-US" sz="1693" spc="-1" dirty="0" err="1">
                <a:latin typeface="Arial"/>
              </a:rPr>
              <a:t>operationsplaneringssystem</a:t>
            </a:r>
            <a:r>
              <a:rPr lang="en-US" sz="1693" spc="-1" dirty="0">
                <a:latin typeface="Arial"/>
              </a:rPr>
              <a:t> </a:t>
            </a:r>
            <a:r>
              <a:rPr lang="en-US" sz="1693" spc="-1" dirty="0" err="1">
                <a:latin typeface="Arial"/>
              </a:rPr>
              <a:t>eller</a:t>
            </a:r>
            <a:r>
              <a:rPr lang="en-US" sz="1693" spc="-1" dirty="0">
                <a:latin typeface="Arial"/>
              </a:rPr>
              <a:t> </a:t>
            </a:r>
            <a:r>
              <a:rPr lang="en-US" sz="1693" spc="-1" dirty="0" err="1">
                <a:latin typeface="Arial"/>
              </a:rPr>
              <a:t>liknande</a:t>
            </a:r>
            <a:r>
              <a:rPr lang="en-US" sz="1693" spc="-1" dirty="0">
                <a:latin typeface="Arial"/>
              </a:rPr>
              <a:t> till SPOR. </a:t>
            </a:r>
            <a:r>
              <a:rPr lang="en-US" sz="1693" spc="-1" dirty="0" err="1">
                <a:latin typeface="Arial"/>
              </a:rPr>
              <a:t>Detta</a:t>
            </a:r>
            <a:r>
              <a:rPr lang="en-US" sz="1693" spc="-1" dirty="0">
                <a:latin typeface="Arial"/>
              </a:rPr>
              <a:t> </a:t>
            </a:r>
            <a:r>
              <a:rPr lang="en-US" sz="1693" spc="-1" dirty="0" err="1">
                <a:latin typeface="Arial"/>
              </a:rPr>
              <a:t>görs</a:t>
            </a:r>
            <a:r>
              <a:rPr lang="en-US" sz="1693" spc="-1" dirty="0">
                <a:latin typeface="Arial"/>
              </a:rPr>
              <a:t> </a:t>
            </a:r>
            <a:r>
              <a:rPr lang="en-US" sz="1693" spc="-1" dirty="0" err="1">
                <a:latin typeface="Arial"/>
              </a:rPr>
              <a:t>oftast</a:t>
            </a:r>
            <a:r>
              <a:rPr lang="en-US" sz="1693" spc="-1" dirty="0">
                <a:latin typeface="Arial"/>
              </a:rPr>
              <a:t> </a:t>
            </a:r>
            <a:r>
              <a:rPr lang="en-US" sz="1693" spc="-1" dirty="0" err="1">
                <a:latin typeface="Arial"/>
              </a:rPr>
              <a:t>en</a:t>
            </a:r>
            <a:r>
              <a:rPr lang="en-US" sz="1693" spc="-1" dirty="0">
                <a:latin typeface="Arial"/>
              </a:rPr>
              <a:t> </a:t>
            </a:r>
            <a:r>
              <a:rPr lang="en-US" sz="1693" spc="-1" dirty="0" err="1">
                <a:latin typeface="Arial"/>
              </a:rPr>
              <a:t>gång</a:t>
            </a:r>
            <a:r>
              <a:rPr lang="en-US" sz="1693" spc="-1" dirty="0">
                <a:latin typeface="Arial"/>
              </a:rPr>
              <a:t> per </a:t>
            </a:r>
            <a:r>
              <a:rPr lang="en-US" sz="1693" spc="-1" dirty="0" err="1">
                <a:latin typeface="Arial"/>
              </a:rPr>
              <a:t>dygn</a:t>
            </a:r>
            <a:r>
              <a:rPr lang="en-US" sz="1693" spc="-1" dirty="0">
                <a:latin typeface="Arial"/>
              </a:rPr>
              <a:t> </a:t>
            </a:r>
            <a:r>
              <a:rPr lang="en-US" sz="1693" spc="-1" dirty="0" err="1">
                <a:latin typeface="Arial"/>
              </a:rPr>
              <a:t>nattetid</a:t>
            </a:r>
            <a:r>
              <a:rPr lang="en-US" sz="1693" spc="-1" dirty="0">
                <a:latin typeface="Arial"/>
              </a:rPr>
              <a:t>.</a:t>
            </a:r>
            <a:endParaRPr lang="sv-SE" sz="1693" spc="-1" dirty="0">
              <a:latin typeface="Arial"/>
            </a:endParaRPr>
          </a:p>
          <a:p>
            <a:pPr>
              <a:lnSpc>
                <a:spcPct val="100000"/>
              </a:lnSpc>
            </a:pPr>
            <a:r>
              <a:rPr lang="en-US" sz="1693" b="1" spc="-1" dirty="0" err="1">
                <a:latin typeface="Arial"/>
              </a:rPr>
              <a:t>Schemakontroll</a:t>
            </a:r>
            <a:r>
              <a:rPr lang="en-US" sz="1693" b="1" spc="-1" dirty="0">
                <a:latin typeface="Arial"/>
              </a:rPr>
              <a:t> =&gt; </a:t>
            </a:r>
            <a:r>
              <a:rPr lang="en-US" sz="1693" b="1" spc="-1" dirty="0" err="1">
                <a:latin typeface="Arial"/>
              </a:rPr>
              <a:t>Felmeddelanden</a:t>
            </a:r>
            <a:r>
              <a:rPr lang="en-US" sz="1693" b="1" spc="-1" dirty="0">
                <a:latin typeface="Arial"/>
              </a:rPr>
              <a:t> </a:t>
            </a:r>
          </a:p>
          <a:p>
            <a:pPr>
              <a:lnSpc>
                <a:spcPct val="100000"/>
              </a:lnSpc>
            </a:pPr>
            <a:r>
              <a:rPr lang="en-US" sz="1693" spc="-1" dirty="0">
                <a:latin typeface="Arial"/>
              </a:rPr>
              <a:t>Vid </a:t>
            </a:r>
            <a:r>
              <a:rPr lang="en-US" sz="1693" spc="-1" dirty="0" err="1">
                <a:latin typeface="Arial"/>
              </a:rPr>
              <a:t>inskick</a:t>
            </a:r>
            <a:r>
              <a:rPr lang="en-US" sz="1693" spc="-1" dirty="0">
                <a:latin typeface="Arial"/>
              </a:rPr>
              <a:t> </a:t>
            </a:r>
            <a:r>
              <a:rPr lang="en-US" sz="1693" spc="-1" dirty="0" err="1">
                <a:latin typeface="Arial"/>
              </a:rPr>
              <a:t>valideras</a:t>
            </a:r>
            <a:r>
              <a:rPr lang="en-US" sz="1693" spc="-1" dirty="0">
                <a:latin typeface="Arial"/>
              </a:rPr>
              <a:t> </a:t>
            </a:r>
            <a:r>
              <a:rPr lang="en-US" sz="1693" spc="-1" dirty="0" err="1">
                <a:latin typeface="Arial"/>
              </a:rPr>
              <a:t>direkt</a:t>
            </a:r>
            <a:r>
              <a:rPr lang="en-US" sz="1693" spc="-1" dirty="0">
                <a:latin typeface="Arial"/>
              </a:rPr>
              <a:t> </a:t>
            </a:r>
            <a:r>
              <a:rPr lang="en-US" sz="1693" spc="-1" dirty="0" err="1">
                <a:latin typeface="Arial"/>
              </a:rPr>
              <a:t>att</a:t>
            </a:r>
            <a:r>
              <a:rPr lang="en-US" sz="1693" spc="-1" dirty="0">
                <a:latin typeface="Arial"/>
              </a:rPr>
              <a:t> </a:t>
            </a:r>
            <a:r>
              <a:rPr lang="en-US" sz="1693" spc="-1" dirty="0" err="1">
                <a:latin typeface="Arial"/>
              </a:rPr>
              <a:t>registreringen</a:t>
            </a:r>
            <a:r>
              <a:rPr lang="en-US" sz="1693" spc="-1" dirty="0">
                <a:latin typeface="Arial"/>
              </a:rPr>
              <a:t> </a:t>
            </a:r>
            <a:r>
              <a:rPr lang="en-US" sz="1693" spc="-1" dirty="0" err="1">
                <a:latin typeface="Arial"/>
              </a:rPr>
              <a:t>uppfyller</a:t>
            </a:r>
            <a:r>
              <a:rPr lang="en-US" sz="1693" spc="-1" dirty="0">
                <a:latin typeface="Arial"/>
              </a:rPr>
              <a:t> </a:t>
            </a:r>
            <a:r>
              <a:rPr lang="en-US" sz="1693" spc="-1" dirty="0" err="1">
                <a:latin typeface="Arial"/>
              </a:rPr>
              <a:t>ett</a:t>
            </a:r>
            <a:r>
              <a:rPr lang="en-US" sz="1693" spc="-1" dirty="0">
                <a:latin typeface="Arial"/>
              </a:rPr>
              <a:t> </a:t>
            </a:r>
            <a:r>
              <a:rPr lang="en-US" sz="1693" spc="-1" dirty="0" err="1">
                <a:latin typeface="Arial"/>
              </a:rPr>
              <a:t>förutbestämt</a:t>
            </a:r>
            <a:r>
              <a:rPr lang="en-US" sz="1693" spc="-1" dirty="0">
                <a:latin typeface="Arial"/>
              </a:rPr>
              <a:t> format </a:t>
            </a:r>
            <a:r>
              <a:rPr lang="en-US" sz="1693" spc="-1" dirty="0" err="1">
                <a:latin typeface="Arial"/>
              </a:rPr>
              <a:t>och</a:t>
            </a:r>
            <a:r>
              <a:rPr lang="en-US" sz="1693" spc="-1" dirty="0">
                <a:latin typeface="Arial"/>
              </a:rPr>
              <a:t> </a:t>
            </a:r>
            <a:r>
              <a:rPr lang="en-US" sz="1693" spc="-1" dirty="0" err="1">
                <a:latin typeface="Arial"/>
              </a:rPr>
              <a:t>att</a:t>
            </a:r>
            <a:r>
              <a:rPr lang="en-US" sz="1693" spc="-1" dirty="0">
                <a:latin typeface="Arial"/>
              </a:rPr>
              <a:t> </a:t>
            </a:r>
            <a:r>
              <a:rPr lang="en-US" sz="1693" spc="-1" dirty="0" err="1">
                <a:latin typeface="Arial"/>
              </a:rPr>
              <a:t>vissa</a:t>
            </a:r>
            <a:r>
              <a:rPr lang="en-US" sz="1693" spc="-1" dirty="0">
                <a:latin typeface="Arial"/>
              </a:rPr>
              <a:t> </a:t>
            </a:r>
            <a:r>
              <a:rPr lang="en-US" sz="1693" spc="-1" dirty="0" err="1">
                <a:latin typeface="Arial"/>
              </a:rPr>
              <a:t>obligatoriska</a:t>
            </a:r>
            <a:r>
              <a:rPr lang="en-US" sz="1693" spc="-1" dirty="0">
                <a:latin typeface="Arial"/>
              </a:rPr>
              <a:t> </a:t>
            </a:r>
            <a:r>
              <a:rPr lang="en-US" sz="1693" spc="-1" dirty="0" err="1">
                <a:latin typeface="Arial"/>
              </a:rPr>
              <a:t>variabler</a:t>
            </a:r>
            <a:r>
              <a:rPr lang="en-US" sz="1693" spc="-1" dirty="0">
                <a:latin typeface="Arial"/>
              </a:rPr>
              <a:t> </a:t>
            </a:r>
            <a:r>
              <a:rPr lang="en-US" sz="1693" spc="-1" dirty="0" err="1">
                <a:latin typeface="Arial"/>
              </a:rPr>
              <a:t>finns</a:t>
            </a:r>
            <a:r>
              <a:rPr lang="en-US" sz="1693" spc="-1" dirty="0">
                <a:latin typeface="Arial"/>
              </a:rPr>
              <a:t> </a:t>
            </a:r>
            <a:r>
              <a:rPr lang="en-US" sz="1693" spc="-1" dirty="0" err="1">
                <a:latin typeface="Arial"/>
              </a:rPr>
              <a:t>angivna</a:t>
            </a:r>
            <a:r>
              <a:rPr lang="en-US" sz="1693" spc="-1" dirty="0">
                <a:latin typeface="Arial"/>
              </a:rPr>
              <a:t>, om </a:t>
            </a:r>
            <a:r>
              <a:rPr lang="en-US" sz="1693" spc="-1" dirty="0" err="1">
                <a:latin typeface="Arial"/>
              </a:rPr>
              <a:t>detta</a:t>
            </a:r>
            <a:r>
              <a:rPr lang="en-US" sz="1693" spc="-1" dirty="0">
                <a:latin typeface="Arial"/>
              </a:rPr>
              <a:t> </a:t>
            </a:r>
            <a:r>
              <a:rPr lang="en-US" sz="1693" spc="-1" dirty="0" err="1">
                <a:latin typeface="Arial"/>
              </a:rPr>
              <a:t>inte</a:t>
            </a:r>
            <a:r>
              <a:rPr lang="en-US" sz="1693" spc="-1" dirty="0">
                <a:latin typeface="Arial"/>
              </a:rPr>
              <a:t> </a:t>
            </a:r>
            <a:r>
              <a:rPr lang="en-US" sz="1693" spc="-1" dirty="0" err="1">
                <a:latin typeface="Arial"/>
              </a:rPr>
              <a:t>uppfylls</a:t>
            </a:r>
            <a:r>
              <a:rPr lang="en-US" sz="1693" spc="-1" dirty="0">
                <a:latin typeface="Arial"/>
              </a:rPr>
              <a:t> </a:t>
            </a:r>
            <a:r>
              <a:rPr lang="en-US" sz="1693" spc="-1" dirty="0" err="1">
                <a:latin typeface="Arial"/>
              </a:rPr>
              <a:t>så</a:t>
            </a:r>
            <a:r>
              <a:rPr lang="en-US" sz="1693" spc="-1" dirty="0">
                <a:latin typeface="Arial"/>
              </a:rPr>
              <a:t> </a:t>
            </a:r>
            <a:r>
              <a:rPr lang="en-US" sz="1693" spc="-1" dirty="0" err="1">
                <a:latin typeface="Arial"/>
              </a:rPr>
              <a:t>tas</a:t>
            </a:r>
            <a:r>
              <a:rPr lang="en-US" sz="1693" spc="-1" dirty="0">
                <a:latin typeface="Arial"/>
              </a:rPr>
              <a:t> </a:t>
            </a:r>
            <a:r>
              <a:rPr lang="en-US" sz="1693" spc="-1" dirty="0" err="1">
                <a:latin typeface="Arial"/>
              </a:rPr>
              <a:t>inte</a:t>
            </a:r>
            <a:r>
              <a:rPr lang="en-US" sz="1693" spc="-1" dirty="0">
                <a:latin typeface="Arial"/>
              </a:rPr>
              <a:t> </a:t>
            </a:r>
            <a:r>
              <a:rPr lang="en-US" sz="1693" spc="-1" dirty="0" err="1">
                <a:latin typeface="Arial"/>
              </a:rPr>
              <a:t>registreringen</a:t>
            </a:r>
            <a:r>
              <a:rPr lang="en-US" sz="1693" spc="-1" dirty="0">
                <a:latin typeface="Arial"/>
              </a:rPr>
              <a:t> </a:t>
            </a:r>
            <a:r>
              <a:rPr lang="en-US" sz="1693" spc="-1" dirty="0" err="1">
                <a:latin typeface="Arial"/>
              </a:rPr>
              <a:t>emot</a:t>
            </a:r>
            <a:r>
              <a:rPr lang="en-US" sz="1693" spc="-1" dirty="0">
                <a:latin typeface="Arial"/>
              </a:rPr>
              <a:t>.</a:t>
            </a:r>
            <a:endParaRPr lang="sv-SE" sz="1693" spc="-1" dirty="0">
              <a:latin typeface="Arial"/>
            </a:endParaRPr>
          </a:p>
          <a:p>
            <a:pPr>
              <a:lnSpc>
                <a:spcPct val="100000"/>
              </a:lnSpc>
            </a:pPr>
            <a:r>
              <a:rPr lang="en-US" sz="1693" b="1" spc="-1" dirty="0" err="1">
                <a:latin typeface="Arial"/>
              </a:rPr>
              <a:t>Regelkontroll</a:t>
            </a:r>
            <a:r>
              <a:rPr lang="en-US" sz="1693" b="1" spc="-1" dirty="0">
                <a:latin typeface="Arial"/>
              </a:rPr>
              <a:t> =&gt; SPORs </a:t>
            </a:r>
            <a:r>
              <a:rPr lang="en-US" sz="1693" b="1" spc="-1" dirty="0" err="1">
                <a:latin typeface="Arial"/>
              </a:rPr>
              <a:t>fellista</a:t>
            </a:r>
            <a:r>
              <a:rPr lang="en-US" sz="1693" b="1" spc="-1" dirty="0">
                <a:latin typeface="Arial"/>
              </a:rPr>
              <a:t> </a:t>
            </a:r>
          </a:p>
          <a:p>
            <a:pPr>
              <a:lnSpc>
                <a:spcPct val="100000"/>
              </a:lnSpc>
            </a:pPr>
            <a:r>
              <a:rPr lang="en-US" sz="1693" spc="-1" dirty="0" err="1">
                <a:latin typeface="Arial"/>
              </a:rPr>
              <a:t>När</a:t>
            </a:r>
            <a:r>
              <a:rPr lang="en-US" sz="1693" spc="-1" dirty="0">
                <a:latin typeface="Arial"/>
              </a:rPr>
              <a:t> </a:t>
            </a:r>
            <a:r>
              <a:rPr lang="en-US" sz="1693" spc="-1" dirty="0" err="1">
                <a:latin typeface="Arial"/>
              </a:rPr>
              <a:t>registreringen</a:t>
            </a:r>
            <a:r>
              <a:rPr lang="en-US" sz="1693" spc="-1" dirty="0">
                <a:latin typeface="Arial"/>
              </a:rPr>
              <a:t> </a:t>
            </a:r>
            <a:r>
              <a:rPr lang="en-US" sz="1693" spc="-1" dirty="0" err="1">
                <a:latin typeface="Arial"/>
              </a:rPr>
              <a:t>tagits</a:t>
            </a:r>
            <a:r>
              <a:rPr lang="en-US" sz="1693" spc="-1" dirty="0">
                <a:latin typeface="Arial"/>
              </a:rPr>
              <a:t> </a:t>
            </a:r>
            <a:r>
              <a:rPr lang="en-US" sz="1693" spc="-1" dirty="0" err="1">
                <a:latin typeface="Arial"/>
              </a:rPr>
              <a:t>emot</a:t>
            </a:r>
            <a:r>
              <a:rPr lang="en-US" sz="1693" spc="-1" dirty="0">
                <a:latin typeface="Arial"/>
              </a:rPr>
              <a:t> </a:t>
            </a:r>
            <a:r>
              <a:rPr lang="en-US" sz="1693" spc="-1" dirty="0" err="1">
                <a:latin typeface="Arial"/>
              </a:rPr>
              <a:t>så</a:t>
            </a:r>
            <a:r>
              <a:rPr lang="en-US" sz="1693" spc="-1" dirty="0">
                <a:latin typeface="Arial"/>
              </a:rPr>
              <a:t> </a:t>
            </a:r>
            <a:r>
              <a:rPr lang="en-US" sz="1693" spc="-1" dirty="0" err="1">
                <a:latin typeface="Arial"/>
              </a:rPr>
              <a:t>körs</a:t>
            </a:r>
            <a:r>
              <a:rPr lang="en-US" sz="1693" spc="-1" dirty="0">
                <a:latin typeface="Arial"/>
              </a:rPr>
              <a:t> </a:t>
            </a:r>
            <a:r>
              <a:rPr lang="en-US" sz="1693" spc="-1" dirty="0" err="1">
                <a:latin typeface="Arial"/>
              </a:rPr>
              <a:t>en</a:t>
            </a:r>
            <a:r>
              <a:rPr lang="en-US" sz="1693" spc="-1" dirty="0">
                <a:latin typeface="Arial"/>
              </a:rPr>
              <a:t> </a:t>
            </a:r>
            <a:r>
              <a:rPr lang="en-US" sz="1693" spc="-1" dirty="0" err="1">
                <a:latin typeface="Arial"/>
              </a:rPr>
              <a:t>validering</a:t>
            </a:r>
            <a:r>
              <a:rPr lang="en-US" sz="1693" spc="-1" dirty="0">
                <a:latin typeface="Arial"/>
              </a:rPr>
              <a:t> </a:t>
            </a:r>
            <a:r>
              <a:rPr lang="en-US" sz="1693" spc="-1" dirty="0" err="1">
                <a:latin typeface="Arial"/>
              </a:rPr>
              <a:t>gentemot</a:t>
            </a:r>
            <a:r>
              <a:rPr lang="en-US" sz="1693" spc="-1" dirty="0">
                <a:latin typeface="Arial"/>
              </a:rPr>
              <a:t> 76 </a:t>
            </a:r>
            <a:r>
              <a:rPr lang="en-US" sz="1693" spc="-1" dirty="0" err="1">
                <a:latin typeface="Arial"/>
              </a:rPr>
              <a:t>logiska</a:t>
            </a:r>
            <a:r>
              <a:rPr lang="en-US" sz="1693" spc="-1" dirty="0">
                <a:latin typeface="Arial"/>
              </a:rPr>
              <a:t> </a:t>
            </a:r>
            <a:r>
              <a:rPr lang="en-US" sz="1693" spc="-1" dirty="0" err="1">
                <a:latin typeface="Arial"/>
              </a:rPr>
              <a:t>regler</a:t>
            </a:r>
            <a:r>
              <a:rPr lang="en-US" sz="1693" spc="-1" dirty="0">
                <a:latin typeface="Arial"/>
              </a:rPr>
              <a:t>, </a:t>
            </a:r>
            <a:r>
              <a:rPr lang="en-US" sz="1693" spc="-1" dirty="0" err="1">
                <a:latin typeface="Arial"/>
              </a:rPr>
              <a:t>exempelvis</a:t>
            </a:r>
            <a:r>
              <a:rPr lang="en-US" sz="1693" spc="-1" dirty="0">
                <a:latin typeface="Arial"/>
              </a:rPr>
              <a:t> </a:t>
            </a:r>
            <a:r>
              <a:rPr lang="en-US" sz="1693" spc="-1" dirty="0" err="1">
                <a:latin typeface="Arial"/>
              </a:rPr>
              <a:t>att</a:t>
            </a:r>
            <a:r>
              <a:rPr lang="en-US" sz="1693" spc="-1" dirty="0">
                <a:latin typeface="Arial"/>
              </a:rPr>
              <a:t> </a:t>
            </a:r>
            <a:r>
              <a:rPr lang="en-US" sz="1693" spc="-1" dirty="0" err="1">
                <a:latin typeface="Arial"/>
              </a:rPr>
              <a:t>tidpunkter</a:t>
            </a:r>
            <a:r>
              <a:rPr lang="en-US" sz="1693" spc="-1" dirty="0">
                <a:latin typeface="Arial"/>
              </a:rPr>
              <a:t> </a:t>
            </a:r>
            <a:r>
              <a:rPr lang="en-US" sz="1693" spc="-1" dirty="0" err="1">
                <a:latin typeface="Arial"/>
              </a:rPr>
              <a:t>följer</a:t>
            </a:r>
            <a:r>
              <a:rPr lang="en-US" sz="1693" spc="-1" dirty="0">
                <a:latin typeface="Arial"/>
              </a:rPr>
              <a:t> </a:t>
            </a:r>
            <a:r>
              <a:rPr lang="en-US" sz="1693" spc="-1" dirty="0" err="1">
                <a:latin typeface="Arial"/>
              </a:rPr>
              <a:t>en</a:t>
            </a:r>
            <a:r>
              <a:rPr lang="en-US" sz="1693" spc="-1" dirty="0">
                <a:latin typeface="Arial"/>
              </a:rPr>
              <a:t> </a:t>
            </a:r>
            <a:r>
              <a:rPr lang="en-US" sz="1693" spc="-1" dirty="0" err="1">
                <a:latin typeface="Arial"/>
              </a:rPr>
              <a:t>särskild</a:t>
            </a:r>
            <a:r>
              <a:rPr lang="en-US" sz="1693" spc="-1" dirty="0">
                <a:latin typeface="Arial"/>
              </a:rPr>
              <a:t> </a:t>
            </a:r>
            <a:r>
              <a:rPr lang="en-US" sz="1693" spc="-1" dirty="0" err="1">
                <a:latin typeface="Arial"/>
              </a:rPr>
              <a:t>ordning</a:t>
            </a:r>
            <a:r>
              <a:rPr lang="en-US" sz="1693" spc="-1" dirty="0">
                <a:latin typeface="Arial"/>
              </a:rPr>
              <a:t>. Om </a:t>
            </a:r>
            <a:r>
              <a:rPr lang="en-US" sz="1693" spc="-1" dirty="0" err="1">
                <a:latin typeface="Arial"/>
              </a:rPr>
              <a:t>fel</a:t>
            </a:r>
            <a:r>
              <a:rPr lang="en-US" sz="1693" spc="-1" dirty="0">
                <a:latin typeface="Arial"/>
              </a:rPr>
              <a:t> </a:t>
            </a:r>
            <a:r>
              <a:rPr lang="en-US" sz="1693" spc="-1" dirty="0" err="1">
                <a:latin typeface="Arial"/>
              </a:rPr>
              <a:t>hittas</a:t>
            </a:r>
            <a:r>
              <a:rPr lang="en-US" sz="1693" spc="-1" dirty="0">
                <a:latin typeface="Arial"/>
              </a:rPr>
              <a:t> </a:t>
            </a:r>
            <a:r>
              <a:rPr lang="en-US" sz="1693" spc="-1" dirty="0" err="1">
                <a:latin typeface="Arial"/>
              </a:rPr>
              <a:t>här</a:t>
            </a:r>
            <a:r>
              <a:rPr lang="en-US" sz="1693" spc="-1" dirty="0">
                <a:latin typeface="Arial"/>
              </a:rPr>
              <a:t> </a:t>
            </a:r>
            <a:r>
              <a:rPr lang="en-US" sz="1693" spc="-1" dirty="0" err="1">
                <a:latin typeface="Arial"/>
              </a:rPr>
              <a:t>så</a:t>
            </a:r>
            <a:r>
              <a:rPr lang="en-US" sz="1693" spc="-1" dirty="0">
                <a:latin typeface="Arial"/>
              </a:rPr>
              <a:t> </a:t>
            </a:r>
            <a:r>
              <a:rPr lang="en-US" sz="1693" spc="-1" dirty="0" err="1">
                <a:latin typeface="Arial"/>
              </a:rPr>
              <a:t>hamnar</a:t>
            </a:r>
            <a:r>
              <a:rPr lang="en-US" sz="1693" spc="-1" dirty="0">
                <a:latin typeface="Arial"/>
              </a:rPr>
              <a:t> </a:t>
            </a:r>
            <a:r>
              <a:rPr lang="en-US" sz="1693" spc="-1" dirty="0" err="1">
                <a:latin typeface="Arial"/>
              </a:rPr>
              <a:t>registreringen</a:t>
            </a:r>
            <a:r>
              <a:rPr lang="en-US" sz="1693" spc="-1" dirty="0">
                <a:latin typeface="Arial"/>
              </a:rPr>
              <a:t> </a:t>
            </a:r>
            <a:r>
              <a:rPr lang="en-US" sz="1693" spc="-1" dirty="0" err="1">
                <a:latin typeface="Arial"/>
              </a:rPr>
              <a:t>på</a:t>
            </a:r>
            <a:r>
              <a:rPr lang="en-US" sz="1693" spc="-1" dirty="0">
                <a:latin typeface="Arial"/>
              </a:rPr>
              <a:t> </a:t>
            </a:r>
            <a:r>
              <a:rPr lang="en-US" sz="1693" spc="-1" dirty="0" err="1">
                <a:latin typeface="Arial"/>
              </a:rPr>
              <a:t>en</a:t>
            </a:r>
            <a:r>
              <a:rPr lang="en-US" sz="1693" spc="-1" dirty="0">
                <a:latin typeface="Arial"/>
              </a:rPr>
              <a:t> </a:t>
            </a:r>
            <a:r>
              <a:rPr lang="en-US" sz="1693" spc="-1" dirty="0" err="1">
                <a:latin typeface="Arial"/>
              </a:rPr>
              <a:t>fellista</a:t>
            </a:r>
            <a:r>
              <a:rPr lang="en-US" sz="1693" spc="-1" dirty="0">
                <a:latin typeface="Arial"/>
              </a:rPr>
              <a:t>, </a:t>
            </a:r>
            <a:r>
              <a:rPr lang="en-US" sz="1693" spc="-1" dirty="0" err="1">
                <a:latin typeface="Arial"/>
              </a:rPr>
              <a:t>användaren</a:t>
            </a:r>
            <a:r>
              <a:rPr lang="en-US" sz="1693" spc="-1" dirty="0">
                <a:latin typeface="Arial"/>
              </a:rPr>
              <a:t> </a:t>
            </a:r>
            <a:r>
              <a:rPr lang="en-US" sz="1693" spc="-1" dirty="0" err="1">
                <a:latin typeface="Arial"/>
              </a:rPr>
              <a:t>får</a:t>
            </a:r>
            <a:r>
              <a:rPr lang="en-US" sz="1693" spc="-1" dirty="0">
                <a:latin typeface="Arial"/>
              </a:rPr>
              <a:t> </a:t>
            </a:r>
            <a:r>
              <a:rPr lang="en-US" sz="1693" spc="-1" dirty="0" err="1">
                <a:latin typeface="Arial"/>
              </a:rPr>
              <a:t>då</a:t>
            </a:r>
            <a:r>
              <a:rPr lang="en-US" sz="1693" spc="-1" dirty="0">
                <a:latin typeface="Arial"/>
              </a:rPr>
              <a:t> </a:t>
            </a:r>
            <a:r>
              <a:rPr lang="en-US" sz="1693" spc="-1" dirty="0" err="1">
                <a:latin typeface="Arial"/>
              </a:rPr>
              <a:t>åtgärda</a:t>
            </a:r>
            <a:r>
              <a:rPr lang="en-US" sz="1693" spc="-1" dirty="0">
                <a:latin typeface="Arial"/>
              </a:rPr>
              <a:t> </a:t>
            </a:r>
            <a:r>
              <a:rPr lang="en-US" sz="1693" spc="-1" dirty="0" err="1">
                <a:latin typeface="Arial"/>
              </a:rPr>
              <a:t>felet</a:t>
            </a:r>
            <a:r>
              <a:rPr lang="en-US" sz="1693" spc="-1" dirty="0">
                <a:latin typeface="Arial"/>
              </a:rPr>
              <a:t> hos </a:t>
            </a:r>
            <a:r>
              <a:rPr lang="en-US" sz="1693" spc="-1" dirty="0" err="1">
                <a:latin typeface="Arial"/>
              </a:rPr>
              <a:t>källan</a:t>
            </a:r>
            <a:r>
              <a:rPr lang="en-US" sz="1693" spc="-1" dirty="0">
                <a:latin typeface="Arial"/>
              </a:rPr>
              <a:t>, </a:t>
            </a:r>
            <a:r>
              <a:rPr lang="en-US" sz="1693" spc="-1" dirty="0" err="1">
                <a:latin typeface="Arial"/>
              </a:rPr>
              <a:t>och</a:t>
            </a:r>
            <a:r>
              <a:rPr lang="en-US" sz="1693" spc="-1" dirty="0">
                <a:latin typeface="Arial"/>
              </a:rPr>
              <a:t> sedan </a:t>
            </a:r>
            <a:r>
              <a:rPr lang="en-US" sz="1693" spc="-1" dirty="0" err="1">
                <a:latin typeface="Arial"/>
              </a:rPr>
              <a:t>skicka</a:t>
            </a:r>
            <a:r>
              <a:rPr lang="en-US" sz="1693" spc="-1" dirty="0">
                <a:latin typeface="Arial"/>
              </a:rPr>
              <a:t> </a:t>
            </a:r>
            <a:r>
              <a:rPr lang="en-US" sz="1693" spc="-1" dirty="0" err="1">
                <a:latin typeface="Arial"/>
              </a:rPr>
              <a:t>registeringen</a:t>
            </a:r>
            <a:r>
              <a:rPr lang="en-US" sz="1693" spc="-1" dirty="0">
                <a:latin typeface="Arial"/>
              </a:rPr>
              <a:t> </a:t>
            </a:r>
            <a:r>
              <a:rPr lang="en-US" sz="1693" spc="-1" dirty="0" err="1">
                <a:latin typeface="Arial"/>
              </a:rPr>
              <a:t>på</a:t>
            </a:r>
            <a:r>
              <a:rPr lang="en-US" sz="1693" spc="-1" dirty="0">
                <a:latin typeface="Arial"/>
              </a:rPr>
              <a:t> </a:t>
            </a:r>
            <a:r>
              <a:rPr lang="en-US" sz="1693" spc="-1" dirty="0" err="1">
                <a:latin typeface="Arial"/>
              </a:rPr>
              <a:t>nytt</a:t>
            </a:r>
            <a:r>
              <a:rPr lang="en-US" sz="1693" spc="-1" dirty="0">
                <a:latin typeface="Arial"/>
              </a:rPr>
              <a:t>. </a:t>
            </a:r>
            <a:endParaRPr lang="sv-SE" sz="1693" spc="-1" dirty="0">
              <a:latin typeface="Arial"/>
            </a:endParaRPr>
          </a:p>
        </p:txBody>
      </p:sp>
      <p:sp>
        <p:nvSpPr>
          <p:cNvPr id="88" name="CustomShape 8"/>
          <p:cNvSpPr/>
          <p:nvPr/>
        </p:nvSpPr>
        <p:spPr>
          <a:xfrm rot="19552104">
            <a:off x="7005229" y="1013079"/>
            <a:ext cx="1292165" cy="756240"/>
          </a:xfrm>
          <a:prstGeom prst="rect">
            <a:avLst/>
          </a:prstGeom>
          <a:noFill/>
          <a:ln w="0">
            <a:noFill/>
          </a:ln>
        </p:spPr>
        <p:style>
          <a:lnRef idx="0">
            <a:scrgbClr r="0" g="0" b="0"/>
          </a:lnRef>
          <a:fillRef idx="0">
            <a:scrgbClr r="0" g="0" b="0"/>
          </a:fillRef>
          <a:effectRef idx="0">
            <a:scrgbClr r="0" g="0" b="0"/>
          </a:effectRef>
          <a:fontRef idx="minor"/>
        </p:style>
        <p:txBody>
          <a:bodyPr wrap="none" lIns="108847" tIns="54423" rIns="108847" bIns="54423">
            <a:spAutoFit/>
          </a:bodyPr>
          <a:lstStyle/>
          <a:p>
            <a:pPr algn="ctr">
              <a:lnSpc>
                <a:spcPct val="100000"/>
              </a:lnSpc>
            </a:pPr>
            <a:r>
              <a:rPr lang="sv-SE" sz="1400" b="1" spc="-1" dirty="0">
                <a:latin typeface="Arial"/>
              </a:rPr>
              <a:t>REGEL-</a:t>
            </a:r>
            <a:br>
              <a:rPr sz="1400" b="1" dirty="0"/>
            </a:br>
            <a:r>
              <a:rPr lang="sv-SE" sz="1400" b="1" spc="-1" dirty="0">
                <a:latin typeface="Arial"/>
              </a:rPr>
              <a:t>KONTROLL:</a:t>
            </a:r>
            <a:br>
              <a:rPr lang="sv-SE" sz="1400" b="1" spc="-1" dirty="0">
                <a:latin typeface="Arial"/>
              </a:rPr>
            </a:br>
            <a:r>
              <a:rPr lang="sv-SE" sz="1400" b="1" spc="-1" dirty="0">
                <a:latin typeface="Arial"/>
              </a:rPr>
              <a:t>76 kontroller</a:t>
            </a:r>
          </a:p>
        </p:txBody>
      </p:sp>
      <p:grpSp>
        <p:nvGrpSpPr>
          <p:cNvPr id="4" name="Grupp 3"/>
          <p:cNvGrpSpPr/>
          <p:nvPr/>
        </p:nvGrpSpPr>
        <p:grpSpPr>
          <a:xfrm>
            <a:off x="1170432" y="1634631"/>
            <a:ext cx="8358864" cy="2284667"/>
            <a:chOff x="549518" y="1431916"/>
            <a:chExt cx="8988922" cy="2943546"/>
          </a:xfrm>
        </p:grpSpPr>
        <p:sp>
          <p:nvSpPr>
            <p:cNvPr id="83" name="CustomShape 3"/>
            <p:cNvSpPr/>
            <p:nvPr/>
          </p:nvSpPr>
          <p:spPr>
            <a:xfrm>
              <a:off x="7026043" y="1913523"/>
              <a:ext cx="939999" cy="1193394"/>
            </a:xfrm>
            <a:prstGeom prst="cube">
              <a:avLst>
                <a:gd name="adj" fmla="val 31693"/>
              </a:avLst>
            </a:prstGeom>
            <a:solidFill>
              <a:schemeClr val="bg1">
                <a:lumMod val="75000"/>
              </a:schemeClr>
            </a:solidFill>
            <a:ln>
              <a:solidFill>
                <a:srgbClr val="000000"/>
              </a:solidFill>
            </a:ln>
          </p:spPr>
          <p:style>
            <a:lnRef idx="2">
              <a:schemeClr val="dk1"/>
            </a:lnRef>
            <a:fillRef idx="1">
              <a:schemeClr val="lt1"/>
            </a:fillRef>
            <a:effectRef idx="0">
              <a:schemeClr val="dk1"/>
            </a:effectRef>
            <a:fontRef idx="minor"/>
          </p:style>
          <p:txBody>
            <a:bodyPr/>
            <a:lstStyle/>
            <a:p>
              <a:endParaRPr lang="sv-SE"/>
            </a:p>
          </p:txBody>
        </p:sp>
        <p:sp>
          <p:nvSpPr>
            <p:cNvPr id="84" name="CustomShape 4"/>
            <p:cNvSpPr/>
            <p:nvPr/>
          </p:nvSpPr>
          <p:spPr>
            <a:xfrm>
              <a:off x="3407765" y="1869114"/>
              <a:ext cx="2147543" cy="1227354"/>
            </a:xfrm>
            <a:prstGeom prst="cube">
              <a:avLst>
                <a:gd name="adj" fmla="val 25000"/>
              </a:avLst>
            </a:prstGeom>
            <a:solidFill>
              <a:srgbClr val="FFFF00"/>
            </a:solidFill>
            <a:ln>
              <a:solidFill>
                <a:srgbClr val="000000"/>
              </a:solidFill>
            </a:ln>
          </p:spPr>
          <p:style>
            <a:lnRef idx="2">
              <a:schemeClr val="dk1"/>
            </a:lnRef>
            <a:fillRef idx="1">
              <a:schemeClr val="lt1"/>
            </a:fillRef>
            <a:effectRef idx="0">
              <a:schemeClr val="dk1"/>
            </a:effectRef>
            <a:fontRef idx="minor"/>
          </p:style>
          <p:txBody>
            <a:bodyPr lIns="108847" tIns="54423" rIns="108847" bIns="54423" anchor="ctr">
              <a:noAutofit/>
            </a:bodyPr>
            <a:lstStyle/>
            <a:p>
              <a:pPr algn="ctr">
                <a:lnSpc>
                  <a:spcPct val="100000"/>
                </a:lnSpc>
              </a:pPr>
              <a:r>
                <a:rPr lang="sv-SE" sz="1600" spc="-1" dirty="0" err="1">
                  <a:latin typeface="Arial"/>
                </a:rPr>
                <a:t>Op.planerings</a:t>
              </a:r>
              <a:r>
                <a:rPr lang="sv-SE" sz="1600" spc="-1" dirty="0">
                  <a:latin typeface="Arial"/>
                </a:rPr>
                <a:t>- system</a:t>
              </a:r>
            </a:p>
          </p:txBody>
        </p:sp>
        <p:sp>
          <p:nvSpPr>
            <p:cNvPr id="85" name="CustomShape 5"/>
            <p:cNvSpPr/>
            <p:nvPr/>
          </p:nvSpPr>
          <p:spPr>
            <a:xfrm>
              <a:off x="7518900" y="1913523"/>
              <a:ext cx="2019540" cy="1193394"/>
            </a:xfrm>
            <a:prstGeom prst="cube">
              <a:avLst>
                <a:gd name="adj" fmla="val 25000"/>
              </a:avLst>
            </a:prstGeom>
            <a:solidFill>
              <a:srgbClr val="60B30D"/>
            </a:solidFill>
            <a:ln>
              <a:solidFill>
                <a:srgbClr val="000000"/>
              </a:solidFill>
            </a:ln>
          </p:spPr>
          <p:style>
            <a:lnRef idx="2">
              <a:schemeClr val="dk1"/>
            </a:lnRef>
            <a:fillRef idx="1">
              <a:schemeClr val="lt1"/>
            </a:fillRef>
            <a:effectRef idx="0">
              <a:schemeClr val="dk1"/>
            </a:effectRef>
            <a:fontRef idx="minor"/>
          </p:style>
          <p:txBody>
            <a:bodyPr lIns="108847" tIns="54423" rIns="108847" bIns="54423" anchor="ctr">
              <a:noAutofit/>
            </a:bodyPr>
            <a:lstStyle/>
            <a:p>
              <a:pPr algn="ctr">
                <a:lnSpc>
                  <a:spcPct val="100000"/>
                </a:lnSpc>
              </a:pPr>
              <a:r>
                <a:rPr lang="sv-SE" spc="-1" dirty="0">
                  <a:latin typeface="Arial"/>
                </a:rPr>
                <a:t>SPOR</a:t>
              </a:r>
            </a:p>
          </p:txBody>
        </p:sp>
        <p:sp>
          <p:nvSpPr>
            <p:cNvPr id="86" name="CustomShape 6"/>
            <p:cNvSpPr/>
            <p:nvPr/>
          </p:nvSpPr>
          <p:spPr>
            <a:xfrm>
              <a:off x="5528750" y="2162129"/>
              <a:ext cx="1538220" cy="718387"/>
            </a:xfrm>
            <a:prstGeom prst="stripedRightArrow">
              <a:avLst>
                <a:gd name="adj1" fmla="val 50000"/>
                <a:gd name="adj2" fmla="val 50000"/>
              </a:avLst>
            </a:prstGeom>
            <a:solidFill>
              <a:srgbClr val="FFFFFF"/>
            </a:solidFill>
            <a:ln>
              <a:solidFill>
                <a:srgbClr val="676767"/>
              </a:solidFill>
            </a:ln>
          </p:spPr>
          <p:style>
            <a:lnRef idx="2">
              <a:schemeClr val="accent6"/>
            </a:lnRef>
            <a:fillRef idx="1">
              <a:schemeClr val="lt1"/>
            </a:fillRef>
            <a:effectRef idx="0">
              <a:schemeClr val="accent6"/>
            </a:effectRef>
            <a:fontRef idx="minor"/>
          </p:style>
          <p:txBody>
            <a:bodyPr/>
            <a:lstStyle/>
            <a:p>
              <a:endParaRPr lang="sv-SE"/>
            </a:p>
          </p:txBody>
        </p:sp>
        <p:sp>
          <p:nvSpPr>
            <p:cNvPr id="87" name="CustomShape 7"/>
            <p:cNvSpPr/>
            <p:nvPr/>
          </p:nvSpPr>
          <p:spPr>
            <a:xfrm rot="19176748">
              <a:off x="5656551" y="1431916"/>
              <a:ext cx="1214259" cy="696757"/>
            </a:xfrm>
            <a:prstGeom prst="rect">
              <a:avLst/>
            </a:prstGeom>
            <a:noFill/>
            <a:ln w="0">
              <a:noFill/>
            </a:ln>
          </p:spPr>
          <p:style>
            <a:lnRef idx="0">
              <a:scrgbClr r="0" g="0" b="0"/>
            </a:lnRef>
            <a:fillRef idx="0">
              <a:scrgbClr r="0" g="0" b="0"/>
            </a:fillRef>
            <a:effectRef idx="0">
              <a:scrgbClr r="0" g="0" b="0"/>
            </a:effectRef>
            <a:fontRef idx="minor"/>
          </p:style>
          <p:txBody>
            <a:bodyPr wrap="none" lIns="108847" tIns="54423" rIns="108847" bIns="54423">
              <a:spAutoFit/>
            </a:bodyPr>
            <a:lstStyle/>
            <a:p>
              <a:pPr algn="ctr">
                <a:lnSpc>
                  <a:spcPct val="100000"/>
                </a:lnSpc>
              </a:pPr>
              <a:r>
                <a:rPr lang="sv-SE" sz="1400" b="1" spc="-1" dirty="0">
                  <a:latin typeface="Arial"/>
                </a:rPr>
                <a:t>SCHEMA</a:t>
              </a:r>
            </a:p>
            <a:p>
              <a:pPr algn="ctr">
                <a:lnSpc>
                  <a:spcPct val="100000"/>
                </a:lnSpc>
              </a:pPr>
              <a:r>
                <a:rPr lang="sv-SE" sz="1400" b="1" spc="-1" dirty="0">
                  <a:latin typeface="Arial"/>
                </a:rPr>
                <a:t>KONTROLL</a:t>
              </a:r>
            </a:p>
          </p:txBody>
        </p:sp>
        <p:sp>
          <p:nvSpPr>
            <p:cNvPr id="89" name="CustomShape 9"/>
            <p:cNvSpPr/>
            <p:nvPr/>
          </p:nvSpPr>
          <p:spPr>
            <a:xfrm>
              <a:off x="5959347" y="2343249"/>
              <a:ext cx="395331" cy="395766"/>
            </a:xfrm>
            <a:prstGeom prst="noSmoking">
              <a:avLst>
                <a:gd name="adj" fmla="val 18750"/>
              </a:avLst>
            </a:prstGeom>
            <a:solidFill>
              <a:srgbClr val="FF0000"/>
            </a:solidFill>
            <a:ln>
              <a:solidFill>
                <a:srgbClr val="458233"/>
              </a:solidFill>
            </a:ln>
          </p:spPr>
          <p:style>
            <a:lnRef idx="2">
              <a:schemeClr val="accent1">
                <a:shade val="50000"/>
              </a:schemeClr>
            </a:lnRef>
            <a:fillRef idx="1">
              <a:schemeClr val="accent1"/>
            </a:fillRef>
            <a:effectRef idx="0">
              <a:schemeClr val="accent1"/>
            </a:effectRef>
            <a:fontRef idx="minor"/>
          </p:style>
          <p:txBody>
            <a:bodyPr/>
            <a:lstStyle/>
            <a:p>
              <a:endParaRPr lang="sv-SE"/>
            </a:p>
          </p:txBody>
        </p:sp>
        <p:sp>
          <p:nvSpPr>
            <p:cNvPr id="90" name="CustomShape 10"/>
            <p:cNvSpPr/>
            <p:nvPr/>
          </p:nvSpPr>
          <p:spPr>
            <a:xfrm>
              <a:off x="7068711" y="2434245"/>
              <a:ext cx="395766" cy="395766"/>
            </a:xfrm>
            <a:prstGeom prst="noSmoking">
              <a:avLst>
                <a:gd name="adj" fmla="val 18750"/>
              </a:avLst>
            </a:prstGeom>
            <a:solidFill>
              <a:schemeClr val="accent3"/>
            </a:solidFill>
            <a:ln>
              <a:solidFill>
                <a:srgbClr val="458233"/>
              </a:solidFill>
            </a:ln>
          </p:spPr>
          <p:style>
            <a:lnRef idx="2">
              <a:schemeClr val="accent1">
                <a:shade val="50000"/>
              </a:schemeClr>
            </a:lnRef>
            <a:fillRef idx="1">
              <a:schemeClr val="accent1"/>
            </a:fillRef>
            <a:effectRef idx="0">
              <a:schemeClr val="accent1"/>
            </a:effectRef>
            <a:fontRef idx="minor"/>
          </p:style>
          <p:txBody>
            <a:bodyPr/>
            <a:lstStyle/>
            <a:p>
              <a:endParaRPr lang="sv-SE"/>
            </a:p>
          </p:txBody>
        </p:sp>
        <p:sp>
          <p:nvSpPr>
            <p:cNvPr id="91" name="CustomShape 11"/>
            <p:cNvSpPr/>
            <p:nvPr/>
          </p:nvSpPr>
          <p:spPr>
            <a:xfrm rot="9952800">
              <a:off x="4679658" y="2399121"/>
              <a:ext cx="1643131" cy="1250217"/>
            </a:xfrm>
            <a:prstGeom prst="circularArrow">
              <a:avLst>
                <a:gd name="adj1" fmla="val 4939"/>
                <a:gd name="adj2" fmla="val 1142319"/>
                <a:gd name="adj3" fmla="val 20301679"/>
                <a:gd name="adj4" fmla="val 10800000"/>
                <a:gd name="adj5" fmla="val 12500"/>
              </a:avLst>
            </a:prstGeom>
            <a:solidFill>
              <a:srgbClr val="FF0000"/>
            </a:solidFill>
            <a:ln>
              <a:solidFill>
                <a:srgbClr val="000000"/>
              </a:solidFill>
            </a:ln>
          </p:spPr>
          <p:style>
            <a:lnRef idx="2">
              <a:schemeClr val="dk1"/>
            </a:lnRef>
            <a:fillRef idx="1">
              <a:schemeClr val="lt1"/>
            </a:fillRef>
            <a:effectRef idx="0">
              <a:schemeClr val="dk1"/>
            </a:effectRef>
            <a:fontRef idx="minor"/>
          </p:style>
          <p:txBody>
            <a:bodyPr/>
            <a:lstStyle/>
            <a:p>
              <a:endParaRPr lang="sv-SE"/>
            </a:p>
          </p:txBody>
        </p:sp>
        <p:sp>
          <p:nvSpPr>
            <p:cNvPr id="92" name="CustomShape 12"/>
            <p:cNvSpPr/>
            <p:nvPr/>
          </p:nvSpPr>
          <p:spPr>
            <a:xfrm rot="11907528">
              <a:off x="4058086" y="1617563"/>
              <a:ext cx="3360312" cy="2342814"/>
            </a:xfrm>
            <a:prstGeom prst="circularArrow">
              <a:avLst>
                <a:gd name="adj1" fmla="val 5928"/>
                <a:gd name="adj2" fmla="val 736340"/>
                <a:gd name="adj3" fmla="val 12971033"/>
                <a:gd name="adj4" fmla="val 10775859"/>
                <a:gd name="adj5" fmla="val 9368"/>
              </a:avLst>
            </a:prstGeom>
            <a:solidFill>
              <a:schemeClr val="accent3"/>
            </a:solidFill>
            <a:ln>
              <a:solidFill>
                <a:srgbClr val="000000"/>
              </a:solidFill>
            </a:ln>
          </p:spPr>
          <p:style>
            <a:lnRef idx="2">
              <a:schemeClr val="dk1"/>
            </a:lnRef>
            <a:fillRef idx="1">
              <a:schemeClr val="lt1"/>
            </a:fillRef>
            <a:effectRef idx="0">
              <a:schemeClr val="dk1"/>
            </a:effectRef>
            <a:fontRef idx="minor"/>
          </p:style>
          <p:txBody>
            <a:bodyPr/>
            <a:lstStyle/>
            <a:p>
              <a:endParaRPr lang="sv-SE"/>
            </a:p>
          </p:txBody>
        </p:sp>
        <p:sp>
          <p:nvSpPr>
            <p:cNvPr id="93" name="CustomShape 13"/>
            <p:cNvSpPr/>
            <p:nvPr/>
          </p:nvSpPr>
          <p:spPr>
            <a:xfrm>
              <a:off x="3582557" y="3163207"/>
              <a:ext cx="1065308" cy="1212255"/>
            </a:xfrm>
            <a:prstGeom prst="rect">
              <a:avLst/>
            </a:prstGeom>
            <a:noFill/>
            <a:ln w="0">
              <a:noFill/>
            </a:ln>
          </p:spPr>
          <p:style>
            <a:lnRef idx="0">
              <a:scrgbClr r="0" g="0" b="0"/>
            </a:lnRef>
            <a:fillRef idx="0">
              <a:scrgbClr r="0" g="0" b="0"/>
            </a:fillRef>
            <a:effectRef idx="0">
              <a:scrgbClr r="0" g="0" b="0"/>
            </a:effectRef>
            <a:fontRef idx="minor"/>
          </p:style>
          <p:txBody>
            <a:bodyPr wrap="none" lIns="108847" tIns="54423" rIns="108847" bIns="54423">
              <a:spAutoFit/>
            </a:bodyPr>
            <a:lstStyle/>
            <a:p>
              <a:pPr>
                <a:lnSpc>
                  <a:spcPct val="100000"/>
                </a:lnSpc>
              </a:pPr>
              <a:r>
                <a:rPr lang="sv-SE" spc="-1" dirty="0" err="1">
                  <a:latin typeface="Arial"/>
                </a:rPr>
                <a:t>Felmed</a:t>
              </a:r>
              <a:r>
                <a:rPr lang="sv-SE" spc="-1" dirty="0">
                  <a:latin typeface="Arial"/>
                </a:rPr>
                <a:t>-</a:t>
              </a:r>
              <a:br>
                <a:rPr sz="1400" dirty="0"/>
              </a:br>
              <a:r>
                <a:rPr lang="sv-SE" spc="-1" dirty="0">
                  <a:latin typeface="Arial"/>
                </a:rPr>
                <a:t>delande</a:t>
              </a:r>
            </a:p>
            <a:p>
              <a:pPr>
                <a:lnSpc>
                  <a:spcPct val="100000"/>
                </a:lnSpc>
              </a:pPr>
              <a:endParaRPr lang="sv-SE" spc="-1" dirty="0">
                <a:latin typeface="Arial"/>
              </a:endParaRPr>
            </a:p>
          </p:txBody>
        </p:sp>
        <p:sp>
          <p:nvSpPr>
            <p:cNvPr id="94" name="CustomShape 14"/>
            <p:cNvSpPr/>
            <p:nvPr/>
          </p:nvSpPr>
          <p:spPr>
            <a:xfrm>
              <a:off x="7242850" y="3164706"/>
              <a:ext cx="988620" cy="855372"/>
            </a:xfrm>
            <a:prstGeom prst="rect">
              <a:avLst/>
            </a:prstGeom>
            <a:noFill/>
            <a:ln w="0">
              <a:noFill/>
            </a:ln>
          </p:spPr>
          <p:style>
            <a:lnRef idx="0">
              <a:scrgbClr r="0" g="0" b="0"/>
            </a:lnRef>
            <a:fillRef idx="0">
              <a:scrgbClr r="0" g="0" b="0"/>
            </a:fillRef>
            <a:effectRef idx="0">
              <a:scrgbClr r="0" g="0" b="0"/>
            </a:effectRef>
            <a:fontRef idx="minor"/>
          </p:style>
          <p:txBody>
            <a:bodyPr wrap="none" lIns="108847" tIns="54423" rIns="108847" bIns="54423">
              <a:spAutoFit/>
            </a:bodyPr>
            <a:lstStyle/>
            <a:p>
              <a:pPr>
                <a:lnSpc>
                  <a:spcPct val="100000"/>
                </a:lnSpc>
              </a:pPr>
              <a:r>
                <a:rPr lang="sv-SE" spc="-1" dirty="0" err="1">
                  <a:latin typeface="Arial"/>
                </a:rPr>
                <a:t>SPORs</a:t>
              </a:r>
              <a:br>
                <a:rPr sz="1400" dirty="0"/>
              </a:br>
              <a:r>
                <a:rPr lang="sv-SE" spc="-1" dirty="0">
                  <a:latin typeface="Arial"/>
                </a:rPr>
                <a:t>Fellista</a:t>
              </a:r>
            </a:p>
          </p:txBody>
        </p:sp>
        <p:sp>
          <p:nvSpPr>
            <p:cNvPr id="95" name="CustomShape 15"/>
            <p:cNvSpPr/>
            <p:nvPr/>
          </p:nvSpPr>
          <p:spPr>
            <a:xfrm>
              <a:off x="549518" y="1551377"/>
              <a:ext cx="4010852" cy="498489"/>
            </a:xfrm>
            <a:prstGeom prst="rect">
              <a:avLst/>
            </a:prstGeom>
            <a:noFill/>
            <a:ln w="0">
              <a:noFill/>
            </a:ln>
          </p:spPr>
          <p:style>
            <a:lnRef idx="0">
              <a:scrgbClr r="0" g="0" b="0"/>
            </a:lnRef>
            <a:fillRef idx="0">
              <a:scrgbClr r="0" g="0" b="0"/>
            </a:fillRef>
            <a:effectRef idx="0">
              <a:scrgbClr r="0" g="0" b="0"/>
            </a:effectRef>
            <a:fontRef idx="minor"/>
          </p:style>
          <p:txBody>
            <a:bodyPr wrap="square" lIns="108847" tIns="54423" rIns="108847" bIns="54423">
              <a:spAutoFit/>
            </a:bodyPr>
            <a:lstStyle/>
            <a:p>
              <a:pPr>
                <a:lnSpc>
                  <a:spcPct val="100000"/>
                </a:lnSpc>
              </a:pPr>
              <a:r>
                <a:rPr lang="sv-SE" spc="-1" dirty="0">
                  <a:latin typeface="Arial"/>
                </a:rPr>
                <a:t>Skickar in dagligen</a:t>
              </a:r>
            </a:p>
          </p:txBody>
        </p:sp>
      </p:grpSp>
    </p:spTree>
    <p:extLst>
      <p:ext uri="{BB962C8B-B14F-4D97-AF65-F5344CB8AC3E}">
        <p14:creationId xmlns:p14="http://schemas.microsoft.com/office/powerpoint/2010/main" val="2990641346"/>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B0EC4F8DF8C2A478ED3EBD2BE5FC4B6" ma:contentTypeVersion="10" ma:contentTypeDescription="Skapa ett nytt dokument." ma:contentTypeScope="" ma:versionID="fc70692bce872998b9854b6a7dd8d882">
  <xsd:schema xmlns:xsd="http://www.w3.org/2001/XMLSchema" xmlns:xs="http://www.w3.org/2001/XMLSchema" xmlns:p="http://schemas.microsoft.com/office/2006/metadata/properties" xmlns:ns2="a6322a96-1c0b-458f-b45c-b3ab595257bb" xmlns:ns3="f31907a6-cc00-477a-b1af-845b479ac42a" targetNamespace="http://schemas.microsoft.com/office/2006/metadata/properties" ma:root="true" ma:fieldsID="7c101b04fee178595ffa25ea8721b7ca" ns2:_="" ns3:_="">
    <xsd:import namespace="a6322a96-1c0b-458f-b45c-b3ab595257bb"/>
    <xsd:import namespace="f31907a6-cc00-477a-b1af-845b479ac42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322a96-1c0b-458f-b45c-b3ab595257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1907a6-cc00-477a-b1af-845b479ac42a"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F4E730-F8CC-464E-8304-5BD20FF3A1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322a96-1c0b-458f-b45c-b3ab595257bb"/>
    <ds:schemaRef ds:uri="f31907a6-cc00-477a-b1af-845b479ac4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0F82EB-C834-491C-8875-0BD470809E2D}">
  <ds:schemaRefs>
    <ds:schemaRef ds:uri="http://schemas.microsoft.com/sharepoint/v3/contenttype/forms"/>
  </ds:schemaRefs>
</ds:datastoreItem>
</file>

<file path=customXml/itemProps3.xml><?xml version="1.0" encoding="utf-8"?>
<ds:datastoreItem xmlns:ds="http://schemas.openxmlformats.org/officeDocument/2006/customXml" ds:itemID="{A0B91AD4-7288-4070-9C6D-8B2A1826DEE1}">
  <ds:schemaRefs>
    <ds:schemaRef ds:uri="http://purl.org/dc/elements/1.1/"/>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f31907a6-cc00-477a-b1af-845b479ac42a"/>
    <ds:schemaRef ds:uri="a6322a96-1c0b-458f-b45c-b3ab595257bb"/>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5591</TotalTime>
  <Words>1443</Words>
  <Application>Microsoft Office PowerPoint</Application>
  <PresentationFormat>Bredbild</PresentationFormat>
  <Paragraphs>188</Paragraphs>
  <Slides>24</Slides>
  <Notes>5</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24</vt:i4>
      </vt:variant>
    </vt:vector>
  </HeadingPairs>
  <TitlesOfParts>
    <vt:vector size="28" baseType="lpstr">
      <vt:lpstr>Arial</vt:lpstr>
      <vt:lpstr>Calibri</vt:lpstr>
      <vt:lpstr>Calibri Light</vt:lpstr>
      <vt:lpstr>Office-tema</vt:lpstr>
      <vt:lpstr>Svenskt Perioperativt Register  ”SPOR”</vt:lpstr>
      <vt:lpstr>PowerPoint-presentation</vt:lpstr>
      <vt:lpstr>PowerPoint-presentation</vt:lpstr>
      <vt:lpstr>Friska Sjukvårdspriset 2023 utsedd av Sjukhusläkarna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Demografisk utveckling - vårdtillfällen Sthlm</vt:lpstr>
      <vt:lpstr>PowerPoint-presentation</vt:lpstr>
      <vt:lpstr>PowerPoint-presentation</vt:lpstr>
      <vt:lpstr>PowerPoint-presentation</vt:lpstr>
      <vt:lpstr>PowerPoint-presentation</vt:lpstr>
      <vt:lpstr>PowerPoint-presentation</vt:lpstr>
      <vt:lpstr>PowerPoint-presentation</vt:lpstr>
      <vt:lpstr>PowerPoint-presentation</vt:lpstr>
      <vt:lpstr>Hur kommer en ny variabel till?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Lyckner, Sara</dc:creator>
  <cp:lastModifiedBy>Bengt Cederlund</cp:lastModifiedBy>
  <cp:revision>72</cp:revision>
  <cp:lastPrinted>2024-11-20T09:43:09Z</cp:lastPrinted>
  <dcterms:created xsi:type="dcterms:W3CDTF">2021-08-25T07:19:02Z</dcterms:created>
  <dcterms:modified xsi:type="dcterms:W3CDTF">2025-03-21T07:47:28Z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0x0101008B0EC4F8DF8C2A478ED3EBD2BE5FC4B6</vt:lpwstr>
  </property>
</Properties>
</file>