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311" r:id="rId5"/>
    <p:sldId id="312" r:id="rId6"/>
    <p:sldId id="260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043"/>
  </p:normalViewPr>
  <p:slideViewPr>
    <p:cSldViewPr snapToGrid="0">
      <p:cViewPr varScale="1">
        <p:scale>
          <a:sx n="117" d="100"/>
          <a:sy n="117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57827-3BF9-6A45-A87B-8E6D0AC5F002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D458-0675-ED45-AAD2-568EE41FB6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104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36D458-0675-ED45-AAD2-568EE41FB68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428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2AF0C6-14B4-BE02-0BE4-9E48A6E6E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C6428E-63B0-49D3-D98F-365326C67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43B411-5C6B-4BE6-FB47-C8453D60F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6E78E0-F26C-BF9B-D540-5D377604D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A24B99-3226-9795-3646-57F66F2B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20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7F97E7-0A61-DBDE-4BE8-45D143B4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E314324-9996-921A-5A50-CA4A81C49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A5D941-7FCE-4430-4B3F-7F884894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CFC50D-B53B-ECD0-ACD3-5861193B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4A3437-C25C-CC81-3BF8-0B6CA3692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405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1D856A1-DEDB-0AB0-73A1-9C0CD57BC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A4067FA-01A4-742C-019D-3D428895B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0412676-572E-E10D-EDFB-48196156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6B9471-7D21-A74B-43FB-CE1F3A9CA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8BF43A-E15B-E843-FBF0-A6D8BAD1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24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764DFE-65D2-0596-D37A-D287C5074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1930D7-914A-85EA-AB32-485A948B0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8845B04-A75C-1026-D188-6CEED992B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21B0FA-8097-A2DD-4EF2-6D192C0B8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DB0F14-8EFC-0F7F-3A8C-855D50D0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102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806E3B-2302-5419-1D1F-6ABF0DB9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811D8E-9ABA-3FB0-54E8-648465CB4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4C5F48-6C40-E39F-25B8-74384991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B1E519-193E-0E55-08BF-D6A2E525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FAB44A-3244-15D6-685C-6BA3D37EA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123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0ACF5B-BA06-0214-9E87-8078B408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CB8D00-7F4C-33EE-7376-089BF2F81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4E30085-81C0-03EF-F76B-8C32DB26D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3A42FF1-9804-7BF2-AEAA-905E27140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170B8C1-888B-2E1D-B460-03C465F7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20DBD9-45EF-4E1C-9558-F03AB8C4E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459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F969D5-4C4D-ED07-48A7-60961D74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F987EB-72D4-A2B8-E6EE-F6638A4DF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98FEEDF-798B-E470-CAF0-3C5DD3C2D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02830A8-D53B-E074-B10A-7A19853F4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338D90A-6F0C-B95B-2CB5-10A5D4CDA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0815C41-04C1-7E63-23D3-14ECE588F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2CE281C-B467-F429-6591-0B03C475B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52C03BB-BB19-1266-3C3D-DEC1CD153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783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E1B065-71DA-ECA6-1CC8-2398C3E29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AE0DF75-CA30-717C-6906-6BBD8DFC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213CE13-1909-3C6C-F317-1F5E2BBE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6514EA6-4330-4F42-93B9-C1049BE1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273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C30C0ED-A7AE-AA5C-23D3-C0B16BDE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AD5F31E-291B-7BCF-527A-2ABE37C4D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5AC290F-10F8-0060-80EA-EB3150E1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41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AA762C-FF0C-D58F-1FB3-29964B938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98CF29-2899-3873-81D0-0B4337F62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D994DB-B4C8-160C-B9F6-9E9BB6D0B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8F69D5-447C-D978-6CED-436CAF87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A71DAE1-5BBA-3A2D-DD49-28F41EC4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0A77248-FBEC-A92B-12DC-1FD57241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878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3A9689-8F99-FDB6-D8B9-8EA1EE836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0C1D69A-70CB-8174-262D-755A6F143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46078E2-1EB1-A3EE-B23C-79FD861F4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B859E4-2157-24D8-87C1-14C4FC286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50360B-9CAA-32EE-4967-2F6477DA6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DC30F0D-C455-EFAB-4FFD-4767CD63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7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196BB1F-C627-F70B-9BA7-1EEB75D8E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B8C2E87-67B6-CB78-91B6-BCAEE6FA3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C7B719-A53A-B595-5E0F-9F5893F568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4839FD-EA4E-7241-96B4-14BF1DB2487E}" type="datetimeFigureOut">
              <a:rPr lang="sv-SE" smtClean="0"/>
              <a:t>2025-03-26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B78E99-1BB3-9504-C6C3-C912094D3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29339A-DA30-81E6-23D8-6D59FD141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853C5B-8A1B-2442-A2C6-A92DF222B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65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22026A7-F717-FD46-C7F2-D5A6CA3A05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305782"/>
            <a:ext cx="9278980" cy="3457861"/>
          </a:xfrm>
        </p:spPr>
        <p:txBody>
          <a:bodyPr anchor="ctr">
            <a:normAutofit fontScale="90000"/>
          </a:bodyPr>
          <a:lstStyle/>
          <a:p>
            <a:br>
              <a:rPr lang="sv-SE" sz="7200" dirty="0"/>
            </a:br>
            <a:r>
              <a:rPr lang="sv-SE" sz="7200" dirty="0"/>
              <a:t>Kvalitet</a:t>
            </a:r>
            <a:br>
              <a:rPr lang="sv-SE" sz="7200" dirty="0"/>
            </a:br>
            <a:br>
              <a:rPr lang="sv-SE" sz="7200" dirty="0"/>
            </a:br>
            <a:r>
              <a:rPr lang="sv-SE" sz="7200" dirty="0"/>
              <a:t>Index – Indikatorer </a:t>
            </a:r>
            <a:br>
              <a:rPr lang="sv-SE" sz="7200" dirty="0"/>
            </a:br>
            <a:r>
              <a:rPr lang="sv-SE" sz="4000" dirty="0"/>
              <a:t>Hur ska vi göra?</a:t>
            </a:r>
            <a:br>
              <a:rPr lang="sv-SE" sz="7200" dirty="0"/>
            </a:br>
            <a:br>
              <a:rPr lang="sv-SE" sz="7200" dirty="0"/>
            </a:br>
            <a:endParaRPr lang="sv-SE" sz="48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D648FC8-98B3-D1B6-2B7A-A27DD49FD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sv-SE" sz="1500" dirty="0"/>
              <a:t>SPOR </a:t>
            </a:r>
          </a:p>
          <a:p>
            <a:r>
              <a:rPr lang="sv-SE" sz="1500" dirty="0"/>
              <a:t>2025-03-21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0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dobjekt 4" descr="En bild som visar text, Teckensnitt, skärmbild, nummer&#10;&#10;AI-genererat innehåll kan vara felaktigt.">
            <a:extLst>
              <a:ext uri="{FF2B5EF4-FFF2-40B4-BE49-F238E27FC236}">
                <a16:creationId xmlns:a16="http://schemas.microsoft.com/office/drawing/2014/main" id="{53B7DF6F-2A37-D5BD-1809-B8DA0C66B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106760"/>
            <a:ext cx="10905066" cy="2644479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269D0CD-A7DE-0123-FB5C-31048877626A}"/>
              </a:ext>
            </a:extLst>
          </p:cNvPr>
          <p:cNvSpPr txBox="1"/>
          <p:nvPr/>
        </p:nvSpPr>
        <p:spPr>
          <a:xfrm>
            <a:off x="2215128" y="1383941"/>
            <a:ext cx="8281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0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</a:rPr>
              <a:t>Totalindex för sjukhus som utför både elektiva och akuta operationer</a:t>
            </a:r>
            <a:endParaRPr lang="sv-SE" dirty="0"/>
          </a:p>
        </p:txBody>
      </p:sp>
      <p:cxnSp>
        <p:nvCxnSpPr>
          <p:cNvPr id="3" name="Rak 2">
            <a:extLst>
              <a:ext uri="{FF2B5EF4-FFF2-40B4-BE49-F238E27FC236}">
                <a16:creationId xmlns:a16="http://schemas.microsoft.com/office/drawing/2014/main" id="{BB21561E-73F5-DB5C-03B0-EC24AD2CA29C}"/>
              </a:ext>
            </a:extLst>
          </p:cNvPr>
          <p:cNvCxnSpPr>
            <a:cxnSpLocks/>
          </p:cNvCxnSpPr>
          <p:nvPr/>
        </p:nvCxnSpPr>
        <p:spPr>
          <a:xfrm flipH="1">
            <a:off x="892783" y="2893671"/>
            <a:ext cx="8578074" cy="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ak 3">
            <a:extLst>
              <a:ext uri="{FF2B5EF4-FFF2-40B4-BE49-F238E27FC236}">
                <a16:creationId xmlns:a16="http://schemas.microsoft.com/office/drawing/2014/main" id="{97920183-9891-EEFE-6F2D-EFAED0F8C481}"/>
              </a:ext>
            </a:extLst>
          </p:cNvPr>
          <p:cNvCxnSpPr>
            <a:cxnSpLocks/>
          </p:cNvCxnSpPr>
          <p:nvPr/>
        </p:nvCxnSpPr>
        <p:spPr>
          <a:xfrm flipH="1">
            <a:off x="892783" y="4469758"/>
            <a:ext cx="9420260" cy="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07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 descr="En bild som visar text, Teckensnitt, skärmbild, linje&#10;&#10;AI-genererat innehåll kan vara felaktigt.">
            <a:extLst>
              <a:ext uri="{FF2B5EF4-FFF2-40B4-BE49-F238E27FC236}">
                <a16:creationId xmlns:a16="http://schemas.microsoft.com/office/drawing/2014/main" id="{60B60DEE-FEBD-C94E-7E0E-A5631A3EE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20" y="2220833"/>
            <a:ext cx="11506360" cy="2416333"/>
          </a:xfrm>
          <a:prstGeom prst="rect">
            <a:avLst/>
          </a:prstGeom>
          <a:ln>
            <a:noFill/>
          </a:ln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2F0EAF7-90EF-25D8-293E-C2401B918468}"/>
              </a:ext>
            </a:extLst>
          </p:cNvPr>
          <p:cNvSpPr txBox="1"/>
          <p:nvPr/>
        </p:nvSpPr>
        <p:spPr>
          <a:xfrm>
            <a:off x="2600918" y="879246"/>
            <a:ext cx="61032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b="0" i="0" dirty="0">
                <a:solidFill>
                  <a:srgbClr val="333333"/>
                </a:solidFill>
                <a:effectLst/>
                <a:latin typeface="Helvetica Neue" panose="02000503000000020004" pitchFamily="2" charset="0"/>
              </a:rPr>
              <a:t>Totalindex för sjukhus som bara utför elektiva operationer </a:t>
            </a:r>
            <a:endParaRPr lang="sv-SE" dirty="0"/>
          </a:p>
        </p:txBody>
      </p:sp>
      <p:cxnSp>
        <p:nvCxnSpPr>
          <p:cNvPr id="2" name="Rak 1">
            <a:extLst>
              <a:ext uri="{FF2B5EF4-FFF2-40B4-BE49-F238E27FC236}">
                <a16:creationId xmlns:a16="http://schemas.microsoft.com/office/drawing/2014/main" id="{F8935B2C-AA4F-D912-F749-CA2CB219350F}"/>
              </a:ext>
            </a:extLst>
          </p:cNvPr>
          <p:cNvCxnSpPr>
            <a:cxnSpLocks/>
          </p:cNvCxnSpPr>
          <p:nvPr/>
        </p:nvCxnSpPr>
        <p:spPr>
          <a:xfrm flipH="1">
            <a:off x="568692" y="2835798"/>
            <a:ext cx="10959693" cy="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39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Bildobjekt 2" descr="En bild som visar tecknad serie, kakmått, konst&#10;&#10;AI-genererat innehåll kan vara felaktigt.">
            <a:extLst>
              <a:ext uri="{FF2B5EF4-FFF2-40B4-BE49-F238E27FC236}">
                <a16:creationId xmlns:a16="http://schemas.microsoft.com/office/drawing/2014/main" id="{AD0529CC-9A26-6BEC-F7D0-61FABA900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609" y="1289713"/>
            <a:ext cx="4073857" cy="407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1412832-1A5A-160F-FE9C-8E0D389CF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830" y="643467"/>
            <a:ext cx="7930340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0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CC62740-9487-A025-B81E-B5E71B75F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7537"/>
            <a:ext cx="3339334" cy="277507"/>
          </a:xfrm>
          <a:prstGeom prst="rect">
            <a:avLst/>
          </a:prstGeom>
        </p:spPr>
      </p:pic>
      <p:pic>
        <p:nvPicPr>
          <p:cNvPr id="5" name="Bildobjekt 4" descr="En bild som visar text, skärmbild, Teckensnitt, linje&#10;&#10;AI-genererat innehåll kan vara felaktigt.">
            <a:extLst>
              <a:ext uri="{FF2B5EF4-FFF2-40B4-BE49-F238E27FC236}">
                <a16:creationId xmlns:a16="http://schemas.microsoft.com/office/drawing/2014/main" id="{851AB4FD-586B-90DF-E238-B7665F013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93" y="0"/>
            <a:ext cx="5761663" cy="2061029"/>
          </a:xfrm>
          <a:prstGeom prst="rect">
            <a:avLst/>
          </a:prstGeom>
        </p:spPr>
      </p:pic>
      <p:pic>
        <p:nvPicPr>
          <p:cNvPr id="11" name="Bildobjekt 10" descr="En bild som visar text, skärmbild, Teckensnitt, algebra&#10;&#10;AI-genererat innehåll kan vara felaktigt.">
            <a:extLst>
              <a:ext uri="{FF2B5EF4-FFF2-40B4-BE49-F238E27FC236}">
                <a16:creationId xmlns:a16="http://schemas.microsoft.com/office/drawing/2014/main" id="{754097ED-232D-42D6-F5D1-7BE2866833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957" y="4477193"/>
            <a:ext cx="6070600" cy="2235200"/>
          </a:xfrm>
          <a:prstGeom prst="rect">
            <a:avLst/>
          </a:prstGeom>
        </p:spPr>
      </p:pic>
      <p:pic>
        <p:nvPicPr>
          <p:cNvPr id="13" name="Bildobjekt 12" descr="En bild som visar text, skärmbild, Teckensnitt, grafisk design&#10;&#10;AI-genererat innehåll kan vara felaktigt.">
            <a:extLst>
              <a:ext uri="{FF2B5EF4-FFF2-40B4-BE49-F238E27FC236}">
                <a16:creationId xmlns:a16="http://schemas.microsoft.com/office/drawing/2014/main" id="{2B254B1B-F2CB-FFBB-9137-EC12194097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6913" y="31514"/>
            <a:ext cx="2842150" cy="4284617"/>
          </a:xfrm>
          <a:prstGeom prst="rect">
            <a:avLst/>
          </a:prstGeom>
        </p:spPr>
      </p:pic>
      <p:pic>
        <p:nvPicPr>
          <p:cNvPr id="15" name="Bildobjekt 14" descr="En bild som visar text, Teckensnitt, skärmbild, logotyp&#10;&#10;AI-genererat innehåll kan vara felaktigt.">
            <a:extLst>
              <a:ext uri="{FF2B5EF4-FFF2-40B4-BE49-F238E27FC236}">
                <a16:creationId xmlns:a16="http://schemas.microsoft.com/office/drawing/2014/main" id="{3BE64CCB-3A94-B9E4-8237-89FFF9458F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7543" y="4585756"/>
            <a:ext cx="5397500" cy="2126637"/>
          </a:xfrm>
          <a:prstGeom prst="rect">
            <a:avLst/>
          </a:prstGeom>
        </p:spPr>
      </p:pic>
      <p:pic>
        <p:nvPicPr>
          <p:cNvPr id="17" name="Bildobjekt 16" descr="En bild som visar text, Teckensnitt, Electric blue, skärmbild&#10;&#10;AI-genererat innehåll kan vara felaktigt.">
            <a:extLst>
              <a:ext uri="{FF2B5EF4-FFF2-40B4-BE49-F238E27FC236}">
                <a16:creationId xmlns:a16="http://schemas.microsoft.com/office/drawing/2014/main" id="{B97A1346-ADB0-D0C0-271D-D58A9E91D4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2823" y="1957537"/>
            <a:ext cx="5271520" cy="234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4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36</Words>
  <Application>Microsoft Office PowerPoint</Application>
  <PresentationFormat>Bredbild</PresentationFormat>
  <Paragraphs>6</Paragraphs>
  <Slides>6</Slides>
  <Notes>1</Notes>
  <HiddenSlides>1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Helvetica Neue</vt:lpstr>
      <vt:lpstr>Office-tema</vt:lpstr>
      <vt:lpstr> Kvalitet  Index – Indikatorer  Hur ska vi göra?  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  Index – Indikatorer  Hur ska vi göra?</dc:title>
  <dc:creator>Olof Brattström</dc:creator>
  <cp:lastModifiedBy>Lyckner, Sara</cp:lastModifiedBy>
  <cp:revision>32</cp:revision>
  <dcterms:created xsi:type="dcterms:W3CDTF">2025-01-22T15:17:23Z</dcterms:created>
  <dcterms:modified xsi:type="dcterms:W3CDTF">2025-03-26T16:42:04Z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bf846de-c930-4e9f-b947-28e55b6250ba_Enabled">
    <vt:lpwstr>true</vt:lpwstr>
  </property>
  <property fmtid="{D5CDD505-2E9C-101B-9397-08002B2CF9AE}" pid="3" name="MSIP_Label_4bf846de-c930-4e9f-b947-28e55b6250ba_SetDate">
    <vt:lpwstr>2025-03-26T16:41:56Z</vt:lpwstr>
  </property>
  <property fmtid="{D5CDD505-2E9C-101B-9397-08002B2CF9AE}" pid="4" name="MSIP_Label_4bf846de-c930-4e9f-b947-28e55b6250ba_Method">
    <vt:lpwstr>Standard</vt:lpwstr>
  </property>
  <property fmtid="{D5CDD505-2E9C-101B-9397-08002B2CF9AE}" pid="5" name="MSIP_Label_4bf846de-c930-4e9f-b947-28e55b6250ba_Name">
    <vt:lpwstr>Öppen</vt:lpwstr>
  </property>
  <property fmtid="{D5CDD505-2E9C-101B-9397-08002B2CF9AE}" pid="6" name="MSIP_Label_4bf846de-c930-4e9f-b947-28e55b6250ba_SiteId">
    <vt:lpwstr>a3237c65-ca15-4f06-b6bc-4eadd0e561c2</vt:lpwstr>
  </property>
  <property fmtid="{D5CDD505-2E9C-101B-9397-08002B2CF9AE}" pid="7" name="MSIP_Label_4bf846de-c930-4e9f-b947-28e55b6250ba_ActionId">
    <vt:lpwstr>47622312-7c46-48a9-bc2f-d472bb0abc98</vt:lpwstr>
  </property>
  <property fmtid="{D5CDD505-2E9C-101B-9397-08002B2CF9AE}" pid="8" name="MSIP_Label_4bf846de-c930-4e9f-b947-28e55b6250ba_ContentBits">
    <vt:lpwstr>0</vt:lpwstr>
  </property>
  <property fmtid="{D5CDD505-2E9C-101B-9397-08002B2CF9AE}" pid="9" name="MSIP_Label_4bf846de-c930-4e9f-b947-28e55b6250ba_Tag">
    <vt:lpwstr>10, 3, 0, 1</vt:lpwstr>
  </property>
</Properties>
</file>