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65" r:id="rId3"/>
    <p:sldId id="298" r:id="rId4"/>
    <p:sldId id="284" r:id="rId5"/>
    <p:sldId id="301" r:id="rId6"/>
    <p:sldId id="273" r:id="rId7"/>
    <p:sldId id="288" r:id="rId8"/>
    <p:sldId id="274" r:id="rId9"/>
    <p:sldId id="294" r:id="rId10"/>
    <p:sldId id="295" r:id="rId11"/>
    <p:sldId id="296" r:id="rId12"/>
    <p:sldId id="26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Nolgren" initials="HN" lastIdx="0" clrIdx="0">
    <p:extLst>
      <p:ext uri="{19B8F6BF-5375-455C-9EA6-DF929625EA0E}">
        <p15:presenceInfo xmlns:p15="http://schemas.microsoft.com/office/powerpoint/2012/main" userId="S-1-5-21-1774431583-4023024350-2099909138-647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1800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no682\Downloads\SPOR_ANTAL_KORDA_RAPPORTER_EXCEL_2025-03-2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no682\Downloads\SPOR_ANTAL_KORDA_RAPPORTER_EXCEL_2025-03-20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no682\Downloads\SPOR_ANTAL_KORDA_RAPPORTER_EXCEL_2025-03-2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Antal</a:t>
            </a:r>
            <a:r>
              <a:rPr lang="sv-SE" baseline="0"/>
              <a:t> körda rapporter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Blad1!$B$1:$L$1</c:f>
              <c:strCache>
                <c:ptCount val="11"/>
                <c:pt idx="0">
                  <c:v>År 2015</c:v>
                </c:pt>
                <c:pt idx="1">
                  <c:v>År 2016</c:v>
                </c:pt>
                <c:pt idx="2">
                  <c:v>År 2017</c:v>
                </c:pt>
                <c:pt idx="3">
                  <c:v>År 2018</c:v>
                </c:pt>
                <c:pt idx="4">
                  <c:v>År 2019</c:v>
                </c:pt>
                <c:pt idx="5">
                  <c:v>År 2020</c:v>
                </c:pt>
                <c:pt idx="6">
                  <c:v>År 2021</c:v>
                </c:pt>
                <c:pt idx="7">
                  <c:v>År 2022</c:v>
                </c:pt>
                <c:pt idx="8">
                  <c:v>År 2023</c:v>
                </c:pt>
                <c:pt idx="9">
                  <c:v>År 2024</c:v>
                </c:pt>
                <c:pt idx="10">
                  <c:v>År 2025</c:v>
                </c:pt>
              </c:strCache>
            </c:strRef>
          </c:cat>
          <c:val>
            <c:numRef>
              <c:f>Blad1!$B$2:$L$2</c:f>
              <c:numCache>
                <c:formatCode>General</c:formatCode>
                <c:ptCount val="11"/>
                <c:pt idx="0">
                  <c:v>1074</c:v>
                </c:pt>
                <c:pt idx="1">
                  <c:v>8068</c:v>
                </c:pt>
                <c:pt idx="2">
                  <c:v>11699</c:v>
                </c:pt>
                <c:pt idx="3">
                  <c:v>15831</c:v>
                </c:pt>
                <c:pt idx="4">
                  <c:v>23235</c:v>
                </c:pt>
                <c:pt idx="5">
                  <c:v>16056</c:v>
                </c:pt>
                <c:pt idx="6">
                  <c:v>20451</c:v>
                </c:pt>
                <c:pt idx="7">
                  <c:v>28273</c:v>
                </c:pt>
                <c:pt idx="8">
                  <c:v>39859</c:v>
                </c:pt>
                <c:pt idx="9">
                  <c:v>36929</c:v>
                </c:pt>
                <c:pt idx="10">
                  <c:v>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C-46C9-9278-B45A30E40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645352"/>
        <c:axId val="454642728"/>
      </c:barChart>
      <c:catAx>
        <c:axId val="45464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4642728"/>
        <c:crosses val="autoZero"/>
        <c:auto val="1"/>
        <c:lblAlgn val="ctr"/>
        <c:lblOffset val="100"/>
        <c:noMultiLvlLbl val="0"/>
      </c:catAx>
      <c:valAx>
        <c:axId val="45464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464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45075780119199416"/>
          <c:y val="0.10295628036086053"/>
          <c:w val="0.49636282542642041"/>
          <c:h val="0.83264880578338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År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Blad2!$A$2:$A$22</c:f>
              <c:strCache>
                <c:ptCount val="21"/>
                <c:pt idx="0">
                  <c:v>Mortalitet akut bukkirurgi - SWELA</c:v>
                </c:pt>
                <c:pt idx="1">
                  <c:v>Avvikelser och kompl. postoperativt PAK-UVA</c:v>
                </c:pt>
                <c:pt idx="2">
                  <c:v>Akutprioritering</c:v>
                </c:pt>
                <c:pt idx="3">
                  <c:v>Akutprioritering utfall</c:v>
                </c:pt>
                <c:pt idx="4">
                  <c:v>Excel-export</c:v>
                </c:pt>
                <c:pt idx="5">
                  <c:v>Processdata postoperativt</c:v>
                </c:pt>
                <c:pt idx="6">
                  <c:v>Akutprio (publik)</c:v>
                </c:pt>
                <c:pt idx="7">
                  <c:v>Kvalitetsindex (publik)</c:v>
                </c:pt>
                <c:pt idx="8">
                  <c:v>Höftfraktur</c:v>
                </c:pt>
                <c:pt idx="9">
                  <c:v>Temperaturer</c:v>
                </c:pt>
                <c:pt idx="10">
                  <c:v>Operationer vanligaste</c:v>
                </c:pt>
                <c:pt idx="11">
                  <c:v>Processdata peroperativt</c:v>
                </c:pt>
                <c:pt idx="12">
                  <c:v>Väntetider (publik)</c:v>
                </c:pt>
                <c:pt idx="13">
                  <c:v>Gårdagens utfall</c:v>
                </c:pt>
                <c:pt idx="14">
                  <c:v>Illamaende postoperativt</c:v>
                </c:pt>
                <c:pt idx="15">
                  <c:v>Genomförda operationer</c:v>
                </c:pt>
                <c:pt idx="16">
                  <c:v>Sena strykningar</c:v>
                </c:pt>
                <c:pt idx="17">
                  <c:v>Kvalitetsindex</c:v>
                </c:pt>
                <c:pt idx="18">
                  <c:v>Ålder och operationsfrekvens (publik)</c:v>
                </c:pt>
                <c:pt idx="19">
                  <c:v>Smärta postoperativt</c:v>
                </c:pt>
                <c:pt idx="20">
                  <c:v>Checklista för säker kirurgi</c:v>
                </c:pt>
              </c:strCache>
            </c:strRef>
          </c:cat>
          <c:val>
            <c:numRef>
              <c:f>Blad2!$B$2:$B$22</c:f>
              <c:numCache>
                <c:formatCode>General</c:formatCode>
                <c:ptCount val="21"/>
                <c:pt idx="0">
                  <c:v>534</c:v>
                </c:pt>
                <c:pt idx="1">
                  <c:v>541</c:v>
                </c:pt>
                <c:pt idx="2">
                  <c:v>548</c:v>
                </c:pt>
                <c:pt idx="3">
                  <c:v>631</c:v>
                </c:pt>
                <c:pt idx="4">
                  <c:v>661</c:v>
                </c:pt>
                <c:pt idx="5">
                  <c:v>893</c:v>
                </c:pt>
                <c:pt idx="6">
                  <c:v>931</c:v>
                </c:pt>
                <c:pt idx="7">
                  <c:v>1008</c:v>
                </c:pt>
                <c:pt idx="8">
                  <c:v>1049</c:v>
                </c:pt>
                <c:pt idx="9">
                  <c:v>1060</c:v>
                </c:pt>
                <c:pt idx="10">
                  <c:v>1101</c:v>
                </c:pt>
                <c:pt idx="11">
                  <c:v>1197</c:v>
                </c:pt>
                <c:pt idx="12">
                  <c:v>1342</c:v>
                </c:pt>
                <c:pt idx="13">
                  <c:v>1675</c:v>
                </c:pt>
                <c:pt idx="14">
                  <c:v>1711</c:v>
                </c:pt>
                <c:pt idx="15">
                  <c:v>1753</c:v>
                </c:pt>
                <c:pt idx="16">
                  <c:v>1841</c:v>
                </c:pt>
                <c:pt idx="17">
                  <c:v>2070</c:v>
                </c:pt>
                <c:pt idx="18">
                  <c:v>2722</c:v>
                </c:pt>
                <c:pt idx="19">
                  <c:v>3155</c:v>
                </c:pt>
                <c:pt idx="20">
                  <c:v>3250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0-4D2A-8816-407310DB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3992456"/>
        <c:axId val="393996064"/>
      </c:barChart>
      <c:catAx>
        <c:axId val="393992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3996064"/>
        <c:crosses val="autoZero"/>
        <c:auto val="1"/>
        <c:lblAlgn val="ctr"/>
        <c:lblOffset val="100"/>
        <c:noMultiLvlLbl val="0"/>
      </c:catAx>
      <c:valAx>
        <c:axId val="39399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399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Blad3!$B$1</c:f>
              <c:strCache>
                <c:ptCount val="1"/>
                <c:pt idx="0">
                  <c:v>År 2025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Blad3!$A$2:$A$25</c:f>
              <c:strCache>
                <c:ptCount val="24"/>
                <c:pt idx="0">
                  <c:v>Akut bukkirurgi - SWELA</c:v>
                </c:pt>
                <c:pt idx="1">
                  <c:v>Ifyllnadsgrad</c:v>
                </c:pt>
                <c:pt idx="2">
                  <c:v>Avvikelser och kompl. peroperativt PAK-OP</c:v>
                </c:pt>
                <c:pt idx="3">
                  <c:v>Temperaturer</c:v>
                </c:pt>
                <c:pt idx="4">
                  <c:v>Akutprioritering utfall</c:v>
                </c:pt>
                <c:pt idx="5">
                  <c:v>Akutprioritering</c:v>
                </c:pt>
                <c:pt idx="6">
                  <c:v>Avvikelser och kompl. Postoperativt PAK-UVA</c:v>
                </c:pt>
                <c:pt idx="7">
                  <c:v>Processdata postoperativt</c:v>
                </c:pt>
                <c:pt idx="8">
                  <c:v>Kvalitetsindex (publik)</c:v>
                </c:pt>
                <c:pt idx="9">
                  <c:v>Ålder och operationsfrekvens</c:v>
                </c:pt>
                <c:pt idx="10">
                  <c:v>Excel-export</c:v>
                </c:pt>
                <c:pt idx="11">
                  <c:v>Gårdagens utfall</c:v>
                </c:pt>
                <c:pt idx="12">
                  <c:v>Operationer vanligaste</c:v>
                </c:pt>
                <c:pt idx="13">
                  <c:v>Akutprio (publik)</c:v>
                </c:pt>
                <c:pt idx="14">
                  <c:v>Processdata peroperativt</c:v>
                </c:pt>
                <c:pt idx="15">
                  <c:v>Väntetider (publik)</c:v>
                </c:pt>
                <c:pt idx="16">
                  <c:v>Höftfraktur</c:v>
                </c:pt>
                <c:pt idx="17">
                  <c:v>Illamaende postoperativt</c:v>
                </c:pt>
                <c:pt idx="18">
                  <c:v>Sena strykningar</c:v>
                </c:pt>
                <c:pt idx="19">
                  <c:v>Kvalitetsindex</c:v>
                </c:pt>
                <c:pt idx="20">
                  <c:v>Genomförda operationer</c:v>
                </c:pt>
                <c:pt idx="21">
                  <c:v>Checklista för säker kirurgi</c:v>
                </c:pt>
                <c:pt idx="22">
                  <c:v>Ålder och operationsfrekvens (publik)</c:v>
                </c:pt>
                <c:pt idx="23">
                  <c:v>Smärta postoperativt</c:v>
                </c:pt>
              </c:strCache>
            </c:strRef>
          </c:cat>
          <c:val>
            <c:numRef>
              <c:f>Blad3!$B$2:$B$25</c:f>
              <c:numCache>
                <c:formatCode>General</c:formatCode>
                <c:ptCount val="24"/>
                <c:pt idx="0">
                  <c:v>91</c:v>
                </c:pt>
                <c:pt idx="1">
                  <c:v>105</c:v>
                </c:pt>
                <c:pt idx="2">
                  <c:v>109</c:v>
                </c:pt>
                <c:pt idx="3">
                  <c:v>123</c:v>
                </c:pt>
                <c:pt idx="4">
                  <c:v>125</c:v>
                </c:pt>
                <c:pt idx="5">
                  <c:v>129</c:v>
                </c:pt>
                <c:pt idx="6">
                  <c:v>136</c:v>
                </c:pt>
                <c:pt idx="7">
                  <c:v>140</c:v>
                </c:pt>
                <c:pt idx="8">
                  <c:v>150</c:v>
                </c:pt>
                <c:pt idx="9">
                  <c:v>154</c:v>
                </c:pt>
                <c:pt idx="10">
                  <c:v>171</c:v>
                </c:pt>
                <c:pt idx="11">
                  <c:v>273</c:v>
                </c:pt>
                <c:pt idx="12">
                  <c:v>276</c:v>
                </c:pt>
                <c:pt idx="13">
                  <c:v>285</c:v>
                </c:pt>
                <c:pt idx="14">
                  <c:v>288</c:v>
                </c:pt>
                <c:pt idx="15">
                  <c:v>293</c:v>
                </c:pt>
                <c:pt idx="16">
                  <c:v>326</c:v>
                </c:pt>
                <c:pt idx="17">
                  <c:v>343</c:v>
                </c:pt>
                <c:pt idx="18">
                  <c:v>354</c:v>
                </c:pt>
                <c:pt idx="19">
                  <c:v>392</c:v>
                </c:pt>
                <c:pt idx="20">
                  <c:v>544</c:v>
                </c:pt>
                <c:pt idx="21">
                  <c:v>708</c:v>
                </c:pt>
                <c:pt idx="22">
                  <c:v>713</c:v>
                </c:pt>
                <c:pt idx="23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A-486A-8710-BF7F1453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4589208"/>
        <c:axId val="454588880"/>
      </c:barChart>
      <c:catAx>
        <c:axId val="45458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4588880"/>
        <c:crosses val="autoZero"/>
        <c:auto val="1"/>
        <c:lblAlgn val="ctr"/>
        <c:lblOffset val="100"/>
        <c:noMultiLvlLbl val="0"/>
      </c:catAx>
      <c:valAx>
        <c:axId val="45458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458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01DB-A336-44E2-BD2E-8070923001F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2B39E-7DDB-4368-BE5D-517E88A2D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6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Man</a:t>
            </a:r>
            <a:r>
              <a:rPr lang="sv-SE" baseline="0" dirty="0" smtClean="0"/>
              <a:t> kan också söka fritext för att hitta koder/grupper</a:t>
            </a:r>
          </a:p>
          <a:p>
            <a:r>
              <a:rPr lang="sv-SE" baseline="0" dirty="0" smtClean="0"/>
              <a:t>Annars kan man kolla i Socialstyrelsen sida för koder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B39E-7DDB-4368-BE5D-517E88A2D45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12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En ny kolumn för status (aktuellt/inaktuellt) har lagts till för UVA-</a:t>
            </a:r>
            <a:r>
              <a:rPr lang="sv-SE" sz="1200" dirty="0" err="1" smtClean="0"/>
              <a:t>avd</a:t>
            </a:r>
            <a:r>
              <a:rPr lang="sv-SE" sz="1200" dirty="0" smtClean="0"/>
              <a:t>, salar, kliniker och anestesikliniker.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En ny sida har skapats för att administrera operationsenheter samt anestesikliniker.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Administrationssidorna har kompletterats med informativa texter.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Sidorna för administration har nu förbättrad sortering och röd markering för inaktuell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Man kan inte längre namnge med namn</a:t>
            </a:r>
            <a:r>
              <a:rPr lang="sv-SE" sz="1200" baseline="0" dirty="0" smtClean="0"/>
              <a:t> som redan finns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Inaktuella enheter döljs i rapporturval i rullgardinsmeny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B39E-7DDB-4368-BE5D-517E88A2D45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85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19 skickar in CFS (skörhet), 21</a:t>
            </a:r>
            <a:r>
              <a:rPr lang="sv-SE" baseline="0" dirty="0" smtClean="0"/>
              <a:t> skickar </a:t>
            </a:r>
            <a:r>
              <a:rPr lang="sv-SE" baseline="0" dirty="0" err="1" smtClean="0"/>
              <a:t>knivtid</a:t>
            </a:r>
            <a:r>
              <a:rPr lang="sv-SE" baseline="0" dirty="0" smtClean="0"/>
              <a:t>, 22 skickar in positionering, </a:t>
            </a:r>
            <a:r>
              <a:rPr lang="sv-SE" dirty="0" smtClean="0"/>
              <a:t>5 sjukhus skickar in PAWI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B39E-7DDB-4368-BE5D-517E88A2D45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8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14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4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6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 with bulletpoints – H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Rubrik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95424"/>
            <a:ext cx="9619488" cy="39502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400"/>
              </a:spcBef>
              <a:spcAft>
                <a:spcPts val="4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400"/>
              </a:spcBef>
              <a:spcAft>
                <a:spcPts val="3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84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 with H1/H2/H3 +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  <a:noFill/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Rubrik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2352" y="1499616"/>
            <a:ext cx="9619488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H2 Rubrik</a:t>
            </a:r>
          </a:p>
          <a:p>
            <a:pPr lvl="1"/>
            <a:r>
              <a:rPr lang="en-US" dirty="0" smtClean="0"/>
              <a:t>H3 Rubrik med exempeltext</a:t>
            </a:r>
          </a:p>
          <a:p>
            <a:pPr lvl="2"/>
            <a:r>
              <a:rPr lang="sv-SE" dirty="0" smtClean="0"/>
              <a:t>Punktlista med exempeltext som ligger under en rubrik. Infoga genom att trycka ”Punktlista”</a:t>
            </a:r>
          </a:p>
          <a:p>
            <a:pPr lvl="3"/>
            <a:r>
              <a:rPr lang="en-US" dirty="0" smtClean="0"/>
              <a:t>Punktlista nivå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4"/>
            <a:r>
              <a:rPr lang="en-US" dirty="0" smtClean="0"/>
              <a:t>Punktlista nivå </a:t>
            </a:r>
            <a:r>
              <a:rPr lang="en-US" dirty="0" err="1" smtClean="0"/>
              <a:t>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8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32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01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2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12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52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28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97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565B-6034-46B1-A356-EF4601C16D30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F4EF-01D4-4DDC-9EB6-B03FE1830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19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mailto:drift@ucr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7"/>
          <a:stretch/>
        </p:blipFill>
        <p:spPr>
          <a:xfrm>
            <a:off x="4487862" y="843280"/>
            <a:ext cx="6590577" cy="413286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157254" y="5424616"/>
            <a:ext cx="2001795" cy="1400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3" y="5424616"/>
            <a:ext cx="3104924" cy="118903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17673" y="1706879"/>
            <a:ext cx="39701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Nyutvecklat – axplock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Statistik SPOR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Demos befintliga rapporter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Demo kommande rapporter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619760" y="5478501"/>
            <a:ext cx="164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Helena Nolgren</a:t>
            </a:r>
          </a:p>
          <a:p>
            <a:r>
              <a:rPr lang="sv-SE" dirty="0" smtClean="0"/>
              <a:t>Lars Norberg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01312"/>
              </p:ext>
            </p:extLst>
          </p:nvPr>
        </p:nvGraphicFramePr>
        <p:xfrm>
          <a:off x="307258" y="1489585"/>
          <a:ext cx="5599113" cy="49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43019"/>
              </p:ext>
            </p:extLst>
          </p:nvPr>
        </p:nvGraphicFramePr>
        <p:xfrm>
          <a:off x="6437313" y="1294145"/>
          <a:ext cx="4927600" cy="51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ubrik 1"/>
          <p:cNvSpPr txBox="1">
            <a:spLocks/>
          </p:cNvSpPr>
          <p:nvPr/>
        </p:nvSpPr>
        <p:spPr>
          <a:xfrm>
            <a:off x="1673726" y="324908"/>
            <a:ext cx="7227387" cy="86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Mest använda rapporter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08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266" y="445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Lars demar: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89" y="364068"/>
            <a:ext cx="4425128" cy="256169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999176"/>
            <a:ext cx="3972771" cy="347292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066" y="3091128"/>
            <a:ext cx="4029281" cy="357452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 rot="1128932">
            <a:off x="8959835" y="3572933"/>
            <a:ext cx="151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>
                <a:solidFill>
                  <a:srgbClr val="0070C0"/>
                </a:solidFill>
              </a:rPr>
              <a:t>Kommer snart</a:t>
            </a:r>
            <a:endParaRPr lang="sv-SE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7"/>
          <a:stretch/>
        </p:blipFill>
        <p:spPr>
          <a:xfrm>
            <a:off x="2596858" y="1258440"/>
            <a:ext cx="6481929" cy="406472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157254" y="5424616"/>
            <a:ext cx="2001795" cy="1400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3" y="5424616"/>
            <a:ext cx="3104924" cy="118903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884439" y="325995"/>
            <a:ext cx="2795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/>
              <a:t>Tack för att ni lyssnat</a:t>
            </a:r>
          </a:p>
          <a:p>
            <a:pPr algn="ctr"/>
            <a:r>
              <a:rPr lang="sv-SE" sz="2400" dirty="0"/>
              <a:t>F</a:t>
            </a:r>
            <a:r>
              <a:rPr lang="sv-SE" sz="2400" dirty="0" smtClean="0"/>
              <a:t>rågor?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8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17" y="1555321"/>
            <a:ext cx="1405058" cy="173337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38" y="3711020"/>
            <a:ext cx="1449413" cy="175783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503" y="3722764"/>
            <a:ext cx="1434164" cy="1746091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1978755" y="3265197"/>
            <a:ext cx="13997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Jesper Johansson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538609" y="5433673"/>
            <a:ext cx="1280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Helena Nolgren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967743" y="5453216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Camilla Hartmann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832042" y="3270376"/>
            <a:ext cx="11264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Erik Dahlberg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043485" y="5477880"/>
            <a:ext cx="10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Lars Norberg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79" y="3722763"/>
            <a:ext cx="1566785" cy="1766862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080" y="1564895"/>
            <a:ext cx="1482135" cy="173785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621" y="1575306"/>
            <a:ext cx="1324772" cy="1739396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5764856" y="3288695"/>
            <a:ext cx="1025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Stefan Lines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41" y="1575308"/>
            <a:ext cx="1335096" cy="1788801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7248441" y="3361292"/>
            <a:ext cx="1330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Kennie Pussinen</a:t>
            </a:r>
          </a:p>
        </p:txBody>
      </p:sp>
      <p:sp>
        <p:nvSpPr>
          <p:cNvPr id="24" name="Rubrik 5"/>
          <p:cNvSpPr txBox="1">
            <a:spLocks/>
          </p:cNvSpPr>
          <p:nvPr/>
        </p:nvSpPr>
        <p:spPr>
          <a:xfrm>
            <a:off x="2111142" y="186110"/>
            <a:ext cx="7999646" cy="85566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62A60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tx1"/>
                </a:solidFill>
              </a:rPr>
              <a:t>Teamet på  UCR som jobbar med SPOR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775989" y="6090210"/>
            <a:ext cx="520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Support: </a:t>
            </a:r>
            <a:r>
              <a:rPr lang="sv-SE" dirty="0">
                <a:hlinkClick r:id="rId9"/>
              </a:rPr>
              <a:t>drift@ucr.se</a:t>
            </a:r>
            <a:endParaRPr lang="sv-SE" dirty="0"/>
          </a:p>
          <a:p>
            <a:r>
              <a:rPr lang="sv-SE" dirty="0"/>
              <a:t>Övrigt: helena.nolgren@ucr.uu.se</a:t>
            </a:r>
          </a:p>
        </p:txBody>
      </p:sp>
    </p:spTree>
    <p:extLst>
      <p:ext uri="{BB962C8B-B14F-4D97-AF65-F5344CB8AC3E}">
        <p14:creationId xmlns:p14="http://schemas.microsoft.com/office/powerpoint/2010/main" val="12597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671" y="119289"/>
            <a:ext cx="3082012" cy="1898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Bildobjekt 8" descr="Paper Sheet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74" y="4474089"/>
            <a:ext cx="2324026" cy="22775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506" y="4865548"/>
            <a:ext cx="3213574" cy="20213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7" y="199991"/>
            <a:ext cx="6702722" cy="855662"/>
          </a:xfrm>
        </p:spPr>
        <p:txBody>
          <a:bodyPr>
            <a:normAutofit/>
          </a:bodyPr>
          <a:lstStyle/>
          <a:p>
            <a:r>
              <a:rPr lang="sv-SE" dirty="0" smtClean="0"/>
              <a:t>Överföring och datakvalitet</a:t>
            </a:r>
            <a:endParaRPr lang="sv-SE" dirty="0"/>
          </a:p>
        </p:txBody>
      </p:sp>
      <p:sp>
        <p:nvSpPr>
          <p:cNvPr id="14" name="Cube 13"/>
          <p:cNvSpPr/>
          <p:nvPr/>
        </p:nvSpPr>
        <p:spPr>
          <a:xfrm>
            <a:off x="6593325" y="2138151"/>
            <a:ext cx="1111119" cy="1410423"/>
          </a:xfrm>
          <a:prstGeom prst="cube">
            <a:avLst>
              <a:gd name="adj" fmla="val 3169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Cube 15"/>
          <p:cNvSpPr/>
          <p:nvPr/>
        </p:nvSpPr>
        <p:spPr>
          <a:xfrm>
            <a:off x="7175472" y="2138150"/>
            <a:ext cx="2178239" cy="14083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SPOR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4714421" y="2446281"/>
            <a:ext cx="1817825" cy="849682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 rot="19044906">
            <a:off x="5198574" y="1696237"/>
            <a:ext cx="117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SCHEMA</a:t>
            </a:r>
          </a:p>
          <a:p>
            <a:pPr algn="ctr"/>
            <a:r>
              <a:rPr lang="sv-SE" dirty="0"/>
              <a:t>KONTROLL</a:t>
            </a:r>
          </a:p>
        </p:txBody>
      </p:sp>
      <p:sp>
        <p:nvSpPr>
          <p:cNvPr id="19" name="TextBox 18"/>
          <p:cNvSpPr txBox="1"/>
          <p:nvPr/>
        </p:nvSpPr>
        <p:spPr>
          <a:xfrm rot="19019512">
            <a:off x="6271890" y="1992601"/>
            <a:ext cx="117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REGEL-</a:t>
            </a:r>
            <a:br>
              <a:rPr lang="sv-SE" dirty="0"/>
            </a:br>
            <a:r>
              <a:rPr lang="sv-SE" dirty="0"/>
              <a:t>KONTROLL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5332486" y="2645651"/>
            <a:ext cx="468000" cy="468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6643429" y="2753378"/>
            <a:ext cx="468000" cy="468000"/>
          </a:xfrm>
          <a:prstGeom prst="noSmoking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rot="8612796">
            <a:off x="2456968" y="2440885"/>
            <a:ext cx="5205519" cy="3883842"/>
          </a:xfrm>
          <a:prstGeom prst="circularArrow">
            <a:avLst>
              <a:gd name="adj1" fmla="val 4835"/>
              <a:gd name="adj2" fmla="val 689389"/>
              <a:gd name="adj3" fmla="val 19685276"/>
              <a:gd name="adj4" fmla="val 11482513"/>
              <a:gd name="adj5" fmla="val 12500"/>
            </a:avLst>
          </a:prstGeom>
          <a:solidFill>
            <a:srgbClr val="FF66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2080" y="3450939"/>
            <a:ext cx="947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Felmed</a:t>
            </a:r>
            <a:r>
              <a:rPr lang="sv-SE" dirty="0"/>
              <a:t>-</a:t>
            </a:r>
            <a:br>
              <a:rPr lang="sv-SE" dirty="0"/>
            </a:br>
            <a:r>
              <a:rPr lang="sv-SE" dirty="0"/>
              <a:t>delande</a:t>
            </a:r>
          </a:p>
          <a:p>
            <a:endParaRPr lang="sv-SE" dirty="0"/>
          </a:p>
        </p:txBody>
      </p:sp>
      <p:sp>
        <p:nvSpPr>
          <p:cNvPr id="25" name="TextBox 24"/>
          <p:cNvSpPr txBox="1"/>
          <p:nvPr/>
        </p:nvSpPr>
        <p:spPr>
          <a:xfrm>
            <a:off x="5059727" y="5131644"/>
            <a:ext cx="95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Fellistan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9" y="2443675"/>
            <a:ext cx="3887972" cy="20489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Cube 14"/>
          <p:cNvSpPr/>
          <p:nvPr/>
        </p:nvSpPr>
        <p:spPr>
          <a:xfrm>
            <a:off x="3067215" y="2219766"/>
            <a:ext cx="1593666" cy="139789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Sjukhus</a:t>
            </a:r>
            <a:endParaRPr lang="sv-SE" dirty="0"/>
          </a:p>
        </p:txBody>
      </p:sp>
      <p:sp>
        <p:nvSpPr>
          <p:cNvPr id="22" name="Circular Arrow 21"/>
          <p:cNvSpPr/>
          <p:nvPr/>
        </p:nvSpPr>
        <p:spPr>
          <a:xfrm rot="9952824">
            <a:off x="3091033" y="2491817"/>
            <a:ext cx="2870308" cy="2003393"/>
          </a:xfrm>
          <a:prstGeom prst="circularArrow">
            <a:avLst>
              <a:gd name="adj1" fmla="val 4939"/>
              <a:gd name="adj2" fmla="val 1142319"/>
              <a:gd name="adj3" fmla="val 20301679"/>
              <a:gd name="adj4" fmla="val 10800000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984" y="4179621"/>
            <a:ext cx="2931135" cy="26058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ruta 7"/>
          <p:cNvSpPr txBox="1"/>
          <p:nvPr/>
        </p:nvSpPr>
        <p:spPr>
          <a:xfrm>
            <a:off x="10569758" y="5530730"/>
            <a:ext cx="138493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Ifyllnadsgrad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10569758" y="6059441"/>
            <a:ext cx="147598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Ifyllnadsindex</a:t>
            </a:r>
            <a:endParaRPr lang="sv-SE" dirty="0"/>
          </a:p>
        </p:txBody>
      </p:sp>
      <p:sp>
        <p:nvSpPr>
          <p:cNvPr id="27" name="textruta 26"/>
          <p:cNvSpPr txBox="1"/>
          <p:nvPr/>
        </p:nvSpPr>
        <p:spPr>
          <a:xfrm>
            <a:off x="10569758" y="4779781"/>
            <a:ext cx="1455463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Ifyllnadsgrad-</a:t>
            </a:r>
            <a:br>
              <a:rPr lang="sv-SE" dirty="0" smtClean="0"/>
            </a:br>
            <a:r>
              <a:rPr lang="sv-SE" dirty="0" err="1" smtClean="0"/>
              <a:t>excel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045149" y="3684259"/>
            <a:ext cx="399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B0F0"/>
                </a:solidFill>
              </a:rPr>
              <a:t>Datakvalitetsrapporter i SPOR</a:t>
            </a:r>
            <a:endParaRPr lang="sv-SE" sz="2400" b="1" dirty="0">
              <a:solidFill>
                <a:srgbClr val="00B0F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1066516" y="5035933"/>
            <a:ext cx="120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B050"/>
                </a:solidFill>
              </a:rPr>
              <a:t>utökad</a:t>
            </a:r>
            <a:endParaRPr lang="sv-SE" sz="2400" b="1" dirty="0">
              <a:solidFill>
                <a:srgbClr val="00B050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121534" y="4045449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B050"/>
                </a:solidFill>
              </a:rPr>
              <a:t>ny</a:t>
            </a:r>
            <a:endParaRPr lang="sv-SE" sz="2400" b="1" dirty="0">
              <a:solidFill>
                <a:srgbClr val="00B050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2213672" y="2353160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B050"/>
                </a:solidFill>
              </a:rPr>
              <a:t>ny</a:t>
            </a:r>
            <a:endParaRPr lang="sv-SE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4315" y="108941"/>
            <a:ext cx="10515600" cy="1325563"/>
          </a:xfrm>
        </p:spPr>
        <p:txBody>
          <a:bodyPr/>
          <a:lstStyle/>
          <a:p>
            <a:r>
              <a:rPr lang="sv-SE" dirty="0" smtClean="0"/>
              <a:t>Inloggad som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395" y="1825625"/>
            <a:ext cx="7739210" cy="435133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1" y="3287523"/>
            <a:ext cx="4953000" cy="2028064"/>
          </a:xfrm>
          <a:prstGeom prst="rect">
            <a:avLst/>
          </a:prstGeom>
        </p:spPr>
      </p:pic>
      <p:sp>
        <p:nvSpPr>
          <p:cNvPr id="6" name="Högerpil 5"/>
          <p:cNvSpPr/>
          <p:nvPr/>
        </p:nvSpPr>
        <p:spPr>
          <a:xfrm rot="5400000">
            <a:off x="6894512" y="2823274"/>
            <a:ext cx="673735" cy="28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5425440" y="1762673"/>
            <a:ext cx="597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”Inloggad som </a:t>
            </a:r>
            <a:r>
              <a:rPr lang="sv-SE" dirty="0" smtClean="0"/>
              <a:t>” </a:t>
            </a:r>
            <a:r>
              <a:rPr lang="sv-SE" dirty="0"/>
              <a:t>klickbart, visar </a:t>
            </a:r>
            <a:r>
              <a:rPr lang="sv-SE" dirty="0" smtClean="0"/>
              <a:t>persons </a:t>
            </a:r>
            <a:r>
              <a:rPr lang="sv-SE" dirty="0"/>
              <a:t>behörighet på </a:t>
            </a:r>
            <a:r>
              <a:rPr lang="sv-SE" dirty="0" smtClean="0"/>
              <a:t>enhet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286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213" y="163647"/>
            <a:ext cx="5407618" cy="1325563"/>
          </a:xfrm>
        </p:spPr>
        <p:txBody>
          <a:bodyPr/>
          <a:lstStyle/>
          <a:p>
            <a:r>
              <a:rPr lang="sv-SE" dirty="0" smtClean="0"/>
              <a:t>Utökad urvalsökning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3" y="1559349"/>
            <a:ext cx="9284363" cy="529865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121831" y="565880"/>
            <a:ext cx="5581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Operationskod</a:t>
            </a:r>
            <a:r>
              <a:rPr lang="sv-SE" dirty="0" smtClean="0"/>
              <a:t> /grupp – kan väljas som bi/huvud/båda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Diagnoskod </a:t>
            </a:r>
            <a:r>
              <a:rPr lang="sv-SE" dirty="0"/>
              <a:t>/grupp – kan väljas som bi/huvud/båda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870" y="4954815"/>
            <a:ext cx="2886478" cy="1752845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5190473" y="3999786"/>
            <a:ext cx="3030005" cy="13563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2952343" y="4804475"/>
            <a:ext cx="3030005" cy="13563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2264" y="1394438"/>
            <a:ext cx="3690000" cy="4176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prstClr val="black"/>
                </a:solidFill>
              </a:rPr>
              <a:t>      </a:t>
            </a:r>
            <a:r>
              <a:rPr lang="sv-SE" sz="2000" b="1" dirty="0" smtClean="0">
                <a:solidFill>
                  <a:prstClr val="black"/>
                </a:solidFill>
              </a:rPr>
              <a:t>Vårdgivare/Region</a:t>
            </a:r>
            <a:r>
              <a:rPr lang="sv-SE" sz="2000" dirty="0">
                <a:solidFill>
                  <a:prstClr val="black"/>
                </a:solidFill>
              </a:rPr>
              <a:t>	</a:t>
            </a: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r>
              <a:rPr lang="sv-SE" sz="2000" dirty="0">
                <a:solidFill>
                  <a:prstClr val="black"/>
                </a:solidFill>
              </a:rPr>
              <a:t>		</a:t>
            </a:r>
          </a:p>
          <a:p>
            <a:pPr algn="ctr"/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2000" dirty="0">
                <a:solidFill>
                  <a:prstClr val="black"/>
                </a:solidFill>
              </a:rPr>
              <a:t> 		 </a:t>
            </a:r>
          </a:p>
          <a:p>
            <a:pPr algn="ctr"/>
            <a:r>
              <a:rPr lang="sv-SE" sz="2000" dirty="0">
                <a:solidFill>
                  <a:prstClr val="black"/>
                </a:solidFill>
              </a:rPr>
              <a:t>  		</a:t>
            </a: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sv-SE" dirty="0" smtClean="0"/>
              <a:t>Organisationsstruktur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4318564" y="2216488"/>
            <a:ext cx="2523586" cy="321039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prstClr val="white"/>
                </a:solidFill>
              </a:rPr>
              <a:t>Förvaltning</a:t>
            </a: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r>
              <a:rPr lang="sv-SE" sz="2000" dirty="0">
                <a:solidFill>
                  <a:prstClr val="white"/>
                </a:solidFill>
              </a:rPr>
              <a:t/>
            </a:r>
            <a:br>
              <a:rPr lang="sv-SE" sz="2000" dirty="0">
                <a:solidFill>
                  <a:prstClr val="white"/>
                </a:solidFill>
              </a:rPr>
            </a:br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2844" y="2216489"/>
            <a:ext cx="822656" cy="32103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000" dirty="0">
                <a:solidFill>
                  <a:prstClr val="black"/>
                </a:solidFill>
              </a:rPr>
              <a:t>Klinik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8358728" y="2942812"/>
            <a:ext cx="2088232" cy="1160064"/>
          </a:xfrm>
          <a:prstGeom prst="wedgeEllipseCallout">
            <a:avLst>
              <a:gd name="adj1" fmla="val -82403"/>
              <a:gd name="adj2" fmla="val 4407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ID skickas in fritt och namn sätts av koordinator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8921" y="2942812"/>
            <a:ext cx="2319326" cy="234005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prstClr val="white"/>
                </a:solidFill>
              </a:rPr>
              <a:t>Sjukhus</a:t>
            </a:r>
            <a:br>
              <a:rPr lang="sv-SE" sz="2000" dirty="0">
                <a:solidFill>
                  <a:prstClr val="white"/>
                </a:solidFill>
              </a:rPr>
            </a:br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8964" y="3622494"/>
            <a:ext cx="216024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sv-SE" sz="2000" dirty="0">
                <a:solidFill>
                  <a:prstClr val="black"/>
                </a:solidFill>
              </a:rPr>
              <a:t>Operationsenhet</a:t>
            </a: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0579" y="4414582"/>
            <a:ext cx="1896008" cy="617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prstClr val="black"/>
                </a:solidFill>
              </a:rPr>
              <a:t>Sal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806000" y="4452238"/>
            <a:ext cx="2160240" cy="830632"/>
          </a:xfrm>
          <a:prstGeom prst="wedgeEllipseCallout">
            <a:avLst>
              <a:gd name="adj1" fmla="val 86000"/>
              <a:gd name="adj2" fmla="val -12660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ID skickas in fritt och namn sätts av koordinator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71710" y="1544888"/>
            <a:ext cx="3058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UCR sätter upp struktur för</a:t>
            </a:r>
            <a:endParaRPr lang="sv-SE" sz="2000" b="1" dirty="0"/>
          </a:p>
        </p:txBody>
      </p:sp>
      <p:sp>
        <p:nvSpPr>
          <p:cNvPr id="17" name="Högerpil 16"/>
          <p:cNvSpPr/>
          <p:nvPr/>
        </p:nvSpPr>
        <p:spPr>
          <a:xfrm>
            <a:off x="3360821" y="1681821"/>
            <a:ext cx="978408" cy="247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Högerpil 17"/>
          <p:cNvSpPr/>
          <p:nvPr/>
        </p:nvSpPr>
        <p:spPr>
          <a:xfrm rot="1385326">
            <a:off x="3207707" y="2083254"/>
            <a:ext cx="1388601" cy="26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Högerpil 18"/>
          <p:cNvSpPr/>
          <p:nvPr/>
        </p:nvSpPr>
        <p:spPr>
          <a:xfrm rot="2444732">
            <a:off x="2918246" y="2453924"/>
            <a:ext cx="1915609" cy="205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Högerpil 19"/>
          <p:cNvSpPr/>
          <p:nvPr/>
        </p:nvSpPr>
        <p:spPr>
          <a:xfrm rot="2972006">
            <a:off x="2611224" y="2893856"/>
            <a:ext cx="2539400" cy="192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6683954" y="5925770"/>
            <a:ext cx="482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Koordinatorer på sjukhus eller förvaltning kan 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Inaktualisera</a:t>
            </a:r>
            <a:r>
              <a:rPr lang="sv-SE" dirty="0" smtClean="0"/>
              <a:t> så att enheten inte syns i urval</a:t>
            </a:r>
          </a:p>
        </p:txBody>
      </p:sp>
      <p:sp>
        <p:nvSpPr>
          <p:cNvPr id="23" name="Rektangel 22"/>
          <p:cNvSpPr/>
          <p:nvPr/>
        </p:nvSpPr>
        <p:spPr>
          <a:xfrm>
            <a:off x="51864" y="5951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Problem: Det </a:t>
            </a:r>
            <a:r>
              <a:rPr lang="sv-SE" dirty="0" smtClean="0"/>
              <a:t>finns </a:t>
            </a:r>
            <a:r>
              <a:rPr lang="sv-SE" dirty="0"/>
              <a:t>operationsenheter </a:t>
            </a:r>
            <a:r>
              <a:rPr lang="sv-SE" dirty="0" smtClean="0"/>
              <a:t>och kliniker som </a:t>
            </a:r>
            <a:r>
              <a:rPr lang="sv-SE" dirty="0"/>
              <a:t>är </a:t>
            </a:r>
            <a:r>
              <a:rPr lang="sv-SE" dirty="0" smtClean="0"/>
              <a:t>inaktuella </a:t>
            </a:r>
            <a:r>
              <a:rPr lang="sv-SE" dirty="0"/>
              <a:t>och urvalslistan är </a:t>
            </a:r>
            <a:r>
              <a:rPr lang="sv-SE" dirty="0" smtClean="0"/>
              <a:t>ibland </a:t>
            </a:r>
            <a:r>
              <a:rPr lang="sv-SE" dirty="0"/>
              <a:t>onödigt lång.</a:t>
            </a:r>
          </a:p>
        </p:txBody>
      </p:sp>
    </p:spTree>
    <p:extLst>
      <p:ext uri="{BB962C8B-B14F-4D97-AF65-F5344CB8AC3E}">
        <p14:creationId xmlns:p14="http://schemas.microsoft.com/office/powerpoint/2010/main" val="5350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339" y="233419"/>
            <a:ext cx="4470311" cy="855662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Admin</a:t>
            </a:r>
            <a:r>
              <a:rPr lang="sv-SE" dirty="0" smtClean="0"/>
              <a:t>istrera</a:t>
            </a:r>
            <a:r>
              <a:rPr lang="sv-SE" dirty="0" smtClean="0">
                <a:solidFill>
                  <a:schemeClr val="tx1"/>
                </a:solidFill>
              </a:rPr>
              <a:t> enhet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4" y="5769610"/>
            <a:ext cx="11071559" cy="8206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74478"/>
            <a:ext cx="9407964" cy="305271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57" y="993191"/>
            <a:ext cx="4162927" cy="207643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106975" y="5294435"/>
            <a:ext cx="714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Inaktuell enhet blir röd och sorteras längst ner, syns då ej i beställningssida</a:t>
            </a:r>
          </a:p>
        </p:txBody>
      </p:sp>
      <p:cxnSp>
        <p:nvCxnSpPr>
          <p:cNvPr id="10" name="Rak pilkoppling 9"/>
          <p:cNvCxnSpPr/>
          <p:nvPr/>
        </p:nvCxnSpPr>
        <p:spPr>
          <a:xfrm flipV="1">
            <a:off x="7059780" y="3100835"/>
            <a:ext cx="263279" cy="1051182"/>
          </a:xfrm>
          <a:prstGeom prst="straightConnector1">
            <a:avLst/>
          </a:prstGeom>
          <a:ln>
            <a:solidFill>
              <a:srgbClr val="1875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85" y="2174644"/>
            <a:ext cx="1975255" cy="3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988" y="-153053"/>
            <a:ext cx="12074012" cy="1325563"/>
          </a:xfrm>
        </p:spPr>
        <p:txBody>
          <a:bodyPr>
            <a:normAutofit/>
          </a:bodyPr>
          <a:lstStyle/>
          <a:p>
            <a:r>
              <a:rPr lang="sv-SE" sz="2800" dirty="0" smtClean="0"/>
              <a:t>54 sjukhus skickar på SPOR 4.1, 25 SPOR 4.0, 4 skickar inget just nu (på väg upp)</a:t>
            </a:r>
            <a:endParaRPr lang="sv-SE" sz="2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8" y="910427"/>
            <a:ext cx="3371165" cy="59475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102" y="910427"/>
            <a:ext cx="3363933" cy="594757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36" y="910427"/>
            <a:ext cx="3724936" cy="58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68696"/>
              </p:ext>
            </p:extLst>
          </p:nvPr>
        </p:nvGraphicFramePr>
        <p:xfrm>
          <a:off x="1754458" y="2022088"/>
          <a:ext cx="7999142" cy="425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/>
          <p:cNvSpPr txBox="1">
            <a:spLocks/>
          </p:cNvSpPr>
          <p:nvPr/>
        </p:nvSpPr>
        <p:spPr>
          <a:xfrm>
            <a:off x="421216" y="218274"/>
            <a:ext cx="7217812" cy="855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Antal körda rapporter per år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770023" y="4868447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(t.o.m</a:t>
            </a:r>
            <a:r>
              <a:rPr lang="sv-SE" dirty="0"/>
              <a:t>.</a:t>
            </a:r>
            <a:r>
              <a:rPr lang="sv-SE" dirty="0" smtClean="0"/>
              <a:t> 19/3)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267" y="170768"/>
            <a:ext cx="4318000" cy="18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356</Words>
  <Application>Microsoft Office PowerPoint</Application>
  <PresentationFormat>Bredbild</PresentationFormat>
  <Paragraphs>90</Paragraphs>
  <Slides>12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Överföring och datakvalitet</vt:lpstr>
      <vt:lpstr>Inloggad som</vt:lpstr>
      <vt:lpstr>Utökad urvalsökning</vt:lpstr>
      <vt:lpstr>Organisationsstruktur</vt:lpstr>
      <vt:lpstr>Administrera enhet</vt:lpstr>
      <vt:lpstr>54 sjukhus skickar på SPOR 4.1, 25 SPOR 4.0, 4 skickar inget just nu (på väg upp)</vt:lpstr>
      <vt:lpstr>PowerPoint-presentation</vt:lpstr>
      <vt:lpstr>PowerPoint-presentation</vt:lpstr>
      <vt:lpstr>PowerPoint-presentation</vt:lpstr>
      <vt:lpstr>PowerPoint-presentation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Nolgren</dc:creator>
  <cp:lastModifiedBy>Brattström Olof /Operation Anestesi IVA Mora /Mora</cp:lastModifiedBy>
  <cp:revision>60</cp:revision>
  <dcterms:created xsi:type="dcterms:W3CDTF">2025-03-18T11:58:35Z</dcterms:created>
  <dcterms:modified xsi:type="dcterms:W3CDTF">2025-03-21T11:49:31Z</dcterms:modified>
</cp:coreProperties>
</file>