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9" r:id="rId2"/>
    <p:sldMasterId id="2147483741" r:id="rId3"/>
  </p:sldMasterIdLst>
  <p:sldIdLst>
    <p:sldId id="256" r:id="rId4"/>
    <p:sldId id="286" r:id="rId5"/>
    <p:sldId id="2661" r:id="rId6"/>
    <p:sldId id="2662" r:id="rId7"/>
    <p:sldId id="434" r:id="rId8"/>
    <p:sldId id="1343" r:id="rId9"/>
    <p:sldId id="2832" r:id="rId10"/>
    <p:sldId id="2803" r:id="rId11"/>
    <p:sldId id="2834" r:id="rId12"/>
    <p:sldId id="2833" r:id="rId13"/>
    <p:sldId id="267" r:id="rId14"/>
    <p:sldId id="2766" r:id="rId15"/>
    <p:sldId id="2804" r:id="rId16"/>
    <p:sldId id="2825" r:id="rId17"/>
    <p:sldId id="2810" r:id="rId18"/>
    <p:sldId id="2658" r:id="rId19"/>
    <p:sldId id="2838" r:id="rId20"/>
    <p:sldId id="2816" r:id="rId21"/>
    <p:sldId id="2802" r:id="rId22"/>
    <p:sldId id="2764" r:id="rId23"/>
    <p:sldId id="2765" r:id="rId24"/>
    <p:sldId id="2811" r:id="rId25"/>
    <p:sldId id="2835" r:id="rId26"/>
    <p:sldId id="2836" r:id="rId27"/>
    <p:sldId id="2843" r:id="rId28"/>
    <p:sldId id="2845" r:id="rId29"/>
    <p:sldId id="2813" r:id="rId30"/>
    <p:sldId id="2805" r:id="rId31"/>
    <p:sldId id="2826" r:id="rId32"/>
    <p:sldId id="2839" r:id="rId33"/>
    <p:sldId id="2827" r:id="rId34"/>
    <p:sldId id="2819" r:id="rId35"/>
    <p:sldId id="2842" r:id="rId36"/>
    <p:sldId id="2844" r:id="rId37"/>
    <p:sldId id="2801" r:id="rId38"/>
    <p:sldId id="1447" r:id="rId39"/>
    <p:sldId id="2613" r:id="rId40"/>
    <p:sldId id="2643" r:id="rId41"/>
    <p:sldId id="2652" r:id="rId42"/>
    <p:sldId id="2642" r:id="rId43"/>
    <p:sldId id="2607" r:id="rId44"/>
    <p:sldId id="2606" r:id="rId45"/>
    <p:sldId id="2625" r:id="rId46"/>
    <p:sldId id="2654" r:id="rId47"/>
    <p:sldId id="2608" r:id="rId48"/>
    <p:sldId id="2620" r:id="rId49"/>
    <p:sldId id="2619" r:id="rId50"/>
    <p:sldId id="2847" r:id="rId51"/>
    <p:sldId id="2846" r:id="rId52"/>
    <p:sldId id="2623" r:id="rId53"/>
    <p:sldId id="384" r:id="rId54"/>
    <p:sldId id="2627" r:id="rId55"/>
    <p:sldId id="2631" r:id="rId56"/>
    <p:sldId id="2823" r:id="rId57"/>
    <p:sldId id="2646" r:id="rId58"/>
    <p:sldId id="2824" r:id="rId59"/>
    <p:sldId id="2829" r:id="rId60"/>
    <p:sldId id="2840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07"/>
    <a:srgbClr val="F39307"/>
    <a:srgbClr val="EF9107"/>
    <a:srgbClr val="F9B62F"/>
    <a:srgbClr val="F9BA3D"/>
    <a:srgbClr val="FFCF37"/>
    <a:srgbClr val="D9B353"/>
    <a:srgbClr val="D9A953"/>
    <a:srgbClr val="53B0D9"/>
    <a:srgbClr val="36A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D6E09BDB-D380-45BA-B60B-FAEB6EB96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5735637"/>
            <a:ext cx="2105527" cy="96252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7411839-2BAD-43B6-B9C5-F2AB9469D1B8}"/>
              </a:ext>
            </a:extLst>
          </p:cNvPr>
          <p:cNvSpPr/>
          <p:nvPr userDrawn="1"/>
        </p:nvSpPr>
        <p:spPr>
          <a:xfrm>
            <a:off x="390526" y="6172202"/>
            <a:ext cx="9496425" cy="66675"/>
          </a:xfrm>
          <a:prstGeom prst="rect">
            <a:avLst/>
          </a:prstGeom>
          <a:solidFill>
            <a:srgbClr val="F79607"/>
          </a:solidFill>
          <a:ln>
            <a:solidFill>
              <a:srgbClr val="EF9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380673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069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4448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531DFC-F8DB-47CC-AF4C-19461327D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D4EB2A1-D040-4965-B0CB-F11E6BBED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0C5D948-1EEC-4290-9CB6-6245966B7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E97A82-E778-4CBF-A4E8-CFDC9994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32EA73E-9CFA-4B90-A3A4-4C5D3EC2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  <p:pic>
        <p:nvPicPr>
          <p:cNvPr id="12" name="Bildobjekt 11" descr="En bild som visar text, clipart&#10;&#10;Automatiskt genererad beskrivning">
            <a:extLst>
              <a:ext uri="{FF2B5EF4-FFF2-40B4-BE49-F238E27FC236}">
                <a16:creationId xmlns:a16="http://schemas.microsoft.com/office/drawing/2014/main" id="{712B71B5-C4FA-4E8D-87CD-339E0EF56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5735637"/>
            <a:ext cx="2105527" cy="962526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694EB9BA-E662-4A11-88FB-D91B83580863}"/>
              </a:ext>
            </a:extLst>
          </p:cNvPr>
          <p:cNvSpPr/>
          <p:nvPr userDrawn="1"/>
        </p:nvSpPr>
        <p:spPr>
          <a:xfrm>
            <a:off x="390526" y="6172202"/>
            <a:ext cx="9496425" cy="66675"/>
          </a:xfrm>
          <a:prstGeom prst="rect">
            <a:avLst/>
          </a:prstGeom>
          <a:solidFill>
            <a:srgbClr val="F79607"/>
          </a:solidFill>
          <a:ln>
            <a:solidFill>
              <a:srgbClr val="EF9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1823585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" y="1"/>
            <a:ext cx="12187767" cy="6856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sv-SE" altLang="sv-SE" sz="24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03351" y="360363"/>
            <a:ext cx="9626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/>
              <a:t>Klicka här för att ändra mall för rubrikformat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94884" y="1657350"/>
            <a:ext cx="9635067" cy="1752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altLang="sv-SE" noProof="0"/>
              <a:t>Klicka här för att ändra mall för underrubrikformat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AC4197-A0BF-4031-BF6D-9AC27C4AEB27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  <p:pic>
        <p:nvPicPr>
          <p:cNvPr id="9" name="Picture 11" descr="OH_AK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459" y="5833533"/>
            <a:ext cx="1440895" cy="68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E76AF-52C9-4A13-9BAC-1DD6156EED41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501686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D36DE-E5A4-4A1D-AF4A-AFB2235C0A5D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204101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397000" y="1660525"/>
            <a:ext cx="4692651" cy="4241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2852" y="1660525"/>
            <a:ext cx="4692649" cy="4241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CE26B-C1B7-46B5-83A0-AE3D603A90CA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783138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7BDF8-3AE3-4ED5-8E68-60C6DFA585A5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751740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20012-3428-4847-A23A-4971AD9163D1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547024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571B3-2872-4912-8CCA-047336D7A9B2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83711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820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1965D-F9F1-4F54-B188-70553E7DD72C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799475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185F8-A027-420F-B8B0-68ECAE73A104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129142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0199B-A875-4F29-BC4C-59B1A20E1D9E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793973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589433" y="334963"/>
            <a:ext cx="2396067" cy="5567362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397001" y="334963"/>
            <a:ext cx="6989233" cy="5567362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CB2E4-0F3D-4A20-919E-A2DD3D75242C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677299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AC375C-D7EB-7A0B-BC4D-2BA4949D9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AB19DD7-61BA-0680-7487-DA251DA82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D1ADD14-CAD7-42CB-2329-7C8FF289E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E523-A1EF-48E7-8179-B493BAE32B14}" type="datetime1">
              <a:rPr lang="sv-SE" smtClean="0"/>
              <a:t>2025-03-21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C48A181-F9C3-D3B9-E374-42DA1AB5A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gunnar.enlund@akademiska.se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742E4DD-A7AA-A03E-8F2C-EA1B6CA2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2059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43CF15-93C7-8044-5F27-FEA8B770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F7E4746-DADF-A834-541D-B703F9BEB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FC0996B-74D9-3B51-22FF-12AD38164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85D4-0D45-4394-A4EA-F3CFA2858BC7}" type="datetime1">
              <a:rPr lang="sv-SE" smtClean="0"/>
              <a:t>2025-03-21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62FDF84-7D0B-4C6F-B501-9E8CAA05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gunnar.enlund@akademiska.se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9C13C4E-D1E7-7B27-CBE2-B869B367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1799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69D4A9-E5D3-A1D9-78AD-1E0B743A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25681D-DC1E-5F79-B1B0-2614B4289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D9A2A35-84D6-60A9-E224-C452C0781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E54-DB50-491E-9563-D38B33AB9923}" type="datetime1">
              <a:rPr lang="sv-SE" smtClean="0"/>
              <a:t>2025-03-21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4324ED3-365C-3687-2CC7-8B6DD3B4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0174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1E916B-9422-088D-DD5C-C2EBBAFC1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8F2A7F-6CDD-D783-6E52-0C4561F74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73697C1-D3C9-D9AE-B242-765E1E051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29114B6-9C50-64AD-8557-111F5DA0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12C5-7BF2-49DF-8BBD-E951E307BB77}" type="datetime1">
              <a:rPr lang="sv-SE" smtClean="0"/>
              <a:t>2025-03-21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271A5C9-22E2-5A1B-EC03-2F3EE02E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gunnar.enlund@akademiska.se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ED5EA09-C12B-4CF0-FC87-B8EBF652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9719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C6243B-7B59-C6C6-EEB7-9F953151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9353694-05CC-F3F9-6F3A-F05E057D6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A4FFF03-BAE7-4398-8A3A-7ACDFA7AC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CB4CD42-3AF6-F41D-6B69-AA0684DD2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1A20DD6-605E-D64B-1C12-807B8FDDD1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8633A9A-3AE4-0373-3C31-ADD4C7E3E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464D-01C5-4863-A2F8-BCC2E4467A41}" type="datetime1">
              <a:rPr lang="sv-SE" smtClean="0"/>
              <a:t>2025-03-21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4E0C154-162F-1789-CF3A-767B5E4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gunnar.enlund@akademiska.se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8550773-9D49-CDCF-1DD9-7179A442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30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2FA608-9A27-3380-24DD-9A0DE6A8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4E5023A-8410-1F90-F6A1-3C742F92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7CE8-A7A5-4911-9893-A65440C221C6}" type="datetime1">
              <a:rPr lang="sv-SE" smtClean="0"/>
              <a:t>2025-03-21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44D197C-31E1-13CD-6B0E-B635B187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gunnar.enlund@akademiska.se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61D9C37-F82A-CE90-0FC2-AB0F09E5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422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6069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EF8A5A5-DF71-F42F-9166-A2CE7ED10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0FE9-97AA-4296-BA75-8240EF79C885}" type="datetime1">
              <a:rPr lang="sv-SE" smtClean="0"/>
              <a:t>2025-03-21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97E6DC7-6794-A4F6-F049-5E9785FC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gunnar.enlund@akademiska.se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D9E141-9A5E-B19E-08A1-C3CD90D5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2461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52F0A3-D883-B361-4B14-5D040C0E9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5752C9-DE83-0C08-180C-7AF03DEDA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CFF8FA-E77D-280D-7BF2-6AF9CB71F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7AFF105-8BC3-DA51-C034-D96BDDB3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3329-3F86-44C3-8192-90DCA474E343}" type="datetime1">
              <a:rPr lang="sv-SE" smtClean="0"/>
              <a:t>2025-03-21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4786622-2A83-7C2E-7EFB-D026E44F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gunnar.enlund@akademiska.se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A09B2F8-16D8-229B-3323-9AAAE62A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1577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51B6E6-9A1E-E2CD-442A-42844654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C5A2B55-DBFA-3ED1-2671-9CCBFC319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3F38BF1-3D3D-7B6A-E31D-FEDFAFEEC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23EA7D8-648C-13EA-52F5-7770D805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E69F-4B20-49B1-BA1D-4C0C085F850A}" type="datetime1">
              <a:rPr lang="sv-SE" smtClean="0"/>
              <a:t>2025-03-21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8B12888-FA84-85B9-2AFF-3B01529E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gunnar.enlund@akademiska.se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5686520-C507-A110-AE11-625849F3D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9481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640DEE-94D5-CB5C-A392-E84A81D2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562C4AE-377E-8CEE-597C-9A4F6638A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648097E-3952-9283-959D-1C3B5CEDC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2DF0-993B-48EB-841B-B1117C70AE21}" type="datetime1">
              <a:rPr lang="sv-SE" smtClean="0"/>
              <a:t>2025-03-21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6F82DF3-AC57-60E1-0342-A80ED59E9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gunnar.enlund@akademiska.se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8925B2-1FC1-FCCD-5C47-02A3DB81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477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7A6B297-348A-7719-BEF3-8070363D2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55BE8B8-94A6-91E4-CB40-F693B9F2E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FC694F7-056D-1E4A-D488-9FD4E89F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BBB5-FBAA-4FDE-945B-C0EE78BCDE4E}" type="datetime1">
              <a:rPr lang="sv-SE" smtClean="0"/>
              <a:t>2025-03-21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AA5197B-FDCA-AB02-E080-BB730182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gunnar.enlund@akademiska.se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54D4806-B258-6BA8-FB38-CC2BD7DB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399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8F80C8E-118A-4D0D-A4C9-42DE8B42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E8219470-9D8F-6BC8-CE82-81558B419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7200" y="1634400"/>
            <a:ext cx="6818312" cy="4751871"/>
          </a:xfrm>
          <a:prstGeom prst="rect">
            <a:avLst/>
          </a:prstGeom>
        </p:spPr>
        <p:txBody>
          <a:bodyPr lIns="0"/>
          <a:lstStyle>
            <a:lvl1pPr>
              <a:spcBef>
                <a:spcPts val="1800"/>
              </a:spcBef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4D410928-8390-4D72-8681-6E6A47EBBFF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4">
            <a:extLst>
              <a:ext uri="{FF2B5EF4-FFF2-40B4-BE49-F238E27FC236}">
                <a16:creationId xmlns:a16="http://schemas.microsoft.com/office/drawing/2014/main" id="{4AF91A3B-E428-454E-BCD6-C9CD0663D6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F126C7-24CB-41BE-8327-5CF4F4F9B55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1900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, text och ClipArt" type="txAndClipArt">
  <p:cSld name="Rubrik, text och ClipAr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6"/>
          <p:cNvSpPr txBox="1">
            <a:spLocks noGrp="1"/>
          </p:cNvSpPr>
          <p:nvPr>
            <p:ph type="title"/>
          </p:nvPr>
        </p:nvSpPr>
        <p:spPr>
          <a:xfrm>
            <a:off x="508000" y="152400"/>
            <a:ext cx="11176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6"/>
          <p:cNvSpPr txBox="1">
            <a:spLocks noGrp="1"/>
          </p:cNvSpPr>
          <p:nvPr>
            <p:ph type="body" idx="1"/>
          </p:nvPr>
        </p:nvSpPr>
        <p:spPr>
          <a:xfrm>
            <a:off x="508000" y="1524000"/>
            <a:ext cx="54864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6"/>
          <p:cNvSpPr>
            <a:spLocks noGrp="1"/>
          </p:cNvSpPr>
          <p:nvPr>
            <p:ph type="clipArt" idx="2"/>
          </p:nvPr>
        </p:nvSpPr>
        <p:spPr>
          <a:xfrm>
            <a:off x="6197600" y="1524000"/>
            <a:ext cx="5486400" cy="4038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481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550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444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170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425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109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514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E99F2-1F68-4025-B35F-9A249DD66AA4}" type="datetimeFigureOut">
              <a:rPr lang="sv-SE" smtClean="0"/>
              <a:t>2025-03-21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D4B828-10AD-410A-B447-BEF2E2585351}"/>
              </a:ext>
            </a:extLst>
          </p:cNvPr>
          <p:cNvSpPr/>
          <p:nvPr userDrawn="1"/>
        </p:nvSpPr>
        <p:spPr>
          <a:xfrm>
            <a:off x="390526" y="6172202"/>
            <a:ext cx="9496425" cy="66675"/>
          </a:xfrm>
          <a:prstGeom prst="rect">
            <a:avLst/>
          </a:prstGeom>
          <a:solidFill>
            <a:srgbClr val="F79607"/>
          </a:solidFill>
          <a:ln>
            <a:solidFill>
              <a:srgbClr val="EF9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E8212A01-0DB2-4E5D-9E95-2C3697E765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5735637"/>
            <a:ext cx="2105527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8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97000" y="334964"/>
            <a:ext cx="95758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Klicka här för att ändra format på bakgrundsrubriken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7001" y="1660525"/>
            <a:ext cx="9588500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Klicka här för att ändra format på bakgrundstexten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3784" y="6553200"/>
            <a:ext cx="2540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</a:defRPr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53200"/>
            <a:ext cx="38608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latin typeface="+mn-lt"/>
              </a:defRPr>
            </a:lvl1pPr>
          </a:lstStyle>
          <a:p>
            <a:pPr>
              <a:defRPr/>
            </a:pPr>
            <a:endParaRPr lang="en-US" alt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017" y="6553200"/>
            <a:ext cx="2540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</a:defRPr>
            </a:lvl1pPr>
          </a:lstStyle>
          <a:p>
            <a:pPr>
              <a:defRPr/>
            </a:pPr>
            <a:fld id="{F541B114-1AA6-4249-B108-020CB1A67D44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" y="1"/>
            <a:ext cx="12187767" cy="6856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sv-SE" altLang="sv-SE" sz="2400"/>
          </a:p>
        </p:txBody>
      </p:sp>
      <p:pic>
        <p:nvPicPr>
          <p:cNvPr id="9" name="Picture 11" descr="OH_AK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459" y="5833533"/>
            <a:ext cx="1440895" cy="68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30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1" fontAlgn="base" hangingPunct="1">
        <a:lnSpc>
          <a:spcPct val="116000"/>
        </a:lnSpc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498475" indent="-307975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2540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9545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11455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725680-4BCD-3834-DACE-37BC0D74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A0E5D33-EAF9-CBA3-88DD-FFE80EF6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D6E8EEE-69BD-6601-5734-12B98DCB7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1492E-693C-48C3-ACED-FCB52A53B30B}" type="datetime1">
              <a:rPr lang="sv-SE" smtClean="0"/>
              <a:t>2025-03-21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92727D9-7121-A151-CB19-B9F4ADAC8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gunnar.enlund@akademiska.se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E930F9-095D-8F17-93D2-53D9EA212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EA561-1BDF-4C7E-8D8E-D8CF01DED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506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6548EE-DACF-428A-A795-E59F1F35E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8368"/>
            <a:ext cx="8704053" cy="2724997"/>
          </a:xfrm>
        </p:spPr>
        <p:txBody>
          <a:bodyPr>
            <a:normAutofit fontScale="90000"/>
          </a:bodyPr>
          <a:lstStyle/>
          <a:p>
            <a:r>
              <a:rPr lang="sv-SE" sz="4000" dirty="0"/>
              <a:t>Nya rapporter- Varför får jag vänta olika länge på operationer beroende på var jag bor? </a:t>
            </a:r>
            <a:br>
              <a:rPr lang="sv-SE" sz="4000" dirty="0"/>
            </a:br>
            <a:r>
              <a:rPr lang="sv-SE" sz="4000" dirty="0"/>
              <a:t>SPOR Användarmöte</a:t>
            </a:r>
            <a:br>
              <a:rPr lang="sv-SE" sz="4000" dirty="0"/>
            </a:br>
            <a:br>
              <a:rPr lang="sv-SE" sz="4000" dirty="0"/>
            </a:br>
            <a:r>
              <a:rPr lang="sv-SE" sz="4000" dirty="0"/>
              <a:t>2025-03-21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085EF57-E8A0-42B8-9CD9-242428D8C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956" y="2894202"/>
            <a:ext cx="4689446" cy="2363598"/>
          </a:xfrm>
        </p:spPr>
        <p:txBody>
          <a:bodyPr>
            <a:normAutofit lnSpcReduction="10000"/>
          </a:bodyPr>
          <a:lstStyle/>
          <a:p>
            <a:endParaRPr lang="sv-SE" dirty="0"/>
          </a:p>
          <a:p>
            <a:r>
              <a:rPr lang="sv-SE" dirty="0"/>
              <a:t>Gunnar Enlund</a:t>
            </a:r>
          </a:p>
          <a:p>
            <a:r>
              <a:rPr lang="sv-SE" dirty="0"/>
              <a:t>Biträdande registerhållare SPOR</a:t>
            </a:r>
          </a:p>
          <a:p>
            <a:r>
              <a:rPr lang="sv-SE" dirty="0"/>
              <a:t>Överläkare AnOpIva</a:t>
            </a:r>
            <a:br>
              <a:rPr lang="sv-SE" dirty="0"/>
            </a:br>
            <a:r>
              <a:rPr lang="sv-SE" dirty="0"/>
              <a:t>Akademiska sjukhuset</a:t>
            </a:r>
          </a:p>
          <a:p>
            <a:r>
              <a:rPr lang="sv-SE" dirty="0"/>
              <a:t>It- samordnare Region Uppsala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C34126D-F9E7-0009-E98C-146C384A8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773" y="1703756"/>
            <a:ext cx="3532305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7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2F2D104-8610-E084-AAFB-CE728D6FA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Sveriges 21 Regioner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C6B57350-0AB2-5D56-935D-AD496A8D72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11148" y="0"/>
            <a:ext cx="4086225" cy="6869171"/>
          </a:xfrm>
        </p:spPr>
      </p:pic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5D1E4E1B-CEAB-9D32-BCDC-C93E2F4580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 opsidan – </a:t>
            </a:r>
          </a:p>
          <a:p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sv-SE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 står det till </a:t>
            </a:r>
            <a:b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 jämlikheten??</a:t>
            </a:r>
            <a:b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sv-SE" dirty="0">
                <a:solidFill>
                  <a:prstClr val="black"/>
                </a:solidFill>
                <a:latin typeface="Calibri" panose="020F0502020204030204"/>
              </a:rPr>
              <a:t>SPOR kan beskriva den</a:t>
            </a:r>
          </a:p>
          <a:p>
            <a:pPr marL="0" indent="0">
              <a:buNone/>
            </a:pPr>
            <a:r>
              <a:rPr lang="sv-SE" dirty="0">
                <a:solidFill>
                  <a:prstClr val="black"/>
                </a:solidFill>
                <a:latin typeface="Calibri" panose="020F0502020204030204"/>
              </a:rPr>
              <a:t>Geografiska </a:t>
            </a:r>
          </a:p>
          <a:p>
            <a:pPr marL="0" indent="0">
              <a:buNone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Jämlikheten!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23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FE628B6-1CBE-D79F-AF03-1BE7D18FA7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084"/>
          <a:stretch/>
        </p:blipFill>
        <p:spPr>
          <a:xfrm>
            <a:off x="428204" y="3501317"/>
            <a:ext cx="3775554" cy="245560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821E6782-1167-4A6A-A319-56AAE088ACD4}"/>
              </a:ext>
            </a:extLst>
          </p:cNvPr>
          <p:cNvSpPr txBox="1"/>
          <p:nvPr/>
        </p:nvSpPr>
        <p:spPr>
          <a:xfrm>
            <a:off x="315881" y="2385753"/>
            <a:ext cx="333803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v-SE" dirty="0">
                <a:highlight>
                  <a:srgbClr val="FFFF00"/>
                </a:highlight>
              </a:rPr>
              <a:t>Väntetid för </a:t>
            </a:r>
            <a:r>
              <a:rPr lang="sv-SE" dirty="0"/>
              <a:t>NGBxx  - Knäproteser</a:t>
            </a:r>
            <a:br>
              <a:rPr lang="sv-SE" dirty="0"/>
            </a:br>
            <a:r>
              <a:rPr lang="sv-SE" dirty="0">
                <a:highlight>
                  <a:srgbClr val="FFFF00"/>
                </a:highlight>
              </a:rPr>
              <a:t>perioden 240101-241014</a:t>
            </a: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9B79ECC6-9C7E-C625-0690-60E66C6426BA}"/>
              </a:ext>
            </a:extLst>
          </p:cNvPr>
          <p:cNvGrpSpPr/>
          <p:nvPr/>
        </p:nvGrpSpPr>
        <p:grpSpPr>
          <a:xfrm>
            <a:off x="390526" y="5735637"/>
            <a:ext cx="11697202" cy="962526"/>
            <a:chOff x="390526" y="5735637"/>
            <a:chExt cx="11697202" cy="962526"/>
          </a:xfrm>
        </p:grpSpPr>
        <p:pic>
          <p:nvPicPr>
            <p:cNvPr id="12" name="Bildobjekt 11" descr="En bild som visar text, clipart&#10;&#10;Automatiskt genererad beskrivning">
              <a:extLst>
                <a:ext uri="{FF2B5EF4-FFF2-40B4-BE49-F238E27FC236}">
                  <a16:creationId xmlns:a16="http://schemas.microsoft.com/office/drawing/2014/main" id="{18959DE8-31A5-194D-7D57-36BCB0DA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2201" y="5735637"/>
              <a:ext cx="2105527" cy="962526"/>
            </a:xfrm>
            <a:prstGeom prst="rect">
              <a:avLst/>
            </a:prstGeom>
          </p:spPr>
        </p:pic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7851C119-AD15-C5CF-ACAA-4A9156351D4A}"/>
                </a:ext>
              </a:extLst>
            </p:cNvPr>
            <p:cNvSpPr/>
            <p:nvPr/>
          </p:nvSpPr>
          <p:spPr>
            <a:xfrm>
              <a:off x="390526" y="6172203"/>
              <a:ext cx="9591675" cy="69848"/>
            </a:xfrm>
            <a:prstGeom prst="rect">
              <a:avLst/>
            </a:prstGeom>
            <a:solidFill>
              <a:srgbClr val="F79607"/>
            </a:solidFill>
            <a:ln>
              <a:solidFill>
                <a:srgbClr val="EF91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/>
            </a:p>
          </p:txBody>
        </p:sp>
      </p:grpSp>
      <p:pic>
        <p:nvPicPr>
          <p:cNvPr id="3" name="Bildobjekt 2">
            <a:extLst>
              <a:ext uri="{FF2B5EF4-FFF2-40B4-BE49-F238E27FC236}">
                <a16:creationId xmlns:a16="http://schemas.microsoft.com/office/drawing/2014/main" id="{FBFC60EF-B508-A55C-72A3-8F72B14EE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251" y="233035"/>
            <a:ext cx="7801749" cy="6476784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8E759F5-3C7F-AEBD-7A48-FBA206EE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gunnar.enlund@akademiska.se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D150D6-5585-AFB3-02A2-8C07D89AC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11</a:t>
            </a:fld>
            <a:endParaRPr lang="sv-SE"/>
          </a:p>
        </p:txBody>
      </p:sp>
      <p:sp>
        <p:nvSpPr>
          <p:cNvPr id="16" name="Frihandsfigur: Form 15">
            <a:extLst>
              <a:ext uri="{FF2B5EF4-FFF2-40B4-BE49-F238E27FC236}">
                <a16:creationId xmlns:a16="http://schemas.microsoft.com/office/drawing/2014/main" id="{481B2FA0-CD56-F4E2-CFFF-FD152B243FF3}"/>
              </a:ext>
            </a:extLst>
          </p:cNvPr>
          <p:cNvSpPr/>
          <p:nvPr/>
        </p:nvSpPr>
        <p:spPr>
          <a:xfrm>
            <a:off x="7056392" y="1108402"/>
            <a:ext cx="3268337" cy="4934096"/>
          </a:xfrm>
          <a:custGeom>
            <a:avLst/>
            <a:gdLst>
              <a:gd name="connsiteX0" fmla="*/ 3124200 w 3124200"/>
              <a:gd name="connsiteY0" fmla="*/ 0 h 4638675"/>
              <a:gd name="connsiteX1" fmla="*/ 3038475 w 3124200"/>
              <a:gd name="connsiteY1" fmla="*/ 76200 h 4638675"/>
              <a:gd name="connsiteX2" fmla="*/ 3000375 w 3124200"/>
              <a:gd name="connsiteY2" fmla="*/ 114300 h 4638675"/>
              <a:gd name="connsiteX3" fmla="*/ 2952750 w 3124200"/>
              <a:gd name="connsiteY3" fmla="*/ 142875 h 4638675"/>
              <a:gd name="connsiteX4" fmla="*/ 2924175 w 3124200"/>
              <a:gd name="connsiteY4" fmla="*/ 171450 h 4638675"/>
              <a:gd name="connsiteX5" fmla="*/ 2895600 w 3124200"/>
              <a:gd name="connsiteY5" fmla="*/ 180975 h 4638675"/>
              <a:gd name="connsiteX6" fmla="*/ 2819400 w 3124200"/>
              <a:gd name="connsiteY6" fmla="*/ 228600 h 4638675"/>
              <a:gd name="connsiteX7" fmla="*/ 2752725 w 3124200"/>
              <a:gd name="connsiteY7" fmla="*/ 266700 h 4638675"/>
              <a:gd name="connsiteX8" fmla="*/ 2705100 w 3124200"/>
              <a:gd name="connsiteY8" fmla="*/ 276225 h 4638675"/>
              <a:gd name="connsiteX9" fmla="*/ 2676525 w 3124200"/>
              <a:gd name="connsiteY9" fmla="*/ 295275 h 4638675"/>
              <a:gd name="connsiteX10" fmla="*/ 2638425 w 3124200"/>
              <a:gd name="connsiteY10" fmla="*/ 304800 h 4638675"/>
              <a:gd name="connsiteX11" fmla="*/ 2562225 w 3124200"/>
              <a:gd name="connsiteY11" fmla="*/ 323850 h 4638675"/>
              <a:gd name="connsiteX12" fmla="*/ 2438400 w 3124200"/>
              <a:gd name="connsiteY12" fmla="*/ 371475 h 4638675"/>
              <a:gd name="connsiteX13" fmla="*/ 2286000 w 3124200"/>
              <a:gd name="connsiteY13" fmla="*/ 409575 h 4638675"/>
              <a:gd name="connsiteX14" fmla="*/ 2238375 w 3124200"/>
              <a:gd name="connsiteY14" fmla="*/ 428625 h 4638675"/>
              <a:gd name="connsiteX15" fmla="*/ 2181225 w 3124200"/>
              <a:gd name="connsiteY15" fmla="*/ 438150 h 4638675"/>
              <a:gd name="connsiteX16" fmla="*/ 2143125 w 3124200"/>
              <a:gd name="connsiteY16" fmla="*/ 447675 h 4638675"/>
              <a:gd name="connsiteX17" fmla="*/ 2066925 w 3124200"/>
              <a:gd name="connsiteY17" fmla="*/ 466725 h 4638675"/>
              <a:gd name="connsiteX18" fmla="*/ 2019300 w 3124200"/>
              <a:gd name="connsiteY18" fmla="*/ 495300 h 4638675"/>
              <a:gd name="connsiteX19" fmla="*/ 1971675 w 3124200"/>
              <a:gd name="connsiteY19" fmla="*/ 542925 h 4638675"/>
              <a:gd name="connsiteX20" fmla="*/ 1933575 w 3124200"/>
              <a:gd name="connsiteY20" fmla="*/ 590550 h 4638675"/>
              <a:gd name="connsiteX21" fmla="*/ 1885950 w 3124200"/>
              <a:gd name="connsiteY21" fmla="*/ 676275 h 4638675"/>
              <a:gd name="connsiteX22" fmla="*/ 1838325 w 3124200"/>
              <a:gd name="connsiteY22" fmla="*/ 752475 h 4638675"/>
              <a:gd name="connsiteX23" fmla="*/ 1800225 w 3124200"/>
              <a:gd name="connsiteY23" fmla="*/ 819150 h 4638675"/>
              <a:gd name="connsiteX24" fmla="*/ 1762125 w 3124200"/>
              <a:gd name="connsiteY24" fmla="*/ 895350 h 4638675"/>
              <a:gd name="connsiteX25" fmla="*/ 1714500 w 3124200"/>
              <a:gd name="connsiteY25" fmla="*/ 981075 h 4638675"/>
              <a:gd name="connsiteX26" fmla="*/ 1676400 w 3124200"/>
              <a:gd name="connsiteY26" fmla="*/ 1028700 h 4638675"/>
              <a:gd name="connsiteX27" fmla="*/ 1657350 w 3124200"/>
              <a:gd name="connsiteY27" fmla="*/ 1066800 h 4638675"/>
              <a:gd name="connsiteX28" fmla="*/ 1600200 w 3124200"/>
              <a:gd name="connsiteY28" fmla="*/ 1123950 h 4638675"/>
              <a:gd name="connsiteX29" fmla="*/ 1543050 w 3124200"/>
              <a:gd name="connsiteY29" fmla="*/ 1200150 h 4638675"/>
              <a:gd name="connsiteX30" fmla="*/ 1514475 w 3124200"/>
              <a:gd name="connsiteY30" fmla="*/ 1238250 h 4638675"/>
              <a:gd name="connsiteX31" fmla="*/ 1466850 w 3124200"/>
              <a:gd name="connsiteY31" fmla="*/ 1304925 h 4638675"/>
              <a:gd name="connsiteX32" fmla="*/ 1447800 w 3124200"/>
              <a:gd name="connsiteY32" fmla="*/ 1343025 h 4638675"/>
              <a:gd name="connsiteX33" fmla="*/ 1371600 w 3124200"/>
              <a:gd name="connsiteY33" fmla="*/ 1419225 h 4638675"/>
              <a:gd name="connsiteX34" fmla="*/ 1314450 w 3124200"/>
              <a:gd name="connsiteY34" fmla="*/ 1524000 h 4638675"/>
              <a:gd name="connsiteX35" fmla="*/ 1295400 w 3124200"/>
              <a:gd name="connsiteY35" fmla="*/ 1552575 h 4638675"/>
              <a:gd name="connsiteX36" fmla="*/ 1276350 w 3124200"/>
              <a:gd name="connsiteY36" fmla="*/ 1581150 h 4638675"/>
              <a:gd name="connsiteX37" fmla="*/ 1247775 w 3124200"/>
              <a:gd name="connsiteY37" fmla="*/ 1638300 h 4638675"/>
              <a:gd name="connsiteX38" fmla="*/ 1228725 w 3124200"/>
              <a:gd name="connsiteY38" fmla="*/ 1676400 h 4638675"/>
              <a:gd name="connsiteX39" fmla="*/ 1200150 w 3124200"/>
              <a:gd name="connsiteY39" fmla="*/ 1704975 h 4638675"/>
              <a:gd name="connsiteX40" fmla="*/ 1171575 w 3124200"/>
              <a:gd name="connsiteY40" fmla="*/ 1762125 h 4638675"/>
              <a:gd name="connsiteX41" fmla="*/ 1133475 w 3124200"/>
              <a:gd name="connsiteY41" fmla="*/ 1828800 h 4638675"/>
              <a:gd name="connsiteX42" fmla="*/ 1104900 w 3124200"/>
              <a:gd name="connsiteY42" fmla="*/ 1857375 h 4638675"/>
              <a:gd name="connsiteX43" fmla="*/ 1095375 w 3124200"/>
              <a:gd name="connsiteY43" fmla="*/ 1885950 h 4638675"/>
              <a:gd name="connsiteX44" fmla="*/ 1038225 w 3124200"/>
              <a:gd name="connsiteY44" fmla="*/ 1962150 h 4638675"/>
              <a:gd name="connsiteX45" fmla="*/ 1009650 w 3124200"/>
              <a:gd name="connsiteY45" fmla="*/ 1990725 h 4638675"/>
              <a:gd name="connsiteX46" fmla="*/ 990600 w 3124200"/>
              <a:gd name="connsiteY46" fmla="*/ 2028825 h 4638675"/>
              <a:gd name="connsiteX47" fmla="*/ 942975 w 3124200"/>
              <a:gd name="connsiteY47" fmla="*/ 2085975 h 4638675"/>
              <a:gd name="connsiteX48" fmla="*/ 904875 w 3124200"/>
              <a:gd name="connsiteY48" fmla="*/ 2200275 h 4638675"/>
              <a:gd name="connsiteX49" fmla="*/ 895350 w 3124200"/>
              <a:gd name="connsiteY49" fmla="*/ 2228850 h 4638675"/>
              <a:gd name="connsiteX50" fmla="*/ 876300 w 3124200"/>
              <a:gd name="connsiteY50" fmla="*/ 2276475 h 4638675"/>
              <a:gd name="connsiteX51" fmla="*/ 857250 w 3124200"/>
              <a:gd name="connsiteY51" fmla="*/ 2314575 h 4638675"/>
              <a:gd name="connsiteX52" fmla="*/ 838200 w 3124200"/>
              <a:gd name="connsiteY52" fmla="*/ 2371725 h 4638675"/>
              <a:gd name="connsiteX53" fmla="*/ 800100 w 3124200"/>
              <a:gd name="connsiteY53" fmla="*/ 2438400 h 4638675"/>
              <a:gd name="connsiteX54" fmla="*/ 790575 w 3124200"/>
              <a:gd name="connsiteY54" fmla="*/ 2486025 h 4638675"/>
              <a:gd name="connsiteX55" fmla="*/ 762000 w 3124200"/>
              <a:gd name="connsiteY55" fmla="*/ 2533650 h 4638675"/>
              <a:gd name="connsiteX56" fmla="*/ 742950 w 3124200"/>
              <a:gd name="connsiteY56" fmla="*/ 2571750 h 4638675"/>
              <a:gd name="connsiteX57" fmla="*/ 733425 w 3124200"/>
              <a:gd name="connsiteY57" fmla="*/ 2600325 h 4638675"/>
              <a:gd name="connsiteX58" fmla="*/ 714375 w 3124200"/>
              <a:gd name="connsiteY58" fmla="*/ 2638425 h 4638675"/>
              <a:gd name="connsiteX59" fmla="*/ 704850 w 3124200"/>
              <a:gd name="connsiteY59" fmla="*/ 2676525 h 4638675"/>
              <a:gd name="connsiteX60" fmla="*/ 685800 w 3124200"/>
              <a:gd name="connsiteY60" fmla="*/ 2724150 h 4638675"/>
              <a:gd name="connsiteX61" fmla="*/ 676275 w 3124200"/>
              <a:gd name="connsiteY61" fmla="*/ 2771775 h 4638675"/>
              <a:gd name="connsiteX62" fmla="*/ 666750 w 3124200"/>
              <a:gd name="connsiteY62" fmla="*/ 2800350 h 4638675"/>
              <a:gd name="connsiteX63" fmla="*/ 647700 w 3124200"/>
              <a:gd name="connsiteY63" fmla="*/ 2876550 h 4638675"/>
              <a:gd name="connsiteX64" fmla="*/ 628650 w 3124200"/>
              <a:gd name="connsiteY64" fmla="*/ 2943225 h 4638675"/>
              <a:gd name="connsiteX65" fmla="*/ 600075 w 3124200"/>
              <a:gd name="connsiteY65" fmla="*/ 3038475 h 4638675"/>
              <a:gd name="connsiteX66" fmla="*/ 581025 w 3124200"/>
              <a:gd name="connsiteY66" fmla="*/ 3133725 h 4638675"/>
              <a:gd name="connsiteX67" fmla="*/ 571500 w 3124200"/>
              <a:gd name="connsiteY67" fmla="*/ 3162300 h 4638675"/>
              <a:gd name="connsiteX68" fmla="*/ 561975 w 3124200"/>
              <a:gd name="connsiteY68" fmla="*/ 3200400 h 4638675"/>
              <a:gd name="connsiteX69" fmla="*/ 542925 w 3124200"/>
              <a:gd name="connsiteY69" fmla="*/ 3238500 h 4638675"/>
              <a:gd name="connsiteX70" fmla="*/ 533400 w 3124200"/>
              <a:gd name="connsiteY70" fmla="*/ 3276600 h 4638675"/>
              <a:gd name="connsiteX71" fmla="*/ 504825 w 3124200"/>
              <a:gd name="connsiteY71" fmla="*/ 3333750 h 4638675"/>
              <a:gd name="connsiteX72" fmla="*/ 476250 w 3124200"/>
              <a:gd name="connsiteY72" fmla="*/ 3419475 h 4638675"/>
              <a:gd name="connsiteX73" fmla="*/ 447675 w 3124200"/>
              <a:gd name="connsiteY73" fmla="*/ 3457575 h 4638675"/>
              <a:gd name="connsiteX74" fmla="*/ 428625 w 3124200"/>
              <a:gd name="connsiteY74" fmla="*/ 3533775 h 4638675"/>
              <a:gd name="connsiteX75" fmla="*/ 409575 w 3124200"/>
              <a:gd name="connsiteY75" fmla="*/ 3562350 h 4638675"/>
              <a:gd name="connsiteX76" fmla="*/ 381000 w 3124200"/>
              <a:gd name="connsiteY76" fmla="*/ 3695700 h 4638675"/>
              <a:gd name="connsiteX77" fmla="*/ 361950 w 3124200"/>
              <a:gd name="connsiteY77" fmla="*/ 3790950 h 4638675"/>
              <a:gd name="connsiteX78" fmla="*/ 342900 w 3124200"/>
              <a:gd name="connsiteY78" fmla="*/ 3838575 h 4638675"/>
              <a:gd name="connsiteX79" fmla="*/ 304800 w 3124200"/>
              <a:gd name="connsiteY79" fmla="*/ 3952875 h 4638675"/>
              <a:gd name="connsiteX80" fmla="*/ 295275 w 3124200"/>
              <a:gd name="connsiteY80" fmla="*/ 4029075 h 4638675"/>
              <a:gd name="connsiteX81" fmla="*/ 285750 w 3124200"/>
              <a:gd name="connsiteY81" fmla="*/ 4057650 h 4638675"/>
              <a:gd name="connsiteX82" fmla="*/ 266700 w 3124200"/>
              <a:gd name="connsiteY82" fmla="*/ 4171950 h 4638675"/>
              <a:gd name="connsiteX83" fmla="*/ 247650 w 3124200"/>
              <a:gd name="connsiteY83" fmla="*/ 4257675 h 4638675"/>
              <a:gd name="connsiteX84" fmla="*/ 238125 w 3124200"/>
              <a:gd name="connsiteY84" fmla="*/ 4286250 h 4638675"/>
              <a:gd name="connsiteX85" fmla="*/ 228600 w 3124200"/>
              <a:gd name="connsiteY85" fmla="*/ 4324350 h 4638675"/>
              <a:gd name="connsiteX86" fmla="*/ 209550 w 3124200"/>
              <a:gd name="connsiteY86" fmla="*/ 4400550 h 4638675"/>
              <a:gd name="connsiteX87" fmla="*/ 190500 w 3124200"/>
              <a:gd name="connsiteY87" fmla="*/ 4429125 h 4638675"/>
              <a:gd name="connsiteX88" fmla="*/ 133350 w 3124200"/>
              <a:gd name="connsiteY88" fmla="*/ 4486275 h 4638675"/>
              <a:gd name="connsiteX89" fmla="*/ 76200 w 3124200"/>
              <a:gd name="connsiteY89" fmla="*/ 4524375 h 4638675"/>
              <a:gd name="connsiteX90" fmla="*/ 47625 w 3124200"/>
              <a:gd name="connsiteY90" fmla="*/ 4572000 h 4638675"/>
              <a:gd name="connsiteX91" fmla="*/ 19050 w 3124200"/>
              <a:gd name="connsiteY91" fmla="*/ 4610100 h 4638675"/>
              <a:gd name="connsiteX92" fmla="*/ 0 w 3124200"/>
              <a:gd name="connsiteY92" fmla="*/ 4638675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4200" h="4638675">
                <a:moveTo>
                  <a:pt x="3124200" y="0"/>
                </a:moveTo>
                <a:cubicBezTo>
                  <a:pt x="2986068" y="138132"/>
                  <a:pt x="3150596" y="-21906"/>
                  <a:pt x="3038475" y="76200"/>
                </a:cubicBezTo>
                <a:cubicBezTo>
                  <a:pt x="3024958" y="88027"/>
                  <a:pt x="3014552" y="103273"/>
                  <a:pt x="3000375" y="114300"/>
                </a:cubicBezTo>
                <a:cubicBezTo>
                  <a:pt x="2985762" y="125666"/>
                  <a:pt x="2967561" y="131767"/>
                  <a:pt x="2952750" y="142875"/>
                </a:cubicBezTo>
                <a:cubicBezTo>
                  <a:pt x="2941974" y="150957"/>
                  <a:pt x="2935383" y="163978"/>
                  <a:pt x="2924175" y="171450"/>
                </a:cubicBezTo>
                <a:cubicBezTo>
                  <a:pt x="2915821" y="177019"/>
                  <a:pt x="2904414" y="176167"/>
                  <a:pt x="2895600" y="180975"/>
                </a:cubicBezTo>
                <a:cubicBezTo>
                  <a:pt x="2869304" y="195318"/>
                  <a:pt x="2844322" y="211985"/>
                  <a:pt x="2819400" y="228600"/>
                </a:cubicBezTo>
                <a:cubicBezTo>
                  <a:pt x="2798497" y="242535"/>
                  <a:pt x="2776895" y="258643"/>
                  <a:pt x="2752725" y="266700"/>
                </a:cubicBezTo>
                <a:cubicBezTo>
                  <a:pt x="2737366" y="271820"/>
                  <a:pt x="2720975" y="273050"/>
                  <a:pt x="2705100" y="276225"/>
                </a:cubicBezTo>
                <a:cubicBezTo>
                  <a:pt x="2695575" y="282575"/>
                  <a:pt x="2687047" y="290766"/>
                  <a:pt x="2676525" y="295275"/>
                </a:cubicBezTo>
                <a:cubicBezTo>
                  <a:pt x="2664493" y="300432"/>
                  <a:pt x="2651204" y="301960"/>
                  <a:pt x="2638425" y="304800"/>
                </a:cubicBezTo>
                <a:cubicBezTo>
                  <a:pt x="2607461" y="311681"/>
                  <a:pt x="2589720" y="312066"/>
                  <a:pt x="2562225" y="323850"/>
                </a:cubicBezTo>
                <a:cubicBezTo>
                  <a:pt x="2482701" y="357932"/>
                  <a:pt x="2568320" y="335098"/>
                  <a:pt x="2438400" y="371475"/>
                </a:cubicBezTo>
                <a:cubicBezTo>
                  <a:pt x="2387976" y="385594"/>
                  <a:pt x="2334618" y="390128"/>
                  <a:pt x="2286000" y="409575"/>
                </a:cubicBezTo>
                <a:cubicBezTo>
                  <a:pt x="2270125" y="415925"/>
                  <a:pt x="2254870" y="424126"/>
                  <a:pt x="2238375" y="428625"/>
                </a:cubicBezTo>
                <a:cubicBezTo>
                  <a:pt x="2219743" y="433707"/>
                  <a:pt x="2200163" y="434362"/>
                  <a:pt x="2181225" y="438150"/>
                </a:cubicBezTo>
                <a:cubicBezTo>
                  <a:pt x="2168388" y="440717"/>
                  <a:pt x="2155904" y="444835"/>
                  <a:pt x="2143125" y="447675"/>
                </a:cubicBezTo>
                <a:cubicBezTo>
                  <a:pt x="2123562" y="452022"/>
                  <a:pt x="2087350" y="456513"/>
                  <a:pt x="2066925" y="466725"/>
                </a:cubicBezTo>
                <a:cubicBezTo>
                  <a:pt x="2050366" y="475004"/>
                  <a:pt x="2035175" y="485775"/>
                  <a:pt x="2019300" y="495300"/>
                </a:cubicBezTo>
                <a:cubicBezTo>
                  <a:pt x="1968500" y="571500"/>
                  <a:pt x="2035175" y="479425"/>
                  <a:pt x="1971675" y="542925"/>
                </a:cubicBezTo>
                <a:cubicBezTo>
                  <a:pt x="1957300" y="557300"/>
                  <a:pt x="1945532" y="574108"/>
                  <a:pt x="1933575" y="590550"/>
                </a:cubicBezTo>
                <a:cubicBezTo>
                  <a:pt x="1837471" y="722693"/>
                  <a:pt x="1925709" y="596757"/>
                  <a:pt x="1885950" y="676275"/>
                </a:cubicBezTo>
                <a:cubicBezTo>
                  <a:pt x="1850023" y="748130"/>
                  <a:pt x="1868549" y="699583"/>
                  <a:pt x="1838325" y="752475"/>
                </a:cubicBezTo>
                <a:cubicBezTo>
                  <a:pt x="1789986" y="837068"/>
                  <a:pt x="1846637" y="749532"/>
                  <a:pt x="1800225" y="819150"/>
                </a:cubicBezTo>
                <a:cubicBezTo>
                  <a:pt x="1783512" y="886002"/>
                  <a:pt x="1802602" y="830586"/>
                  <a:pt x="1762125" y="895350"/>
                </a:cubicBezTo>
                <a:cubicBezTo>
                  <a:pt x="1709248" y="979953"/>
                  <a:pt x="1783691" y="882231"/>
                  <a:pt x="1714500" y="981075"/>
                </a:cubicBezTo>
                <a:cubicBezTo>
                  <a:pt x="1702842" y="997730"/>
                  <a:pt x="1687677" y="1011784"/>
                  <a:pt x="1676400" y="1028700"/>
                </a:cubicBezTo>
                <a:cubicBezTo>
                  <a:pt x="1668524" y="1040514"/>
                  <a:pt x="1666220" y="1055712"/>
                  <a:pt x="1657350" y="1066800"/>
                </a:cubicBezTo>
                <a:cubicBezTo>
                  <a:pt x="1640520" y="1087837"/>
                  <a:pt x="1617733" y="1103495"/>
                  <a:pt x="1600200" y="1123950"/>
                </a:cubicBezTo>
                <a:cubicBezTo>
                  <a:pt x="1579537" y="1148056"/>
                  <a:pt x="1562100" y="1174750"/>
                  <a:pt x="1543050" y="1200150"/>
                </a:cubicBezTo>
                <a:lnTo>
                  <a:pt x="1514475" y="1238250"/>
                </a:lnTo>
                <a:cubicBezTo>
                  <a:pt x="1502209" y="1254605"/>
                  <a:pt x="1477992" y="1285426"/>
                  <a:pt x="1466850" y="1304925"/>
                </a:cubicBezTo>
                <a:cubicBezTo>
                  <a:pt x="1459805" y="1317253"/>
                  <a:pt x="1456890" y="1332117"/>
                  <a:pt x="1447800" y="1343025"/>
                </a:cubicBezTo>
                <a:cubicBezTo>
                  <a:pt x="1424804" y="1370620"/>
                  <a:pt x="1371600" y="1419225"/>
                  <a:pt x="1371600" y="1419225"/>
                </a:cubicBezTo>
                <a:cubicBezTo>
                  <a:pt x="1344047" y="1488108"/>
                  <a:pt x="1362034" y="1452624"/>
                  <a:pt x="1314450" y="1524000"/>
                </a:cubicBezTo>
                <a:lnTo>
                  <a:pt x="1295400" y="1552575"/>
                </a:lnTo>
                <a:cubicBezTo>
                  <a:pt x="1289050" y="1562100"/>
                  <a:pt x="1279970" y="1570290"/>
                  <a:pt x="1276350" y="1581150"/>
                </a:cubicBezTo>
                <a:cubicBezTo>
                  <a:pt x="1258886" y="1633541"/>
                  <a:pt x="1277318" y="1586599"/>
                  <a:pt x="1247775" y="1638300"/>
                </a:cubicBezTo>
                <a:cubicBezTo>
                  <a:pt x="1240730" y="1650628"/>
                  <a:pt x="1236978" y="1664846"/>
                  <a:pt x="1228725" y="1676400"/>
                </a:cubicBezTo>
                <a:cubicBezTo>
                  <a:pt x="1220895" y="1687361"/>
                  <a:pt x="1209675" y="1695450"/>
                  <a:pt x="1200150" y="1704975"/>
                </a:cubicBezTo>
                <a:cubicBezTo>
                  <a:pt x="1182686" y="1757366"/>
                  <a:pt x="1201118" y="1710424"/>
                  <a:pt x="1171575" y="1762125"/>
                </a:cubicBezTo>
                <a:cubicBezTo>
                  <a:pt x="1154636" y="1791768"/>
                  <a:pt x="1154572" y="1803484"/>
                  <a:pt x="1133475" y="1828800"/>
                </a:cubicBezTo>
                <a:cubicBezTo>
                  <a:pt x="1124851" y="1839148"/>
                  <a:pt x="1114425" y="1847850"/>
                  <a:pt x="1104900" y="1857375"/>
                </a:cubicBezTo>
                <a:cubicBezTo>
                  <a:pt x="1101725" y="1866900"/>
                  <a:pt x="1099865" y="1876970"/>
                  <a:pt x="1095375" y="1885950"/>
                </a:cubicBezTo>
                <a:cubicBezTo>
                  <a:pt x="1085924" y="1904852"/>
                  <a:pt x="1046403" y="1952804"/>
                  <a:pt x="1038225" y="1962150"/>
                </a:cubicBezTo>
                <a:cubicBezTo>
                  <a:pt x="1029355" y="1972287"/>
                  <a:pt x="1017480" y="1979764"/>
                  <a:pt x="1009650" y="1990725"/>
                </a:cubicBezTo>
                <a:cubicBezTo>
                  <a:pt x="1001397" y="2002279"/>
                  <a:pt x="998853" y="2017271"/>
                  <a:pt x="990600" y="2028825"/>
                </a:cubicBezTo>
                <a:cubicBezTo>
                  <a:pt x="967350" y="2061375"/>
                  <a:pt x="958093" y="2049693"/>
                  <a:pt x="942975" y="2085975"/>
                </a:cubicBezTo>
                <a:lnTo>
                  <a:pt x="904875" y="2200275"/>
                </a:lnTo>
                <a:cubicBezTo>
                  <a:pt x="901700" y="2209800"/>
                  <a:pt x="899079" y="2219528"/>
                  <a:pt x="895350" y="2228850"/>
                </a:cubicBezTo>
                <a:cubicBezTo>
                  <a:pt x="889000" y="2244725"/>
                  <a:pt x="883244" y="2260851"/>
                  <a:pt x="876300" y="2276475"/>
                </a:cubicBezTo>
                <a:cubicBezTo>
                  <a:pt x="870533" y="2289450"/>
                  <a:pt x="862523" y="2301392"/>
                  <a:pt x="857250" y="2314575"/>
                </a:cubicBezTo>
                <a:cubicBezTo>
                  <a:pt x="849792" y="2333219"/>
                  <a:pt x="849339" y="2355017"/>
                  <a:pt x="838200" y="2371725"/>
                </a:cubicBezTo>
                <a:cubicBezTo>
                  <a:pt x="811274" y="2412114"/>
                  <a:pt x="824270" y="2390061"/>
                  <a:pt x="800100" y="2438400"/>
                </a:cubicBezTo>
                <a:cubicBezTo>
                  <a:pt x="796925" y="2454275"/>
                  <a:pt x="796588" y="2470994"/>
                  <a:pt x="790575" y="2486025"/>
                </a:cubicBezTo>
                <a:cubicBezTo>
                  <a:pt x="783699" y="2503214"/>
                  <a:pt x="770991" y="2517466"/>
                  <a:pt x="762000" y="2533650"/>
                </a:cubicBezTo>
                <a:cubicBezTo>
                  <a:pt x="755104" y="2546062"/>
                  <a:pt x="748543" y="2558699"/>
                  <a:pt x="742950" y="2571750"/>
                </a:cubicBezTo>
                <a:cubicBezTo>
                  <a:pt x="738995" y="2580978"/>
                  <a:pt x="737380" y="2591097"/>
                  <a:pt x="733425" y="2600325"/>
                </a:cubicBezTo>
                <a:cubicBezTo>
                  <a:pt x="727832" y="2613376"/>
                  <a:pt x="719361" y="2625130"/>
                  <a:pt x="714375" y="2638425"/>
                </a:cubicBezTo>
                <a:cubicBezTo>
                  <a:pt x="709778" y="2650682"/>
                  <a:pt x="708990" y="2664106"/>
                  <a:pt x="704850" y="2676525"/>
                </a:cubicBezTo>
                <a:cubicBezTo>
                  <a:pt x="699443" y="2692745"/>
                  <a:pt x="690713" y="2707773"/>
                  <a:pt x="685800" y="2724150"/>
                </a:cubicBezTo>
                <a:cubicBezTo>
                  <a:pt x="681148" y="2739657"/>
                  <a:pt x="680202" y="2756069"/>
                  <a:pt x="676275" y="2771775"/>
                </a:cubicBezTo>
                <a:cubicBezTo>
                  <a:pt x="673840" y="2781515"/>
                  <a:pt x="669392" y="2790664"/>
                  <a:pt x="666750" y="2800350"/>
                </a:cubicBezTo>
                <a:cubicBezTo>
                  <a:pt x="659861" y="2825609"/>
                  <a:pt x="654893" y="2851376"/>
                  <a:pt x="647700" y="2876550"/>
                </a:cubicBezTo>
                <a:cubicBezTo>
                  <a:pt x="641350" y="2898775"/>
                  <a:pt x="635292" y="2921085"/>
                  <a:pt x="628650" y="2943225"/>
                </a:cubicBezTo>
                <a:cubicBezTo>
                  <a:pt x="599718" y="3039666"/>
                  <a:pt x="649735" y="2856389"/>
                  <a:pt x="600075" y="3038475"/>
                </a:cubicBezTo>
                <a:cubicBezTo>
                  <a:pt x="577302" y="3121975"/>
                  <a:pt x="605336" y="3024326"/>
                  <a:pt x="581025" y="3133725"/>
                </a:cubicBezTo>
                <a:cubicBezTo>
                  <a:pt x="578847" y="3143526"/>
                  <a:pt x="574258" y="3152646"/>
                  <a:pt x="571500" y="3162300"/>
                </a:cubicBezTo>
                <a:cubicBezTo>
                  <a:pt x="567904" y="3174887"/>
                  <a:pt x="566572" y="3188143"/>
                  <a:pt x="561975" y="3200400"/>
                </a:cubicBezTo>
                <a:cubicBezTo>
                  <a:pt x="556989" y="3213695"/>
                  <a:pt x="547911" y="3225205"/>
                  <a:pt x="542925" y="3238500"/>
                </a:cubicBezTo>
                <a:cubicBezTo>
                  <a:pt x="538328" y="3250757"/>
                  <a:pt x="538262" y="3264445"/>
                  <a:pt x="533400" y="3276600"/>
                </a:cubicBezTo>
                <a:cubicBezTo>
                  <a:pt x="525490" y="3296375"/>
                  <a:pt x="512735" y="3313975"/>
                  <a:pt x="504825" y="3333750"/>
                </a:cubicBezTo>
                <a:cubicBezTo>
                  <a:pt x="480164" y="3395402"/>
                  <a:pt x="514514" y="3350599"/>
                  <a:pt x="476250" y="3419475"/>
                </a:cubicBezTo>
                <a:cubicBezTo>
                  <a:pt x="468540" y="3433352"/>
                  <a:pt x="457200" y="3444875"/>
                  <a:pt x="447675" y="3457575"/>
                </a:cubicBezTo>
                <a:cubicBezTo>
                  <a:pt x="444052" y="3475689"/>
                  <a:pt x="438388" y="3514249"/>
                  <a:pt x="428625" y="3533775"/>
                </a:cubicBezTo>
                <a:cubicBezTo>
                  <a:pt x="423505" y="3544014"/>
                  <a:pt x="415925" y="3552825"/>
                  <a:pt x="409575" y="3562350"/>
                </a:cubicBezTo>
                <a:cubicBezTo>
                  <a:pt x="390101" y="3698667"/>
                  <a:pt x="413095" y="3559295"/>
                  <a:pt x="381000" y="3695700"/>
                </a:cubicBezTo>
                <a:cubicBezTo>
                  <a:pt x="373584" y="3727218"/>
                  <a:pt x="370293" y="3759664"/>
                  <a:pt x="361950" y="3790950"/>
                </a:cubicBezTo>
                <a:cubicBezTo>
                  <a:pt x="357545" y="3807471"/>
                  <a:pt x="347928" y="3822233"/>
                  <a:pt x="342900" y="3838575"/>
                </a:cubicBezTo>
                <a:cubicBezTo>
                  <a:pt x="306910" y="3955543"/>
                  <a:pt x="342878" y="3876719"/>
                  <a:pt x="304800" y="3952875"/>
                </a:cubicBezTo>
                <a:cubicBezTo>
                  <a:pt x="301625" y="3978275"/>
                  <a:pt x="299854" y="4003890"/>
                  <a:pt x="295275" y="4029075"/>
                </a:cubicBezTo>
                <a:cubicBezTo>
                  <a:pt x="293479" y="4038953"/>
                  <a:pt x="287719" y="4047805"/>
                  <a:pt x="285750" y="4057650"/>
                </a:cubicBezTo>
                <a:cubicBezTo>
                  <a:pt x="278175" y="4095525"/>
                  <a:pt x="278914" y="4135307"/>
                  <a:pt x="266700" y="4171950"/>
                </a:cubicBezTo>
                <a:cubicBezTo>
                  <a:pt x="245258" y="4236276"/>
                  <a:pt x="270001" y="4157095"/>
                  <a:pt x="247650" y="4257675"/>
                </a:cubicBezTo>
                <a:cubicBezTo>
                  <a:pt x="245472" y="4267476"/>
                  <a:pt x="240883" y="4276596"/>
                  <a:pt x="238125" y="4286250"/>
                </a:cubicBezTo>
                <a:cubicBezTo>
                  <a:pt x="234529" y="4298837"/>
                  <a:pt x="231440" y="4311571"/>
                  <a:pt x="228600" y="4324350"/>
                </a:cubicBezTo>
                <a:cubicBezTo>
                  <a:pt x="224253" y="4343913"/>
                  <a:pt x="219762" y="4380125"/>
                  <a:pt x="209550" y="4400550"/>
                </a:cubicBezTo>
                <a:cubicBezTo>
                  <a:pt x="204430" y="4410789"/>
                  <a:pt x="198105" y="4420569"/>
                  <a:pt x="190500" y="4429125"/>
                </a:cubicBezTo>
                <a:cubicBezTo>
                  <a:pt x="172602" y="4449261"/>
                  <a:pt x="152400" y="4467225"/>
                  <a:pt x="133350" y="4486275"/>
                </a:cubicBezTo>
                <a:cubicBezTo>
                  <a:pt x="97675" y="4521950"/>
                  <a:pt x="117554" y="4510590"/>
                  <a:pt x="76200" y="4524375"/>
                </a:cubicBezTo>
                <a:cubicBezTo>
                  <a:pt x="66675" y="4540250"/>
                  <a:pt x="57894" y="4556596"/>
                  <a:pt x="47625" y="4572000"/>
                </a:cubicBezTo>
                <a:cubicBezTo>
                  <a:pt x="38819" y="4585209"/>
                  <a:pt x="28277" y="4597182"/>
                  <a:pt x="19050" y="4610100"/>
                </a:cubicBezTo>
                <a:cubicBezTo>
                  <a:pt x="12396" y="4619415"/>
                  <a:pt x="6350" y="4629150"/>
                  <a:pt x="0" y="4638675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CF31104-4804-066A-DAF2-0CB60BDD2153}"/>
              </a:ext>
            </a:extLst>
          </p:cNvPr>
          <p:cNvSpPr txBox="1"/>
          <p:nvPr/>
        </p:nvSpPr>
        <p:spPr>
          <a:xfrm>
            <a:off x="384237" y="901083"/>
            <a:ext cx="3338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/>
              <a:t>Reella Väntetider</a:t>
            </a:r>
          </a:p>
        </p:txBody>
      </p:sp>
    </p:spTree>
    <p:extLst>
      <p:ext uri="{BB962C8B-B14F-4D97-AF65-F5344CB8AC3E}">
        <p14:creationId xmlns:p14="http://schemas.microsoft.com/office/powerpoint/2010/main" val="1760547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63BBCF-B07C-5964-C227-0C305E6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3CBF5230-7720-CAFE-AAD2-79EA6F12E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5120" y="365125"/>
            <a:ext cx="3490739" cy="2944133"/>
          </a:xfr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9A2BF318-8DD3-511A-1FB8-D89F1A0DE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74" r="18289"/>
          <a:stretch/>
        </p:blipFill>
        <p:spPr>
          <a:xfrm>
            <a:off x="567455" y="319348"/>
            <a:ext cx="3490739" cy="310994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0EC4B14-B8B1-F4FA-28DF-FE9EC4435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197" y="362260"/>
            <a:ext cx="3594145" cy="298734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5F92C733-D34D-4350-A85D-A41837AB3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39" y="3309258"/>
            <a:ext cx="3511295" cy="292607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DEB163D-BF99-5016-772F-8C720B646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2434" y="3293066"/>
            <a:ext cx="3602621" cy="2987342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82E81998-A7A5-AC4B-0EF2-656A1724173E}"/>
              </a:ext>
            </a:extLst>
          </p:cNvPr>
          <p:cNvSpPr txBox="1"/>
          <p:nvPr/>
        </p:nvSpPr>
        <p:spPr>
          <a:xfrm>
            <a:off x="8108241" y="3537030"/>
            <a:ext cx="36026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Knäp</a:t>
            </a:r>
            <a:r>
              <a:rPr lang="sv-SE" sz="2000" b="1" dirty="0" err="1">
                <a:solidFill>
                  <a:prstClr val="black"/>
                </a:solidFill>
                <a:latin typeface="Calibri" panose="020F0502020204030204"/>
              </a:rPr>
              <a:t>roteser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primära NGBxx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 – 2020 – 2021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(sämst)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(aningen bättre) -  2023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– bättre men inte ikapp 2019</a:t>
            </a:r>
          </a:p>
        </p:txBody>
      </p:sp>
      <p:sp>
        <p:nvSpPr>
          <p:cNvPr id="3" name="Pil: höger 2">
            <a:extLst>
              <a:ext uri="{FF2B5EF4-FFF2-40B4-BE49-F238E27FC236}">
                <a16:creationId xmlns:a16="http://schemas.microsoft.com/office/drawing/2014/main" id="{B80579D3-98AC-BFFE-E3D8-17C489C689FA}"/>
              </a:ext>
            </a:extLst>
          </p:cNvPr>
          <p:cNvSpPr/>
          <p:nvPr/>
        </p:nvSpPr>
        <p:spPr>
          <a:xfrm>
            <a:off x="4058194" y="5149049"/>
            <a:ext cx="380641" cy="12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467F24CC-37A9-DC98-D80B-8E12277DD382}"/>
              </a:ext>
            </a:extLst>
          </p:cNvPr>
          <p:cNvSpPr txBox="1"/>
          <p:nvPr/>
        </p:nvSpPr>
        <p:spPr>
          <a:xfrm>
            <a:off x="2521258" y="124287"/>
            <a:ext cx="122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/>
              <a:t>2019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74B1318B-A55F-5190-AB23-7C8EEE13F3DA}"/>
              </a:ext>
            </a:extLst>
          </p:cNvPr>
          <p:cNvSpPr txBox="1"/>
          <p:nvPr/>
        </p:nvSpPr>
        <p:spPr>
          <a:xfrm>
            <a:off x="6207221" y="124287"/>
            <a:ext cx="120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1" dirty="0"/>
              <a:t>2020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CA575DD-8EBB-72DE-690A-C66F6EFA9357}"/>
              </a:ext>
            </a:extLst>
          </p:cNvPr>
          <p:cNvSpPr txBox="1"/>
          <p:nvPr/>
        </p:nvSpPr>
        <p:spPr>
          <a:xfrm>
            <a:off x="10040645" y="85072"/>
            <a:ext cx="86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/>
              <a:t>2021</a:t>
            </a:r>
          </a:p>
          <a:p>
            <a:endParaRPr lang="sv-SE" dirty="0"/>
          </a:p>
        </p:txBody>
      </p:sp>
      <p:cxnSp>
        <p:nvCxnSpPr>
          <p:cNvPr id="25" name="Rak koppling 24">
            <a:extLst>
              <a:ext uri="{FF2B5EF4-FFF2-40B4-BE49-F238E27FC236}">
                <a16:creationId xmlns:a16="http://schemas.microsoft.com/office/drawing/2014/main" id="{D747F95E-B954-5E61-8706-7C5328FCE545}"/>
              </a:ext>
            </a:extLst>
          </p:cNvPr>
          <p:cNvCxnSpPr>
            <a:cxnSpLocks/>
          </p:cNvCxnSpPr>
          <p:nvPr/>
        </p:nvCxnSpPr>
        <p:spPr>
          <a:xfrm>
            <a:off x="2867487" y="6235337"/>
            <a:ext cx="8078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ruta 27">
            <a:extLst>
              <a:ext uri="{FF2B5EF4-FFF2-40B4-BE49-F238E27FC236}">
                <a16:creationId xmlns:a16="http://schemas.microsoft.com/office/drawing/2014/main" id="{74E9EB7B-3F1F-9E74-C1F8-F8A1F69E2C64}"/>
              </a:ext>
            </a:extLst>
          </p:cNvPr>
          <p:cNvSpPr txBox="1"/>
          <p:nvPr/>
        </p:nvSpPr>
        <p:spPr>
          <a:xfrm>
            <a:off x="2894120" y="6169320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/>
              <a:t>2022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35D6365C-EF1A-DA37-AD10-9125AB1349FD}"/>
              </a:ext>
            </a:extLst>
          </p:cNvPr>
          <p:cNvSpPr txBox="1"/>
          <p:nvPr/>
        </p:nvSpPr>
        <p:spPr>
          <a:xfrm>
            <a:off x="6640497" y="6235337"/>
            <a:ext cx="68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254191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15398D-3903-BC05-C193-4115D3CA2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73E0670-2D29-D8E8-B0D9-8E9F7B9D6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8866FCA-72CF-DFB9-2BF1-9FD3B4EC8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-2544"/>
            <a:ext cx="11744325" cy="6769749"/>
          </a:xfrm>
          <a:prstGeom prst="rect">
            <a:avLst/>
          </a:prstGeom>
        </p:spPr>
      </p:pic>
      <p:sp>
        <p:nvSpPr>
          <p:cNvPr id="7" name="Pil: nedåt 6">
            <a:extLst>
              <a:ext uri="{FF2B5EF4-FFF2-40B4-BE49-F238E27FC236}">
                <a16:creationId xmlns:a16="http://schemas.microsoft.com/office/drawing/2014/main" id="{EE45CC7D-C10A-0CE3-C2A4-92154A1EE512}"/>
              </a:ext>
            </a:extLst>
          </p:cNvPr>
          <p:cNvSpPr/>
          <p:nvPr/>
        </p:nvSpPr>
        <p:spPr>
          <a:xfrm>
            <a:off x="1228725" y="2038350"/>
            <a:ext cx="295275" cy="75247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il: nedåt 7">
            <a:extLst>
              <a:ext uri="{FF2B5EF4-FFF2-40B4-BE49-F238E27FC236}">
                <a16:creationId xmlns:a16="http://schemas.microsoft.com/office/drawing/2014/main" id="{0D82939D-DB17-311A-FBE0-38A7FE9856EB}"/>
              </a:ext>
            </a:extLst>
          </p:cNvPr>
          <p:cNvSpPr/>
          <p:nvPr/>
        </p:nvSpPr>
        <p:spPr>
          <a:xfrm>
            <a:off x="3181350" y="1609572"/>
            <a:ext cx="295275" cy="75247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il: nedåt 8">
            <a:extLst>
              <a:ext uri="{FF2B5EF4-FFF2-40B4-BE49-F238E27FC236}">
                <a16:creationId xmlns:a16="http://schemas.microsoft.com/office/drawing/2014/main" id="{B70D0E6B-E7A9-DD60-8437-AF33E47073D6}"/>
              </a:ext>
            </a:extLst>
          </p:cNvPr>
          <p:cNvSpPr/>
          <p:nvPr/>
        </p:nvSpPr>
        <p:spPr>
          <a:xfrm>
            <a:off x="4486275" y="1905000"/>
            <a:ext cx="295275" cy="75247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F8BC808-1171-3336-DE64-54B8763A9FE2}"/>
              </a:ext>
            </a:extLst>
          </p:cNvPr>
          <p:cNvSpPr txBox="1"/>
          <p:nvPr/>
        </p:nvSpPr>
        <p:spPr>
          <a:xfrm>
            <a:off x="1695450" y="2038350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2020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BFB06F9-76FD-AFFF-B74A-6D4ACB134C4A}"/>
              </a:ext>
            </a:extLst>
          </p:cNvPr>
          <p:cNvSpPr txBox="1"/>
          <p:nvPr/>
        </p:nvSpPr>
        <p:spPr>
          <a:xfrm>
            <a:off x="4838699" y="2038350"/>
            <a:ext cx="676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/>
              <a:t>2021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9AA41673-207E-A719-BCFB-427B1C69E95B}"/>
              </a:ext>
            </a:extLst>
          </p:cNvPr>
          <p:cNvSpPr txBox="1"/>
          <p:nvPr/>
        </p:nvSpPr>
        <p:spPr>
          <a:xfrm>
            <a:off x="8305800" y="2038350"/>
            <a:ext cx="70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2022</a:t>
            </a:r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6967C9E-042C-599C-86F9-CA152BF7EF94}"/>
              </a:ext>
            </a:extLst>
          </p:cNvPr>
          <p:cNvSpPr txBox="1"/>
          <p:nvPr/>
        </p:nvSpPr>
        <p:spPr>
          <a:xfrm>
            <a:off x="10963275" y="2038350"/>
            <a:ext cx="70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2023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9928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D25D047-4F51-2DCC-7151-6A05BFF5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365126"/>
            <a:ext cx="11344275" cy="1122918"/>
          </a:xfrm>
        </p:spPr>
        <p:txBody>
          <a:bodyPr/>
          <a:lstStyle/>
          <a:p>
            <a:r>
              <a:rPr lang="sv-SE" dirty="0"/>
              <a:t>Primära knäproteser 2018-01-01 till 2025-03-11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093D7AF-C83E-2A68-9533-3E418A2B4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7" y="1456920"/>
            <a:ext cx="9778130" cy="540108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EE08B29-6C17-268E-A784-C1A685C4EC9D}"/>
              </a:ext>
            </a:extLst>
          </p:cNvPr>
          <p:cNvSpPr txBox="1"/>
          <p:nvPr/>
        </p:nvSpPr>
        <p:spPr>
          <a:xfrm>
            <a:off x="1171575" y="5000625"/>
            <a:ext cx="82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2018            2019             2020             2021             2022             2023             2024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7AFEAD57-F726-F1B6-B29F-A04A8DBFD57F}"/>
              </a:ext>
            </a:extLst>
          </p:cNvPr>
          <p:cNvCxnSpPr>
            <a:cxnSpLocks/>
          </p:cNvCxnSpPr>
          <p:nvPr/>
        </p:nvCxnSpPr>
        <p:spPr>
          <a:xfrm>
            <a:off x="1171575" y="4705170"/>
            <a:ext cx="830022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EB823D90-6BC3-70EE-99EE-96448AADFA29}"/>
              </a:ext>
            </a:extLst>
          </p:cNvPr>
          <p:cNvCxnSpPr/>
          <p:nvPr/>
        </p:nvCxnSpPr>
        <p:spPr>
          <a:xfrm>
            <a:off x="1171575" y="4287329"/>
            <a:ext cx="8300229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193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FE7923-097D-28EB-5265-C33E5560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85"/>
            <a:ext cx="10515600" cy="873065"/>
          </a:xfrm>
        </p:spPr>
        <p:txBody>
          <a:bodyPr>
            <a:normAutofit/>
          </a:bodyPr>
          <a:lstStyle/>
          <a:p>
            <a:pPr algn="ctr"/>
            <a:r>
              <a:rPr lang="sv-SE" sz="2800" dirty="0"/>
              <a:t>Knäprotes 2022-2024 Produktion – Konsumtion</a:t>
            </a:r>
            <a:br>
              <a:rPr lang="sv-SE" sz="2800" dirty="0"/>
            </a:br>
            <a:r>
              <a:rPr lang="sv-SE" sz="2800" dirty="0"/>
              <a:t>289 i Skåne och 596 i Gästrikland per 100.000 inv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5195BE-79C6-192C-CE89-6CB6F151D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A26AA8D-1A47-0A0F-7A7C-94A9CD914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858"/>
            <a:ext cx="12192000" cy="58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60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17FEB4-7556-F657-00C8-99869672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62" y="276045"/>
            <a:ext cx="10517038" cy="612477"/>
          </a:xfrm>
        </p:spPr>
        <p:txBody>
          <a:bodyPr>
            <a:normAutofit fontScale="90000"/>
          </a:bodyPr>
          <a:lstStyle/>
          <a:p>
            <a:pPr algn="ctr"/>
            <a:r>
              <a:rPr lang="sv-SE" sz="2800" b="1" dirty="0"/>
              <a:t>Låt oss följa Jämtland 2024 - Knäprotes primära  Väntetider</a:t>
            </a:r>
            <a:r>
              <a:rPr lang="sv-SE" sz="2800" dirty="0"/>
              <a:t> </a:t>
            </a:r>
            <a:r>
              <a:rPr lang="sv-SE" sz="2800" b="1" dirty="0"/>
              <a:t>median dagar.</a:t>
            </a:r>
            <a:br>
              <a:rPr lang="sv-SE" sz="2800" b="1" dirty="0"/>
            </a:br>
            <a:r>
              <a:rPr lang="sv-SE" sz="2800" b="1" dirty="0"/>
              <a:t>Median 259 dagar  i Jämtland – 72 i Kalmar och Södermanland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A532DE3-0FED-79C3-7B2F-B50F2875C2EB}"/>
              </a:ext>
            </a:extLst>
          </p:cNvPr>
          <p:cNvSpPr txBox="1"/>
          <p:nvPr/>
        </p:nvSpPr>
        <p:spPr>
          <a:xfrm>
            <a:off x="1822330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dirty="0">
                <a:effectLst/>
              </a:rPr>
              <a:t> 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7BD04A0-0558-7BD8-CC8D-424EE1967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13" y="1219185"/>
            <a:ext cx="8247665" cy="544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24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17FEB4-7556-F657-00C8-99869672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62" y="276045"/>
            <a:ext cx="10517038" cy="612477"/>
          </a:xfrm>
        </p:spPr>
        <p:txBody>
          <a:bodyPr>
            <a:normAutofit fontScale="90000"/>
          </a:bodyPr>
          <a:lstStyle/>
          <a:p>
            <a:pPr algn="ctr"/>
            <a:r>
              <a:rPr lang="sv-SE" sz="2800" b="1" dirty="0"/>
              <a:t>Låt oss följa Jämtland 2024 - Knäprotes primära  Väntetider</a:t>
            </a:r>
            <a:r>
              <a:rPr lang="sv-SE" sz="2800" dirty="0"/>
              <a:t> </a:t>
            </a:r>
            <a:r>
              <a:rPr lang="sv-SE" sz="2800" b="1" dirty="0"/>
              <a:t>median dagar.</a:t>
            </a:r>
            <a:br>
              <a:rPr lang="sv-SE" sz="2800" b="1" dirty="0"/>
            </a:br>
            <a:r>
              <a:rPr lang="sv-SE" sz="2800" b="1" dirty="0"/>
              <a:t>Median 259 dagar  i Jämtland – 72 i Kalmar och Södermanland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A532DE3-0FED-79C3-7B2F-B50F2875C2EB}"/>
              </a:ext>
            </a:extLst>
          </p:cNvPr>
          <p:cNvSpPr txBox="1"/>
          <p:nvPr/>
        </p:nvSpPr>
        <p:spPr>
          <a:xfrm>
            <a:off x="1822330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dirty="0">
                <a:effectLst/>
              </a:rPr>
              <a:t> 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7BD04A0-0558-7BD8-CC8D-424EE1967B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80"/>
          <a:stretch/>
        </p:blipFill>
        <p:spPr>
          <a:xfrm>
            <a:off x="381000" y="1132922"/>
            <a:ext cx="5989428" cy="544903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685B0F0-D6FB-2C22-03F2-38C00AB9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27"/>
          <a:stretch/>
        </p:blipFill>
        <p:spPr>
          <a:xfrm>
            <a:off x="7916892" y="948455"/>
            <a:ext cx="4406298" cy="59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71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640DED-9AA6-602F-D21D-5A7DDFE7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Primär knäprotes ASA 3 – får vänta längre än ASA 1-2.</a:t>
            </a:r>
            <a:br>
              <a:rPr lang="sv-SE" sz="3200" dirty="0"/>
            </a:br>
            <a:r>
              <a:rPr lang="sv-SE" sz="3200" dirty="0"/>
              <a:t>Sjukare får längre väntetider = funktion av vårdplatsbrist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7F22300-F422-156D-07CE-533A262700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27"/>
          <a:stretch/>
        </p:blipFill>
        <p:spPr>
          <a:xfrm>
            <a:off x="1828800" y="1690688"/>
            <a:ext cx="7375586" cy="5154120"/>
          </a:xfrm>
          <a:prstGeom prst="rect">
            <a:avLst/>
          </a:prstGeom>
        </p:spPr>
      </p:pic>
      <p:sp>
        <p:nvSpPr>
          <p:cNvPr id="9" name="Pil: höger 8">
            <a:extLst>
              <a:ext uri="{FF2B5EF4-FFF2-40B4-BE49-F238E27FC236}">
                <a16:creationId xmlns:a16="http://schemas.microsoft.com/office/drawing/2014/main" id="{B6D10F15-A805-9D79-0873-A362F10BE8D5}"/>
              </a:ext>
            </a:extLst>
          </p:cNvPr>
          <p:cNvSpPr/>
          <p:nvPr/>
        </p:nvSpPr>
        <p:spPr>
          <a:xfrm>
            <a:off x="4914086" y="3646779"/>
            <a:ext cx="707366" cy="4139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582799D-87A9-B95E-2925-83179AA4934A}"/>
              </a:ext>
            </a:extLst>
          </p:cNvPr>
          <p:cNvSpPr txBox="1"/>
          <p:nvPr/>
        </p:nvSpPr>
        <p:spPr>
          <a:xfrm>
            <a:off x="4914086" y="114958"/>
            <a:ext cx="1967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Primär knäprotes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27068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 noGrp="1"/>
          </p:cNvSpPr>
          <p:nvPr>
            <p:ph type="title"/>
          </p:nvPr>
        </p:nvSpPr>
        <p:spPr>
          <a:xfrm>
            <a:off x="681487" y="414068"/>
            <a:ext cx="10665963" cy="4148407"/>
          </a:xfrm>
        </p:spPr>
        <p:txBody>
          <a:bodyPr>
            <a:normAutofit fontScale="90000"/>
          </a:bodyPr>
          <a:lstStyle/>
          <a:p>
            <a:pPr algn="ctr"/>
            <a:br>
              <a:rPr lang="sv-SE" dirty="0"/>
            </a:br>
            <a:r>
              <a:rPr kumimoji="0" lang="sv-SE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 opsidan – </a:t>
            </a:r>
            <a:br>
              <a:rPr kumimoji="0" lang="sv-SE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hur står det till med jämlikheten?</a:t>
            </a:r>
            <a:br>
              <a:rPr kumimoji="0" lang="sv-SE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Ner en nivå till från Region till Sjukhus</a:t>
            </a:r>
            <a:b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lang="sv-SE" dirty="0"/>
            </a:b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11D944F-D487-EB41-432E-5E28592C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36CDF-69DE-4E22-8EE6-F63912064B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1DA66B9-BCBF-7E8C-9C1B-F6ADFBD142E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gunnar.enlund@akademiska.se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0C44FAE-57FD-A94A-476C-95114EE059C6}"/>
              </a:ext>
            </a:extLst>
          </p:cNvPr>
          <p:cNvSpPr txBox="1"/>
          <p:nvPr/>
        </p:nvSpPr>
        <p:spPr>
          <a:xfrm>
            <a:off x="831850" y="6277302"/>
            <a:ext cx="10521950" cy="523219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800" b="0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/>
                <a:ea typeface="+mn-ea"/>
                <a:cs typeface="Arial"/>
              </a:rPr>
              <a:t>SPOR hemsida: www.spor.se</a:t>
            </a:r>
          </a:p>
        </p:txBody>
      </p:sp>
      <p:pic>
        <p:nvPicPr>
          <p:cNvPr id="16" name="Bildobjekt 15" descr="En bild som visar tecknad serie, Människoansikte, rita, klädsel&#10;&#10;AI-genererat innehåll kan vara felaktigt.">
            <a:extLst>
              <a:ext uri="{FF2B5EF4-FFF2-40B4-BE49-F238E27FC236}">
                <a16:creationId xmlns:a16="http://schemas.microsoft.com/office/drawing/2014/main" id="{1821E58A-3600-5EFB-E6EE-5E671FEE0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360" y="3013075"/>
            <a:ext cx="30988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325ACE-E31D-524A-9FB0-3FF698C6B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9604" cy="1756973"/>
          </a:xfrm>
        </p:spPr>
        <p:txBody>
          <a:bodyPr>
            <a:noAutofit/>
          </a:bodyPr>
          <a:lstStyle/>
          <a:p>
            <a:pPr algn="r"/>
            <a:r>
              <a:rPr lang="sv-SE" sz="2800" dirty="0"/>
              <a:t>Vad har SPOR</a:t>
            </a:r>
            <a:br>
              <a:rPr lang="sv-SE" sz="2800" dirty="0"/>
            </a:br>
            <a:r>
              <a:rPr lang="sv-SE" sz="2800" dirty="0"/>
              <a:t>för grund </a:t>
            </a:r>
            <a:br>
              <a:rPr lang="sv-SE" sz="2800" dirty="0"/>
            </a:br>
            <a:r>
              <a:rPr lang="sv-SE" sz="2800" dirty="0"/>
              <a:t>att stå på</a:t>
            </a:r>
            <a:br>
              <a:rPr lang="sv-SE" sz="2800" dirty="0"/>
            </a:br>
            <a:r>
              <a:rPr lang="sv-SE" sz="2800" dirty="0"/>
              <a:t>Dagsläget</a:t>
            </a:r>
            <a:br>
              <a:rPr lang="sv-SE" sz="2800" dirty="0"/>
            </a:br>
            <a:r>
              <a:rPr lang="sv-SE" sz="2800" dirty="0"/>
              <a:t>2025-03-09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3F2C39A-B867-C176-A1F6-B20F326AC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439"/>
            <a:ext cx="8744746" cy="4351338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651CD64-ED04-C5E1-A556-B6C6C8714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617" y="2963440"/>
            <a:ext cx="4915326" cy="244623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2BB0049-D327-B230-C608-63E7CC5A0261}"/>
              </a:ext>
            </a:extLst>
          </p:cNvPr>
          <p:cNvSpPr txBox="1"/>
          <p:nvPr/>
        </p:nvSpPr>
        <p:spPr>
          <a:xfrm>
            <a:off x="474453" y="4692770"/>
            <a:ext cx="72720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SPOR har</a:t>
            </a:r>
          </a:p>
          <a:p>
            <a:r>
              <a:rPr lang="sv-SE" dirty="0"/>
              <a:t>98 % täckning operationer i Regionalt drivna sjukhus.</a:t>
            </a:r>
          </a:p>
          <a:p>
            <a:r>
              <a:rPr lang="sv-SE" dirty="0"/>
              <a:t>Cirka 40 % täckning av Privat drivna sjukhus</a:t>
            </a:r>
          </a:p>
          <a:p>
            <a:r>
              <a:rPr lang="sv-SE" dirty="0"/>
              <a:t>Alla rapporter är dagligen uppdaterade.</a:t>
            </a:r>
          </a:p>
          <a:p>
            <a:r>
              <a:rPr lang="sv-SE" dirty="0"/>
              <a:t>Kvalitetssäkrat - Mindre än 1 % korrupta data.</a:t>
            </a:r>
            <a:br>
              <a:rPr lang="sv-SE" dirty="0"/>
            </a:br>
            <a:br>
              <a:rPr lang="sv-SE" dirty="0"/>
            </a:br>
            <a:r>
              <a:rPr lang="sv-SE" dirty="0"/>
              <a:t>Ingen dubbelregistrering.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3BA21A3-731A-5FBF-A2E5-D020BBF81F5D}"/>
              </a:ext>
            </a:extLst>
          </p:cNvPr>
          <p:cNvSpPr txBox="1"/>
          <p:nvPr/>
        </p:nvSpPr>
        <p:spPr>
          <a:xfrm>
            <a:off x="2138131" y="3510950"/>
            <a:ext cx="2234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www.spor.se</a:t>
            </a:r>
          </a:p>
        </p:txBody>
      </p:sp>
    </p:spTree>
    <p:extLst>
      <p:ext uri="{BB962C8B-B14F-4D97-AF65-F5344CB8AC3E}">
        <p14:creationId xmlns:p14="http://schemas.microsoft.com/office/powerpoint/2010/main" val="2303089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192A1241-0FC3-4954-A95D-9EE008507003}"/>
              </a:ext>
            </a:extLst>
          </p:cNvPr>
          <p:cNvSpPr txBox="1"/>
          <p:nvPr/>
        </p:nvSpPr>
        <p:spPr>
          <a:xfrm>
            <a:off x="131427" y="36047"/>
            <a:ext cx="11929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/>
              <a:t>Reella väntetider per </a:t>
            </a:r>
            <a:r>
              <a:rPr lang="sv-SE" sz="3200" b="1" dirty="0"/>
              <a:t>sjukhus </a:t>
            </a:r>
            <a:r>
              <a:rPr lang="sv-SE" sz="2800" b="1" dirty="0"/>
              <a:t>2024 - Höftprotes – kortaste väntetider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6C17FA6-CE6E-2446-9DDD-5E43E7BAF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17" y="620822"/>
            <a:ext cx="9478698" cy="584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7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A0FD93-8991-D871-F26C-27BFD2CCE5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4545F0F-D7F1-646F-CCF5-452035470F60}"/>
              </a:ext>
            </a:extLst>
          </p:cNvPr>
          <p:cNvSpPr txBox="1"/>
          <p:nvPr/>
        </p:nvSpPr>
        <p:spPr>
          <a:xfrm>
            <a:off x="311369" y="272612"/>
            <a:ext cx="11735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/>
              <a:t>Reella väntetider sjukhus – LÄNGST väntan 2024  - Höftprotes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2B0564A-E45E-9714-33B3-EAC611909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14" y="1086072"/>
            <a:ext cx="9455750" cy="577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40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762BDD-0CCA-B508-9DC8-9319DA95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50"/>
            <a:ext cx="11662913" cy="1165776"/>
          </a:xfrm>
        </p:spPr>
        <p:txBody>
          <a:bodyPr>
            <a:noAutofit/>
          </a:bodyPr>
          <a:lstStyle/>
          <a:p>
            <a:pPr algn="ctr"/>
            <a:r>
              <a:rPr lang="sv-SE" sz="2800" dirty="0"/>
              <a:t>Jämtland – storkonsument av galloperationer – JKA21</a:t>
            </a:r>
            <a:br>
              <a:rPr lang="sv-SE" sz="2800" dirty="0"/>
            </a:br>
            <a:r>
              <a:rPr lang="sv-SE" sz="2800" dirty="0"/>
              <a:t>249 jmf med 138 i Skåne/ 100.000 inv. Något för kloka kliniska val att se på.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3DBED1-F101-D0FD-E178-0D36EE31E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85336"/>
            <a:ext cx="11187023" cy="4891627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4BCA841-3940-6A8C-93BE-9B1EC18141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202"/>
          <a:stretch/>
        </p:blipFill>
        <p:spPr>
          <a:xfrm>
            <a:off x="0" y="1261026"/>
            <a:ext cx="9169879" cy="550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67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8C6340-8CC2-1BF8-900B-4355D2AD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</p:spPr>
        <p:txBody>
          <a:bodyPr>
            <a:normAutofit fontScale="90000"/>
          </a:bodyPr>
          <a:lstStyle/>
          <a:p>
            <a:r>
              <a:rPr lang="sv-SE" dirty="0"/>
              <a:t>Bild på Laparoskopisk galloperation väntetider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6355AFF-AF2F-A892-443D-77BD8F751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913C037-A2E2-D360-B95A-8D4EBCE4D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1391325"/>
            <a:ext cx="8664138" cy="53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4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4B7E7C-C2A5-C328-B096-D01D35F31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1479"/>
          </a:xfrm>
        </p:spPr>
        <p:txBody>
          <a:bodyPr>
            <a:normAutofit fontScale="90000"/>
          </a:bodyPr>
          <a:lstStyle/>
          <a:p>
            <a:pPr algn="r"/>
            <a:br>
              <a:rPr lang="sv-SE" dirty="0"/>
            </a:br>
            <a:r>
              <a:rPr lang="sv-SE" dirty="0"/>
              <a:t>Väntetider</a:t>
            </a:r>
            <a:br>
              <a:rPr lang="sv-SE" dirty="0"/>
            </a:br>
            <a:r>
              <a:rPr lang="sv-SE" dirty="0"/>
              <a:t>Lapgalla</a:t>
            </a:r>
            <a:br>
              <a:rPr lang="sv-SE" dirty="0"/>
            </a:br>
            <a:r>
              <a:rPr lang="sv-SE" dirty="0"/>
              <a:t>2024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C55C85-FEDF-7901-10BB-E05A3A142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E992150-24C8-60C5-B4C2-C75F5A82D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61" y="72105"/>
            <a:ext cx="7940728" cy="6561389"/>
          </a:xfrm>
          <a:prstGeom prst="rect">
            <a:avLst/>
          </a:prstGeom>
        </p:spPr>
      </p:pic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3E2CB726-3FFD-2D86-D0A8-AADA362394B3}"/>
              </a:ext>
            </a:extLst>
          </p:cNvPr>
          <p:cNvSpPr/>
          <p:nvPr/>
        </p:nvSpPr>
        <p:spPr>
          <a:xfrm>
            <a:off x="4528868" y="940279"/>
            <a:ext cx="2682815" cy="5020574"/>
          </a:xfrm>
          <a:custGeom>
            <a:avLst/>
            <a:gdLst>
              <a:gd name="connsiteX0" fmla="*/ 2682815 w 2682815"/>
              <a:gd name="connsiteY0" fmla="*/ 0 h 5020574"/>
              <a:gd name="connsiteX1" fmla="*/ 2639683 w 2682815"/>
              <a:gd name="connsiteY1" fmla="*/ 34506 h 5020574"/>
              <a:gd name="connsiteX2" fmla="*/ 2518913 w 2682815"/>
              <a:gd name="connsiteY2" fmla="*/ 69012 h 5020574"/>
              <a:gd name="connsiteX3" fmla="*/ 2449902 w 2682815"/>
              <a:gd name="connsiteY3" fmla="*/ 94891 h 5020574"/>
              <a:gd name="connsiteX4" fmla="*/ 2389517 w 2682815"/>
              <a:gd name="connsiteY4" fmla="*/ 120770 h 5020574"/>
              <a:gd name="connsiteX5" fmla="*/ 2329132 w 2682815"/>
              <a:gd name="connsiteY5" fmla="*/ 129396 h 5020574"/>
              <a:gd name="connsiteX6" fmla="*/ 2242868 w 2682815"/>
              <a:gd name="connsiteY6" fmla="*/ 181155 h 5020574"/>
              <a:gd name="connsiteX7" fmla="*/ 2173857 w 2682815"/>
              <a:gd name="connsiteY7" fmla="*/ 241540 h 5020574"/>
              <a:gd name="connsiteX8" fmla="*/ 2147977 w 2682815"/>
              <a:gd name="connsiteY8" fmla="*/ 258793 h 5020574"/>
              <a:gd name="connsiteX9" fmla="*/ 2130724 w 2682815"/>
              <a:gd name="connsiteY9" fmla="*/ 284672 h 5020574"/>
              <a:gd name="connsiteX10" fmla="*/ 2104845 w 2682815"/>
              <a:gd name="connsiteY10" fmla="*/ 319178 h 5020574"/>
              <a:gd name="connsiteX11" fmla="*/ 2096219 w 2682815"/>
              <a:gd name="connsiteY11" fmla="*/ 345057 h 5020574"/>
              <a:gd name="connsiteX12" fmla="*/ 2070340 w 2682815"/>
              <a:gd name="connsiteY12" fmla="*/ 396815 h 5020574"/>
              <a:gd name="connsiteX13" fmla="*/ 2044460 w 2682815"/>
              <a:gd name="connsiteY13" fmla="*/ 465827 h 5020574"/>
              <a:gd name="connsiteX14" fmla="*/ 2009955 w 2682815"/>
              <a:gd name="connsiteY14" fmla="*/ 543464 h 5020574"/>
              <a:gd name="connsiteX15" fmla="*/ 1975449 w 2682815"/>
              <a:gd name="connsiteY15" fmla="*/ 612476 h 5020574"/>
              <a:gd name="connsiteX16" fmla="*/ 1958196 w 2682815"/>
              <a:gd name="connsiteY16" fmla="*/ 655608 h 5020574"/>
              <a:gd name="connsiteX17" fmla="*/ 1932317 w 2682815"/>
              <a:gd name="connsiteY17" fmla="*/ 690113 h 5020574"/>
              <a:gd name="connsiteX18" fmla="*/ 1889185 w 2682815"/>
              <a:gd name="connsiteY18" fmla="*/ 767751 h 5020574"/>
              <a:gd name="connsiteX19" fmla="*/ 1871932 w 2682815"/>
              <a:gd name="connsiteY19" fmla="*/ 793630 h 5020574"/>
              <a:gd name="connsiteX20" fmla="*/ 1854679 w 2682815"/>
              <a:gd name="connsiteY20" fmla="*/ 836763 h 5020574"/>
              <a:gd name="connsiteX21" fmla="*/ 1828800 w 2682815"/>
              <a:gd name="connsiteY21" fmla="*/ 879895 h 5020574"/>
              <a:gd name="connsiteX22" fmla="*/ 1811547 w 2682815"/>
              <a:gd name="connsiteY22" fmla="*/ 931653 h 5020574"/>
              <a:gd name="connsiteX23" fmla="*/ 1794294 w 2682815"/>
              <a:gd name="connsiteY23" fmla="*/ 974785 h 5020574"/>
              <a:gd name="connsiteX24" fmla="*/ 1777041 w 2682815"/>
              <a:gd name="connsiteY24" fmla="*/ 1043796 h 5020574"/>
              <a:gd name="connsiteX25" fmla="*/ 1751162 w 2682815"/>
              <a:gd name="connsiteY25" fmla="*/ 1112808 h 5020574"/>
              <a:gd name="connsiteX26" fmla="*/ 1725283 w 2682815"/>
              <a:gd name="connsiteY26" fmla="*/ 1293963 h 5020574"/>
              <a:gd name="connsiteX27" fmla="*/ 1699404 w 2682815"/>
              <a:gd name="connsiteY27" fmla="*/ 1483744 h 5020574"/>
              <a:gd name="connsiteX28" fmla="*/ 1682151 w 2682815"/>
              <a:gd name="connsiteY28" fmla="*/ 1587261 h 5020574"/>
              <a:gd name="connsiteX29" fmla="*/ 1664898 w 2682815"/>
              <a:gd name="connsiteY29" fmla="*/ 1647646 h 5020574"/>
              <a:gd name="connsiteX30" fmla="*/ 1656272 w 2682815"/>
              <a:gd name="connsiteY30" fmla="*/ 1777042 h 5020574"/>
              <a:gd name="connsiteX31" fmla="*/ 1639019 w 2682815"/>
              <a:gd name="connsiteY31" fmla="*/ 1863306 h 5020574"/>
              <a:gd name="connsiteX32" fmla="*/ 1630392 w 2682815"/>
              <a:gd name="connsiteY32" fmla="*/ 1915064 h 5020574"/>
              <a:gd name="connsiteX33" fmla="*/ 1613140 w 2682815"/>
              <a:gd name="connsiteY33" fmla="*/ 2027208 h 5020574"/>
              <a:gd name="connsiteX34" fmla="*/ 1604513 w 2682815"/>
              <a:gd name="connsiteY34" fmla="*/ 2078966 h 5020574"/>
              <a:gd name="connsiteX35" fmla="*/ 1587260 w 2682815"/>
              <a:gd name="connsiteY35" fmla="*/ 2113472 h 5020574"/>
              <a:gd name="connsiteX36" fmla="*/ 1578634 w 2682815"/>
              <a:gd name="connsiteY36" fmla="*/ 2156604 h 5020574"/>
              <a:gd name="connsiteX37" fmla="*/ 1561381 w 2682815"/>
              <a:gd name="connsiteY37" fmla="*/ 2216989 h 5020574"/>
              <a:gd name="connsiteX38" fmla="*/ 1526875 w 2682815"/>
              <a:gd name="connsiteY38" fmla="*/ 2355012 h 5020574"/>
              <a:gd name="connsiteX39" fmla="*/ 1492370 w 2682815"/>
              <a:gd name="connsiteY39" fmla="*/ 2475781 h 5020574"/>
              <a:gd name="connsiteX40" fmla="*/ 1440611 w 2682815"/>
              <a:gd name="connsiteY40" fmla="*/ 2648310 h 5020574"/>
              <a:gd name="connsiteX41" fmla="*/ 1414732 w 2682815"/>
              <a:gd name="connsiteY41" fmla="*/ 2743200 h 5020574"/>
              <a:gd name="connsiteX42" fmla="*/ 1406106 w 2682815"/>
              <a:gd name="connsiteY42" fmla="*/ 2812212 h 5020574"/>
              <a:gd name="connsiteX43" fmla="*/ 1397479 w 2682815"/>
              <a:gd name="connsiteY43" fmla="*/ 2846717 h 5020574"/>
              <a:gd name="connsiteX44" fmla="*/ 1388853 w 2682815"/>
              <a:gd name="connsiteY44" fmla="*/ 2907102 h 5020574"/>
              <a:gd name="connsiteX45" fmla="*/ 1380226 w 2682815"/>
              <a:gd name="connsiteY45" fmla="*/ 2958861 h 5020574"/>
              <a:gd name="connsiteX46" fmla="*/ 1371600 w 2682815"/>
              <a:gd name="connsiteY46" fmla="*/ 3036498 h 5020574"/>
              <a:gd name="connsiteX47" fmla="*/ 1362974 w 2682815"/>
              <a:gd name="connsiteY47" fmla="*/ 3096883 h 5020574"/>
              <a:gd name="connsiteX48" fmla="*/ 1345721 w 2682815"/>
              <a:gd name="connsiteY48" fmla="*/ 3234906 h 5020574"/>
              <a:gd name="connsiteX49" fmla="*/ 1328468 w 2682815"/>
              <a:gd name="connsiteY49" fmla="*/ 3321170 h 5020574"/>
              <a:gd name="connsiteX50" fmla="*/ 1319841 w 2682815"/>
              <a:gd name="connsiteY50" fmla="*/ 3416061 h 5020574"/>
              <a:gd name="connsiteX51" fmla="*/ 1311215 w 2682815"/>
              <a:gd name="connsiteY51" fmla="*/ 3450566 h 5020574"/>
              <a:gd name="connsiteX52" fmla="*/ 1302589 w 2682815"/>
              <a:gd name="connsiteY52" fmla="*/ 3493698 h 5020574"/>
              <a:gd name="connsiteX53" fmla="*/ 1293962 w 2682815"/>
              <a:gd name="connsiteY53" fmla="*/ 3528204 h 5020574"/>
              <a:gd name="connsiteX54" fmla="*/ 1285336 w 2682815"/>
              <a:gd name="connsiteY54" fmla="*/ 3579963 h 5020574"/>
              <a:gd name="connsiteX55" fmla="*/ 1268083 w 2682815"/>
              <a:gd name="connsiteY55" fmla="*/ 3623095 h 5020574"/>
              <a:gd name="connsiteX56" fmla="*/ 1259457 w 2682815"/>
              <a:gd name="connsiteY56" fmla="*/ 3648974 h 5020574"/>
              <a:gd name="connsiteX57" fmla="*/ 1242204 w 2682815"/>
              <a:gd name="connsiteY57" fmla="*/ 3692106 h 5020574"/>
              <a:gd name="connsiteX58" fmla="*/ 1233577 w 2682815"/>
              <a:gd name="connsiteY58" fmla="*/ 3735238 h 5020574"/>
              <a:gd name="connsiteX59" fmla="*/ 1216324 w 2682815"/>
              <a:gd name="connsiteY59" fmla="*/ 3786996 h 5020574"/>
              <a:gd name="connsiteX60" fmla="*/ 1207698 w 2682815"/>
              <a:gd name="connsiteY60" fmla="*/ 3847381 h 5020574"/>
              <a:gd name="connsiteX61" fmla="*/ 1190445 w 2682815"/>
              <a:gd name="connsiteY61" fmla="*/ 3881887 h 5020574"/>
              <a:gd name="connsiteX62" fmla="*/ 1181819 w 2682815"/>
              <a:gd name="connsiteY62" fmla="*/ 3959525 h 5020574"/>
              <a:gd name="connsiteX63" fmla="*/ 1138687 w 2682815"/>
              <a:gd name="connsiteY63" fmla="*/ 4166559 h 5020574"/>
              <a:gd name="connsiteX64" fmla="*/ 1130060 w 2682815"/>
              <a:gd name="connsiteY64" fmla="*/ 4209691 h 5020574"/>
              <a:gd name="connsiteX65" fmla="*/ 1121434 w 2682815"/>
              <a:gd name="connsiteY65" fmla="*/ 4252823 h 5020574"/>
              <a:gd name="connsiteX66" fmla="*/ 1104181 w 2682815"/>
              <a:gd name="connsiteY66" fmla="*/ 4278702 h 5020574"/>
              <a:gd name="connsiteX67" fmla="*/ 1095555 w 2682815"/>
              <a:gd name="connsiteY67" fmla="*/ 4313208 h 5020574"/>
              <a:gd name="connsiteX68" fmla="*/ 1052423 w 2682815"/>
              <a:gd name="connsiteY68" fmla="*/ 4364966 h 5020574"/>
              <a:gd name="connsiteX69" fmla="*/ 1000664 w 2682815"/>
              <a:gd name="connsiteY69" fmla="*/ 4433978 h 5020574"/>
              <a:gd name="connsiteX70" fmla="*/ 974785 w 2682815"/>
              <a:gd name="connsiteY70" fmla="*/ 4451230 h 5020574"/>
              <a:gd name="connsiteX71" fmla="*/ 940279 w 2682815"/>
              <a:gd name="connsiteY71" fmla="*/ 4494363 h 5020574"/>
              <a:gd name="connsiteX72" fmla="*/ 905774 w 2682815"/>
              <a:gd name="connsiteY72" fmla="*/ 4511615 h 5020574"/>
              <a:gd name="connsiteX73" fmla="*/ 862641 w 2682815"/>
              <a:gd name="connsiteY73" fmla="*/ 4546121 h 5020574"/>
              <a:gd name="connsiteX74" fmla="*/ 759124 w 2682815"/>
              <a:gd name="connsiteY74" fmla="*/ 4597879 h 5020574"/>
              <a:gd name="connsiteX75" fmla="*/ 707366 w 2682815"/>
              <a:gd name="connsiteY75" fmla="*/ 4632385 h 5020574"/>
              <a:gd name="connsiteX76" fmla="*/ 612475 w 2682815"/>
              <a:gd name="connsiteY76" fmla="*/ 4684144 h 5020574"/>
              <a:gd name="connsiteX77" fmla="*/ 396815 w 2682815"/>
              <a:gd name="connsiteY77" fmla="*/ 4692770 h 5020574"/>
              <a:gd name="connsiteX78" fmla="*/ 336430 w 2682815"/>
              <a:gd name="connsiteY78" fmla="*/ 4701396 h 5020574"/>
              <a:gd name="connsiteX79" fmla="*/ 310551 w 2682815"/>
              <a:gd name="connsiteY79" fmla="*/ 4710023 h 5020574"/>
              <a:gd name="connsiteX80" fmla="*/ 293298 w 2682815"/>
              <a:gd name="connsiteY80" fmla="*/ 4735902 h 5020574"/>
              <a:gd name="connsiteX81" fmla="*/ 258792 w 2682815"/>
              <a:gd name="connsiteY81" fmla="*/ 4787661 h 5020574"/>
              <a:gd name="connsiteX82" fmla="*/ 155275 w 2682815"/>
              <a:gd name="connsiteY82" fmla="*/ 4856672 h 5020574"/>
              <a:gd name="connsiteX83" fmla="*/ 129396 w 2682815"/>
              <a:gd name="connsiteY83" fmla="*/ 4882551 h 5020574"/>
              <a:gd name="connsiteX84" fmla="*/ 94890 w 2682815"/>
              <a:gd name="connsiteY84" fmla="*/ 4899804 h 5020574"/>
              <a:gd name="connsiteX85" fmla="*/ 25879 w 2682815"/>
              <a:gd name="connsiteY85" fmla="*/ 4968815 h 5020574"/>
              <a:gd name="connsiteX86" fmla="*/ 17253 w 2682815"/>
              <a:gd name="connsiteY86" fmla="*/ 4994695 h 5020574"/>
              <a:gd name="connsiteX87" fmla="*/ 0 w 2682815"/>
              <a:gd name="connsiteY87" fmla="*/ 5020574 h 50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682815" h="5020574">
                <a:moveTo>
                  <a:pt x="2682815" y="0"/>
                </a:moveTo>
                <a:cubicBezTo>
                  <a:pt x="2668438" y="11502"/>
                  <a:pt x="2655587" y="25229"/>
                  <a:pt x="2639683" y="34506"/>
                </a:cubicBezTo>
                <a:cubicBezTo>
                  <a:pt x="2588393" y="64425"/>
                  <a:pt x="2575180" y="60973"/>
                  <a:pt x="2518913" y="69012"/>
                </a:cubicBezTo>
                <a:cubicBezTo>
                  <a:pt x="2495909" y="77638"/>
                  <a:pt x="2472713" y="85767"/>
                  <a:pt x="2449902" y="94891"/>
                </a:cubicBezTo>
                <a:cubicBezTo>
                  <a:pt x="2429569" y="103024"/>
                  <a:pt x="2410573" y="114754"/>
                  <a:pt x="2389517" y="120770"/>
                </a:cubicBezTo>
                <a:cubicBezTo>
                  <a:pt x="2369967" y="126356"/>
                  <a:pt x="2349260" y="126521"/>
                  <a:pt x="2329132" y="129396"/>
                </a:cubicBezTo>
                <a:cubicBezTo>
                  <a:pt x="2286408" y="150758"/>
                  <a:pt x="2288672" y="147843"/>
                  <a:pt x="2242868" y="181155"/>
                </a:cubicBezTo>
                <a:cubicBezTo>
                  <a:pt x="2134046" y="260299"/>
                  <a:pt x="2249968" y="178115"/>
                  <a:pt x="2173857" y="241540"/>
                </a:cubicBezTo>
                <a:cubicBezTo>
                  <a:pt x="2165892" y="248177"/>
                  <a:pt x="2156604" y="253042"/>
                  <a:pt x="2147977" y="258793"/>
                </a:cubicBezTo>
                <a:cubicBezTo>
                  <a:pt x="2142226" y="267419"/>
                  <a:pt x="2136750" y="276236"/>
                  <a:pt x="2130724" y="284672"/>
                </a:cubicBezTo>
                <a:cubicBezTo>
                  <a:pt x="2122367" y="296371"/>
                  <a:pt x="2111978" y="306695"/>
                  <a:pt x="2104845" y="319178"/>
                </a:cubicBezTo>
                <a:cubicBezTo>
                  <a:pt x="2100334" y="327073"/>
                  <a:pt x="2099912" y="336748"/>
                  <a:pt x="2096219" y="345057"/>
                </a:cubicBezTo>
                <a:cubicBezTo>
                  <a:pt x="2088385" y="362684"/>
                  <a:pt x="2077504" y="378906"/>
                  <a:pt x="2070340" y="396815"/>
                </a:cubicBezTo>
                <a:cubicBezTo>
                  <a:pt x="2023358" y="514268"/>
                  <a:pt x="2105233" y="344280"/>
                  <a:pt x="2044460" y="465827"/>
                </a:cubicBezTo>
                <a:cubicBezTo>
                  <a:pt x="2029758" y="524637"/>
                  <a:pt x="2044776" y="478796"/>
                  <a:pt x="2009955" y="543464"/>
                </a:cubicBezTo>
                <a:cubicBezTo>
                  <a:pt x="1997762" y="566109"/>
                  <a:pt x="1985001" y="588596"/>
                  <a:pt x="1975449" y="612476"/>
                </a:cubicBezTo>
                <a:cubicBezTo>
                  <a:pt x="1969698" y="626853"/>
                  <a:pt x="1965716" y="642072"/>
                  <a:pt x="1958196" y="655608"/>
                </a:cubicBezTo>
                <a:cubicBezTo>
                  <a:pt x="1951214" y="668176"/>
                  <a:pt x="1940292" y="678150"/>
                  <a:pt x="1932317" y="690113"/>
                </a:cubicBezTo>
                <a:cubicBezTo>
                  <a:pt x="1889216" y="754766"/>
                  <a:pt x="1922071" y="710202"/>
                  <a:pt x="1889185" y="767751"/>
                </a:cubicBezTo>
                <a:cubicBezTo>
                  <a:pt x="1884041" y="776753"/>
                  <a:pt x="1876569" y="784357"/>
                  <a:pt x="1871932" y="793630"/>
                </a:cubicBezTo>
                <a:cubicBezTo>
                  <a:pt x="1865007" y="807480"/>
                  <a:pt x="1861604" y="822913"/>
                  <a:pt x="1854679" y="836763"/>
                </a:cubicBezTo>
                <a:cubicBezTo>
                  <a:pt x="1847181" y="851760"/>
                  <a:pt x="1835738" y="864631"/>
                  <a:pt x="1828800" y="879895"/>
                </a:cubicBezTo>
                <a:cubicBezTo>
                  <a:pt x="1821275" y="896451"/>
                  <a:pt x="1817762" y="914562"/>
                  <a:pt x="1811547" y="931653"/>
                </a:cubicBezTo>
                <a:cubicBezTo>
                  <a:pt x="1806255" y="946206"/>
                  <a:pt x="1798848" y="959985"/>
                  <a:pt x="1794294" y="974785"/>
                </a:cubicBezTo>
                <a:cubicBezTo>
                  <a:pt x="1787321" y="997448"/>
                  <a:pt x="1784539" y="1021301"/>
                  <a:pt x="1777041" y="1043796"/>
                </a:cubicBezTo>
                <a:cubicBezTo>
                  <a:pt x="1763519" y="1084366"/>
                  <a:pt x="1771792" y="1061233"/>
                  <a:pt x="1751162" y="1112808"/>
                </a:cubicBezTo>
                <a:cubicBezTo>
                  <a:pt x="1728817" y="1403312"/>
                  <a:pt x="1759156" y="1090725"/>
                  <a:pt x="1725283" y="1293963"/>
                </a:cubicBezTo>
                <a:cubicBezTo>
                  <a:pt x="1714787" y="1356940"/>
                  <a:pt x="1709900" y="1420767"/>
                  <a:pt x="1699404" y="1483744"/>
                </a:cubicBezTo>
                <a:cubicBezTo>
                  <a:pt x="1693653" y="1518250"/>
                  <a:pt x="1691761" y="1553625"/>
                  <a:pt x="1682151" y="1587261"/>
                </a:cubicBezTo>
                <a:lnTo>
                  <a:pt x="1664898" y="1647646"/>
                </a:lnTo>
                <a:cubicBezTo>
                  <a:pt x="1662023" y="1690778"/>
                  <a:pt x="1661422" y="1734122"/>
                  <a:pt x="1656272" y="1777042"/>
                </a:cubicBezTo>
                <a:cubicBezTo>
                  <a:pt x="1652778" y="1806157"/>
                  <a:pt x="1643840" y="1834381"/>
                  <a:pt x="1639019" y="1863306"/>
                </a:cubicBezTo>
                <a:cubicBezTo>
                  <a:pt x="1636143" y="1880559"/>
                  <a:pt x="1632704" y="1897727"/>
                  <a:pt x="1630392" y="1915064"/>
                </a:cubicBezTo>
                <a:cubicBezTo>
                  <a:pt x="1601371" y="2132715"/>
                  <a:pt x="1636771" y="1909055"/>
                  <a:pt x="1613140" y="2027208"/>
                </a:cubicBezTo>
                <a:cubicBezTo>
                  <a:pt x="1609710" y="2044359"/>
                  <a:pt x="1609539" y="2062213"/>
                  <a:pt x="1604513" y="2078966"/>
                </a:cubicBezTo>
                <a:cubicBezTo>
                  <a:pt x="1600818" y="2091283"/>
                  <a:pt x="1593011" y="2101970"/>
                  <a:pt x="1587260" y="2113472"/>
                </a:cubicBezTo>
                <a:cubicBezTo>
                  <a:pt x="1584385" y="2127849"/>
                  <a:pt x="1582190" y="2142380"/>
                  <a:pt x="1578634" y="2156604"/>
                </a:cubicBezTo>
                <a:cubicBezTo>
                  <a:pt x="1573557" y="2176913"/>
                  <a:pt x="1565239" y="2196414"/>
                  <a:pt x="1561381" y="2216989"/>
                </a:cubicBezTo>
                <a:cubicBezTo>
                  <a:pt x="1536837" y="2347890"/>
                  <a:pt x="1574366" y="2244204"/>
                  <a:pt x="1526875" y="2355012"/>
                </a:cubicBezTo>
                <a:cubicBezTo>
                  <a:pt x="1510704" y="2452045"/>
                  <a:pt x="1529316" y="2360838"/>
                  <a:pt x="1492370" y="2475781"/>
                </a:cubicBezTo>
                <a:cubicBezTo>
                  <a:pt x="1473997" y="2532943"/>
                  <a:pt x="1450481" y="2589085"/>
                  <a:pt x="1440611" y="2648310"/>
                </a:cubicBezTo>
                <a:cubicBezTo>
                  <a:pt x="1429439" y="2715342"/>
                  <a:pt x="1438481" y="2683828"/>
                  <a:pt x="1414732" y="2743200"/>
                </a:cubicBezTo>
                <a:cubicBezTo>
                  <a:pt x="1411857" y="2766204"/>
                  <a:pt x="1409917" y="2789344"/>
                  <a:pt x="1406106" y="2812212"/>
                </a:cubicBezTo>
                <a:cubicBezTo>
                  <a:pt x="1404157" y="2823906"/>
                  <a:pt x="1399600" y="2835053"/>
                  <a:pt x="1397479" y="2846717"/>
                </a:cubicBezTo>
                <a:cubicBezTo>
                  <a:pt x="1393842" y="2866722"/>
                  <a:pt x="1391945" y="2887006"/>
                  <a:pt x="1388853" y="2907102"/>
                </a:cubicBezTo>
                <a:cubicBezTo>
                  <a:pt x="1386193" y="2924390"/>
                  <a:pt x="1382538" y="2941523"/>
                  <a:pt x="1380226" y="2958861"/>
                </a:cubicBezTo>
                <a:cubicBezTo>
                  <a:pt x="1376785" y="2984671"/>
                  <a:pt x="1374830" y="3010661"/>
                  <a:pt x="1371600" y="3036498"/>
                </a:cubicBezTo>
                <a:cubicBezTo>
                  <a:pt x="1369078" y="3056674"/>
                  <a:pt x="1365604" y="3076721"/>
                  <a:pt x="1362974" y="3096883"/>
                </a:cubicBezTo>
                <a:cubicBezTo>
                  <a:pt x="1356977" y="3142859"/>
                  <a:pt x="1352771" y="3189079"/>
                  <a:pt x="1345721" y="3234906"/>
                </a:cubicBezTo>
                <a:cubicBezTo>
                  <a:pt x="1341262" y="3263889"/>
                  <a:pt x="1334219" y="3292415"/>
                  <a:pt x="1328468" y="3321170"/>
                </a:cubicBezTo>
                <a:cubicBezTo>
                  <a:pt x="1325592" y="3352800"/>
                  <a:pt x="1324039" y="3384579"/>
                  <a:pt x="1319841" y="3416061"/>
                </a:cubicBezTo>
                <a:cubicBezTo>
                  <a:pt x="1318274" y="3427813"/>
                  <a:pt x="1313787" y="3438993"/>
                  <a:pt x="1311215" y="3450566"/>
                </a:cubicBezTo>
                <a:cubicBezTo>
                  <a:pt x="1308034" y="3464879"/>
                  <a:pt x="1305770" y="3479385"/>
                  <a:pt x="1302589" y="3493698"/>
                </a:cubicBezTo>
                <a:cubicBezTo>
                  <a:pt x="1300017" y="3505272"/>
                  <a:pt x="1296287" y="3516578"/>
                  <a:pt x="1293962" y="3528204"/>
                </a:cubicBezTo>
                <a:cubicBezTo>
                  <a:pt x="1290532" y="3545355"/>
                  <a:pt x="1289938" y="3563088"/>
                  <a:pt x="1285336" y="3579963"/>
                </a:cubicBezTo>
                <a:cubicBezTo>
                  <a:pt x="1281262" y="3594902"/>
                  <a:pt x="1273520" y="3608596"/>
                  <a:pt x="1268083" y="3623095"/>
                </a:cubicBezTo>
                <a:cubicBezTo>
                  <a:pt x="1264890" y="3631609"/>
                  <a:pt x="1262650" y="3640460"/>
                  <a:pt x="1259457" y="3648974"/>
                </a:cubicBezTo>
                <a:cubicBezTo>
                  <a:pt x="1254020" y="3663473"/>
                  <a:pt x="1246654" y="3677274"/>
                  <a:pt x="1242204" y="3692106"/>
                </a:cubicBezTo>
                <a:cubicBezTo>
                  <a:pt x="1237991" y="3706150"/>
                  <a:pt x="1237435" y="3721093"/>
                  <a:pt x="1233577" y="3735238"/>
                </a:cubicBezTo>
                <a:cubicBezTo>
                  <a:pt x="1228792" y="3752783"/>
                  <a:pt x="1222075" y="3769743"/>
                  <a:pt x="1216324" y="3786996"/>
                </a:cubicBezTo>
                <a:cubicBezTo>
                  <a:pt x="1213449" y="3807124"/>
                  <a:pt x="1213048" y="3827765"/>
                  <a:pt x="1207698" y="3847381"/>
                </a:cubicBezTo>
                <a:cubicBezTo>
                  <a:pt x="1204314" y="3859788"/>
                  <a:pt x="1193337" y="3869357"/>
                  <a:pt x="1190445" y="3881887"/>
                </a:cubicBezTo>
                <a:cubicBezTo>
                  <a:pt x="1184590" y="3907259"/>
                  <a:pt x="1186477" y="3933906"/>
                  <a:pt x="1181819" y="3959525"/>
                </a:cubicBezTo>
                <a:cubicBezTo>
                  <a:pt x="1169209" y="4028881"/>
                  <a:pt x="1152969" y="4097528"/>
                  <a:pt x="1138687" y="4166559"/>
                </a:cubicBezTo>
                <a:cubicBezTo>
                  <a:pt x="1135716" y="4180917"/>
                  <a:pt x="1132936" y="4195314"/>
                  <a:pt x="1130060" y="4209691"/>
                </a:cubicBezTo>
                <a:cubicBezTo>
                  <a:pt x="1127185" y="4224068"/>
                  <a:pt x="1129567" y="4240624"/>
                  <a:pt x="1121434" y="4252823"/>
                </a:cubicBezTo>
                <a:lnTo>
                  <a:pt x="1104181" y="4278702"/>
                </a:lnTo>
                <a:cubicBezTo>
                  <a:pt x="1101306" y="4290204"/>
                  <a:pt x="1100225" y="4302311"/>
                  <a:pt x="1095555" y="4313208"/>
                </a:cubicBezTo>
                <a:cubicBezTo>
                  <a:pt x="1084217" y="4339664"/>
                  <a:pt x="1070710" y="4343021"/>
                  <a:pt x="1052423" y="4364966"/>
                </a:cubicBezTo>
                <a:cubicBezTo>
                  <a:pt x="1012605" y="4412748"/>
                  <a:pt x="1063582" y="4371061"/>
                  <a:pt x="1000664" y="4433978"/>
                </a:cubicBezTo>
                <a:cubicBezTo>
                  <a:pt x="993333" y="4441309"/>
                  <a:pt x="982116" y="4443899"/>
                  <a:pt x="974785" y="4451230"/>
                </a:cubicBezTo>
                <a:cubicBezTo>
                  <a:pt x="961766" y="4464249"/>
                  <a:pt x="954136" y="4482238"/>
                  <a:pt x="940279" y="4494363"/>
                </a:cubicBezTo>
                <a:cubicBezTo>
                  <a:pt x="930602" y="4502831"/>
                  <a:pt x="916474" y="4504482"/>
                  <a:pt x="905774" y="4511615"/>
                </a:cubicBezTo>
                <a:cubicBezTo>
                  <a:pt x="890454" y="4521828"/>
                  <a:pt x="877961" y="4535908"/>
                  <a:pt x="862641" y="4546121"/>
                </a:cubicBezTo>
                <a:cubicBezTo>
                  <a:pt x="730648" y="4634117"/>
                  <a:pt x="862633" y="4541420"/>
                  <a:pt x="759124" y="4597879"/>
                </a:cubicBezTo>
                <a:cubicBezTo>
                  <a:pt x="740921" y="4607808"/>
                  <a:pt x="724135" y="4620189"/>
                  <a:pt x="707366" y="4632385"/>
                </a:cubicBezTo>
                <a:cubicBezTo>
                  <a:pt x="673879" y="4656740"/>
                  <a:pt x="658148" y="4682317"/>
                  <a:pt x="612475" y="4684144"/>
                </a:cubicBezTo>
                <a:lnTo>
                  <a:pt x="396815" y="4692770"/>
                </a:lnTo>
                <a:cubicBezTo>
                  <a:pt x="376687" y="4695645"/>
                  <a:pt x="356368" y="4697408"/>
                  <a:pt x="336430" y="4701396"/>
                </a:cubicBezTo>
                <a:cubicBezTo>
                  <a:pt x="327514" y="4703179"/>
                  <a:pt x="317651" y="4704343"/>
                  <a:pt x="310551" y="4710023"/>
                </a:cubicBezTo>
                <a:cubicBezTo>
                  <a:pt x="302455" y="4716500"/>
                  <a:pt x="299049" y="4727276"/>
                  <a:pt x="293298" y="4735902"/>
                </a:cubicBezTo>
                <a:cubicBezTo>
                  <a:pt x="282666" y="4767798"/>
                  <a:pt x="288617" y="4762807"/>
                  <a:pt x="258792" y="4787661"/>
                </a:cubicBezTo>
                <a:cubicBezTo>
                  <a:pt x="183400" y="4850488"/>
                  <a:pt x="209644" y="4838550"/>
                  <a:pt x="155275" y="4856672"/>
                </a:cubicBezTo>
                <a:cubicBezTo>
                  <a:pt x="146649" y="4865298"/>
                  <a:pt x="139323" y="4875460"/>
                  <a:pt x="129396" y="4882551"/>
                </a:cubicBezTo>
                <a:cubicBezTo>
                  <a:pt x="118932" y="4890025"/>
                  <a:pt x="104769" y="4891571"/>
                  <a:pt x="94890" y="4899804"/>
                </a:cubicBezTo>
                <a:cubicBezTo>
                  <a:pt x="69898" y="4920631"/>
                  <a:pt x="25879" y="4968815"/>
                  <a:pt x="25879" y="4968815"/>
                </a:cubicBezTo>
                <a:cubicBezTo>
                  <a:pt x="23004" y="4977442"/>
                  <a:pt x="21320" y="4986562"/>
                  <a:pt x="17253" y="4994695"/>
                </a:cubicBezTo>
                <a:cubicBezTo>
                  <a:pt x="12617" y="5003968"/>
                  <a:pt x="0" y="5020574"/>
                  <a:pt x="0" y="5020574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5940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7E5460-D190-B149-5AF2-2F5C0306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Lapgallor 2018 till mars 2025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EAC1B9F-BE62-5371-0951-5D27C6688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F589A7B-8E5B-9ED5-5287-A9BAF4507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9873140" cy="5538591"/>
          </a:xfrm>
          <a:prstGeom prst="rect">
            <a:avLst/>
          </a:prstGeom>
        </p:spPr>
      </p:pic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4406BB8A-FBDF-348F-17A2-EA89C1405D92}"/>
              </a:ext>
            </a:extLst>
          </p:cNvPr>
          <p:cNvCxnSpPr/>
          <p:nvPr/>
        </p:nvCxnSpPr>
        <p:spPr>
          <a:xfrm>
            <a:off x="838200" y="4753155"/>
            <a:ext cx="8469702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06A73C03-1CE1-C900-1124-B7901083ABAD}"/>
              </a:ext>
            </a:extLst>
          </p:cNvPr>
          <p:cNvCxnSpPr/>
          <p:nvPr/>
        </p:nvCxnSpPr>
        <p:spPr>
          <a:xfrm flipV="1">
            <a:off x="838200" y="4114800"/>
            <a:ext cx="8547340" cy="690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3076C7DA-91C0-F859-46AD-2F4F376987BE}"/>
              </a:ext>
            </a:extLst>
          </p:cNvPr>
          <p:cNvSpPr txBox="1"/>
          <p:nvPr/>
        </p:nvSpPr>
        <p:spPr>
          <a:xfrm>
            <a:off x="838200" y="5546785"/>
            <a:ext cx="846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2018               2019             2020              2021             2022             2023             2024</a:t>
            </a:r>
          </a:p>
        </p:txBody>
      </p:sp>
    </p:spTree>
    <p:extLst>
      <p:ext uri="{BB962C8B-B14F-4D97-AF65-F5344CB8AC3E}">
        <p14:creationId xmlns:p14="http://schemas.microsoft.com/office/powerpoint/2010/main" val="409387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324AE0-5324-B345-5783-4DAC5609E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6211"/>
            <a:ext cx="10626307" cy="5150559"/>
          </a:xfrm>
        </p:spPr>
        <p:txBody>
          <a:bodyPr>
            <a:normAutofit/>
          </a:bodyPr>
          <a:lstStyle/>
          <a:p>
            <a:pPr algn="r"/>
            <a:r>
              <a:rPr lang="sv-SE" dirty="0"/>
              <a:t>Gallop</a:t>
            </a:r>
            <a:br>
              <a:rPr lang="sv-SE" dirty="0"/>
            </a:br>
            <a:br>
              <a:rPr lang="sv-SE" sz="4000" dirty="0"/>
            </a:br>
            <a:r>
              <a:rPr lang="sv-SE" sz="4000" dirty="0"/>
              <a:t>90 %</a:t>
            </a:r>
            <a:br>
              <a:rPr lang="sv-SE" sz="4000" dirty="0"/>
            </a:br>
            <a:r>
              <a:rPr lang="sv-SE" sz="4000" dirty="0"/>
              <a:t>75 %</a:t>
            </a:r>
            <a:br>
              <a:rPr lang="sv-SE" sz="4000" dirty="0"/>
            </a:br>
            <a:r>
              <a:rPr lang="sv-SE" sz="4000" dirty="0"/>
              <a:t>medel o</a:t>
            </a:r>
            <a:br>
              <a:rPr lang="sv-SE" sz="4000" dirty="0"/>
            </a:br>
            <a:r>
              <a:rPr lang="sv-SE" sz="4000" dirty="0"/>
              <a:t>median -</a:t>
            </a:r>
            <a:br>
              <a:rPr lang="sv-SE" sz="4000" dirty="0"/>
            </a:br>
            <a:r>
              <a:rPr lang="sv-SE" sz="4000" dirty="0"/>
              <a:t>25 %</a:t>
            </a:r>
            <a:br>
              <a:rPr lang="sv-SE" sz="4000" dirty="0"/>
            </a:br>
            <a:r>
              <a:rPr lang="sv-SE" sz="4000" dirty="0"/>
              <a:t>10 %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0535EC1-36FE-4155-F2BA-61C6771A5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 %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6EB31BB-9FC6-33B7-E720-E2B71127D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177"/>
            <a:ext cx="9609825" cy="531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FBD1A1-3695-8316-BA1A-48014CE1A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98" y="276149"/>
            <a:ext cx="11300603" cy="741961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100" b="1" dirty="0"/>
              <a:t>Galloperationer 2024 av jämtlänningar. 249 konsumeras, 227 produceras</a:t>
            </a:r>
            <a:br>
              <a:rPr lang="sv-SE" sz="3100" b="1" dirty="0"/>
            </a:br>
            <a:r>
              <a:rPr lang="sv-SE" sz="3100" b="1" dirty="0"/>
              <a:t>Diff 22 op - Flöden mellan regioner går att följa!  Vårdguideuppföljning</a:t>
            </a:r>
            <a:endParaRPr lang="sv-SE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DD7D87-2334-3602-FBF7-6E7D2FA27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5E43AD9-1B56-2B30-CAB2-C504C4862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18" y="1328166"/>
            <a:ext cx="9612431" cy="55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07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17FEB4-7556-F657-00C8-99869672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14" y="365125"/>
            <a:ext cx="10499785" cy="947113"/>
          </a:xfrm>
        </p:spPr>
        <p:txBody>
          <a:bodyPr>
            <a:normAutofit/>
          </a:bodyPr>
          <a:lstStyle/>
          <a:p>
            <a:pPr algn="ctr"/>
            <a:r>
              <a:rPr lang="sv-SE" sz="2800" b="1" dirty="0"/>
              <a:t>Låt oss följa Jämtland 2024 – Njursten Väntetider  - kortast tid </a:t>
            </a:r>
            <a:br>
              <a:rPr lang="sv-SE" sz="2800" b="1" dirty="0"/>
            </a:br>
            <a:r>
              <a:rPr lang="sv-SE" sz="2800" b="1" dirty="0"/>
              <a:t>Horisontell prioritering –jämför med deras knäproteser!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A532DE3-0FED-79C3-7B2F-B50F2875C2EB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dirty="0">
                <a:effectLst/>
              </a:rPr>
              <a:t> 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53193D-0112-5389-4CAD-F42DABD5F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49" y="1456392"/>
            <a:ext cx="8122669" cy="526055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29A2BFA-2500-F7D4-9455-667D7D32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718" y="4866169"/>
            <a:ext cx="2796782" cy="76206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18E0CCD-8300-AFEB-5B00-4C136DECD97E}"/>
              </a:ext>
            </a:extLst>
          </p:cNvPr>
          <p:cNvSpPr txBox="1"/>
          <p:nvPr/>
        </p:nvSpPr>
        <p:spPr>
          <a:xfrm>
            <a:off x="9874012" y="4414238"/>
            <a:ext cx="1155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Knäproteser</a:t>
            </a:r>
          </a:p>
        </p:txBody>
      </p:sp>
    </p:spTree>
    <p:extLst>
      <p:ext uri="{BB962C8B-B14F-4D97-AF65-F5344CB8AC3E}">
        <p14:creationId xmlns:p14="http://schemas.microsoft.com/office/powerpoint/2010/main" val="2155477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17FEB4-7556-F657-00C8-99869672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14" y="365125"/>
            <a:ext cx="10499785" cy="947113"/>
          </a:xfrm>
        </p:spPr>
        <p:txBody>
          <a:bodyPr>
            <a:normAutofit/>
          </a:bodyPr>
          <a:lstStyle/>
          <a:p>
            <a:pPr algn="ctr"/>
            <a:r>
              <a:rPr lang="sv-SE" sz="2800" b="1" dirty="0"/>
              <a:t>Låt oss följa Jämtland 2024 –Prostataop godartad </a:t>
            </a:r>
            <a:br>
              <a:rPr lang="sv-SE" sz="2800" b="1" dirty="0"/>
            </a:br>
            <a:r>
              <a:rPr lang="sv-SE" sz="2800" b="1" dirty="0"/>
              <a:t>korta väntetider  - Horisontell prioritering Urologi Ortopedi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A532DE3-0FED-79C3-7B2F-B50F2875C2EB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dirty="0">
                <a:effectLst/>
              </a:rPr>
              <a:t> 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0E0C641-2F89-3281-26B1-2DE2BE78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64" y="1312239"/>
            <a:ext cx="8155894" cy="554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69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84AFA1-6FD0-6C29-D301-52C04DF90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En grundläggande ojämlikhet är att  många regioner inte klarar samma kapacitet som år 2019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D0B506E-2C24-E04A-4E51-6342D0BF0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F475E2B-E06B-57A5-54EE-5F9B395B6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34" y="1449238"/>
            <a:ext cx="11812815" cy="525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37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36F3D5-39D0-4874-2BC3-AEFE2253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400"/>
          </a:xfrm>
        </p:spPr>
        <p:txBody>
          <a:bodyPr>
            <a:normAutofit fontScale="90000"/>
          </a:bodyPr>
          <a:lstStyle/>
          <a:p>
            <a:r>
              <a:rPr lang="sv-SE" dirty="0"/>
              <a:t>Prostata elakartad – Jämtland – Horisontell prio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8E12C86-EB16-BB4A-33CB-67E50FC54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10574"/>
            <a:ext cx="8834004" cy="544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7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17FEB4-7556-F657-00C8-99869672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14" y="365125"/>
            <a:ext cx="10499785" cy="947113"/>
          </a:xfrm>
        </p:spPr>
        <p:txBody>
          <a:bodyPr>
            <a:normAutofit/>
          </a:bodyPr>
          <a:lstStyle/>
          <a:p>
            <a:pPr algn="ctr"/>
            <a:r>
              <a:rPr lang="sv-SE" sz="2800" b="1" dirty="0"/>
              <a:t>Framfall varierar väntetider mellan 45 dagar i Västerbotten till över </a:t>
            </a:r>
            <a:br>
              <a:rPr lang="sv-SE" sz="2800" b="1" dirty="0"/>
            </a:br>
            <a:r>
              <a:rPr lang="sv-SE" sz="2800" b="1" dirty="0"/>
              <a:t>190 dagar i Blekinge, Kronoberg och Kalmar.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A532DE3-0FED-79C3-7B2F-B50F2875C2EB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dirty="0">
                <a:effectLst/>
              </a:rPr>
              <a:t> 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24E3A45-0D13-76EA-E8E0-DF7A571A9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66" y="1609724"/>
            <a:ext cx="8154393" cy="5248275"/>
          </a:xfrm>
          <a:prstGeom prst="rect">
            <a:avLst/>
          </a:prstGeom>
        </p:spPr>
      </p:pic>
      <p:sp>
        <p:nvSpPr>
          <p:cNvPr id="6" name="Pil: höger 5">
            <a:extLst>
              <a:ext uri="{FF2B5EF4-FFF2-40B4-BE49-F238E27FC236}">
                <a16:creationId xmlns:a16="http://schemas.microsoft.com/office/drawing/2014/main" id="{DB46B13F-A65F-278B-6F13-29CD3758138D}"/>
              </a:ext>
            </a:extLst>
          </p:cNvPr>
          <p:cNvSpPr/>
          <p:nvPr/>
        </p:nvSpPr>
        <p:spPr>
          <a:xfrm>
            <a:off x="5186417" y="4917045"/>
            <a:ext cx="628650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265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9B79ECC6-9C7E-C625-0690-60E66C6426BA}"/>
              </a:ext>
            </a:extLst>
          </p:cNvPr>
          <p:cNvGrpSpPr/>
          <p:nvPr/>
        </p:nvGrpSpPr>
        <p:grpSpPr>
          <a:xfrm>
            <a:off x="390526" y="5735637"/>
            <a:ext cx="11697202" cy="962526"/>
            <a:chOff x="390526" y="5735637"/>
            <a:chExt cx="11697202" cy="962526"/>
          </a:xfrm>
        </p:grpSpPr>
        <p:pic>
          <p:nvPicPr>
            <p:cNvPr id="12" name="Bildobjekt 11" descr="En bild som visar text, clipart&#10;&#10;Automatiskt genererad beskrivning">
              <a:extLst>
                <a:ext uri="{FF2B5EF4-FFF2-40B4-BE49-F238E27FC236}">
                  <a16:creationId xmlns:a16="http://schemas.microsoft.com/office/drawing/2014/main" id="{18959DE8-31A5-194D-7D57-36BCB0DA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2201" y="5735637"/>
              <a:ext cx="2105527" cy="962526"/>
            </a:xfrm>
            <a:prstGeom prst="rect">
              <a:avLst/>
            </a:prstGeom>
          </p:spPr>
        </p:pic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7851C119-AD15-C5CF-ACAA-4A9156351D4A}"/>
                </a:ext>
              </a:extLst>
            </p:cNvPr>
            <p:cNvSpPr/>
            <p:nvPr/>
          </p:nvSpPr>
          <p:spPr>
            <a:xfrm>
              <a:off x="390526" y="6172203"/>
              <a:ext cx="9591675" cy="69848"/>
            </a:xfrm>
            <a:prstGeom prst="rect">
              <a:avLst/>
            </a:prstGeom>
            <a:solidFill>
              <a:srgbClr val="F79607"/>
            </a:solidFill>
            <a:ln>
              <a:solidFill>
                <a:srgbClr val="EF91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/>
            </a:p>
          </p:txBody>
        </p:sp>
      </p:grpSp>
      <p:pic>
        <p:nvPicPr>
          <p:cNvPr id="3" name="Bildobjekt 2">
            <a:extLst>
              <a:ext uri="{FF2B5EF4-FFF2-40B4-BE49-F238E27FC236}">
                <a16:creationId xmlns:a16="http://schemas.microsoft.com/office/drawing/2014/main" id="{FBFC60EF-B508-A55C-72A3-8F72B14EE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353" y="381216"/>
            <a:ext cx="7221648" cy="5995201"/>
          </a:xfrm>
          <a:prstGeom prst="rect">
            <a:avLst/>
          </a:prstGeom>
        </p:spPr>
      </p:pic>
      <p:sp>
        <p:nvSpPr>
          <p:cNvPr id="15" name="Rubrik 14">
            <a:extLst>
              <a:ext uri="{FF2B5EF4-FFF2-40B4-BE49-F238E27FC236}">
                <a16:creationId xmlns:a16="http://schemas.microsoft.com/office/drawing/2014/main" id="{F2EF607D-1527-A332-B30E-E4D55A82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Diagnos ställd</a:t>
            </a:r>
          </a:p>
        </p:txBody>
      </p:sp>
      <p:sp>
        <p:nvSpPr>
          <p:cNvPr id="17" name="Platshållare för innehåll 16">
            <a:extLst>
              <a:ext uri="{FF2B5EF4-FFF2-40B4-BE49-F238E27FC236}">
                <a16:creationId xmlns:a16="http://schemas.microsoft.com/office/drawing/2014/main" id="{F5ACC8B1-84AE-8537-F6E8-FC5A98FC1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102" y="1825625"/>
            <a:ext cx="5398698" cy="4351338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Geografiskt har vi inte</a:t>
            </a:r>
          </a:p>
          <a:p>
            <a:pPr marL="0" indent="0">
              <a:buNone/>
            </a:pPr>
            <a:r>
              <a:rPr lang="sv-SE" dirty="0"/>
              <a:t>   en jämlik vård i Sverige</a:t>
            </a:r>
          </a:p>
          <a:p>
            <a:r>
              <a:rPr lang="sv-SE" dirty="0"/>
              <a:t>Brist på uthållig tillgänglighet</a:t>
            </a:r>
            <a:br>
              <a:rPr lang="sv-SE" dirty="0"/>
            </a:br>
            <a:r>
              <a:rPr lang="sv-SE" dirty="0"/>
              <a:t>av operationsresurs?</a:t>
            </a:r>
          </a:p>
          <a:p>
            <a:r>
              <a:rPr lang="sv-SE" dirty="0"/>
              <a:t>Hur kan vi ha så här </a:t>
            </a:r>
            <a:br>
              <a:rPr lang="sv-SE" dirty="0"/>
            </a:br>
            <a:r>
              <a:rPr lang="sv-SE" dirty="0"/>
              <a:t>stora skillnader ?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Idé – följ Danmarks väg</a:t>
            </a:r>
          </a:p>
          <a:p>
            <a:r>
              <a:rPr lang="sv-SE" dirty="0"/>
              <a:t>Nationalisera sjukvården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8E759F5-3C7F-AEBD-7A48-FBA206EE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gunnar.enlund@akademiska.se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D150D6-5585-AFB3-02A2-8C07D89AC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A561-1BDF-4C7E-8D8E-D8CF01DEDA9B}" type="slidenum">
              <a:rPr lang="sv-SE" smtClean="0"/>
              <a:t>32</a:t>
            </a:fld>
            <a:endParaRPr lang="sv-SE"/>
          </a:p>
        </p:txBody>
      </p:sp>
      <p:sp>
        <p:nvSpPr>
          <p:cNvPr id="16" name="Frihandsfigur: Form 15">
            <a:extLst>
              <a:ext uri="{FF2B5EF4-FFF2-40B4-BE49-F238E27FC236}">
                <a16:creationId xmlns:a16="http://schemas.microsoft.com/office/drawing/2014/main" id="{481B2FA0-CD56-F4E2-CFFF-FD152B243FF3}"/>
              </a:ext>
            </a:extLst>
          </p:cNvPr>
          <p:cNvSpPr/>
          <p:nvPr/>
        </p:nvSpPr>
        <p:spPr>
          <a:xfrm>
            <a:off x="7400925" y="1133475"/>
            <a:ext cx="3124200" cy="4638675"/>
          </a:xfrm>
          <a:custGeom>
            <a:avLst/>
            <a:gdLst>
              <a:gd name="connsiteX0" fmla="*/ 3124200 w 3124200"/>
              <a:gd name="connsiteY0" fmla="*/ 0 h 4638675"/>
              <a:gd name="connsiteX1" fmla="*/ 3038475 w 3124200"/>
              <a:gd name="connsiteY1" fmla="*/ 76200 h 4638675"/>
              <a:gd name="connsiteX2" fmla="*/ 3000375 w 3124200"/>
              <a:gd name="connsiteY2" fmla="*/ 114300 h 4638675"/>
              <a:gd name="connsiteX3" fmla="*/ 2952750 w 3124200"/>
              <a:gd name="connsiteY3" fmla="*/ 142875 h 4638675"/>
              <a:gd name="connsiteX4" fmla="*/ 2924175 w 3124200"/>
              <a:gd name="connsiteY4" fmla="*/ 171450 h 4638675"/>
              <a:gd name="connsiteX5" fmla="*/ 2895600 w 3124200"/>
              <a:gd name="connsiteY5" fmla="*/ 180975 h 4638675"/>
              <a:gd name="connsiteX6" fmla="*/ 2819400 w 3124200"/>
              <a:gd name="connsiteY6" fmla="*/ 228600 h 4638675"/>
              <a:gd name="connsiteX7" fmla="*/ 2752725 w 3124200"/>
              <a:gd name="connsiteY7" fmla="*/ 266700 h 4638675"/>
              <a:gd name="connsiteX8" fmla="*/ 2705100 w 3124200"/>
              <a:gd name="connsiteY8" fmla="*/ 276225 h 4638675"/>
              <a:gd name="connsiteX9" fmla="*/ 2676525 w 3124200"/>
              <a:gd name="connsiteY9" fmla="*/ 295275 h 4638675"/>
              <a:gd name="connsiteX10" fmla="*/ 2638425 w 3124200"/>
              <a:gd name="connsiteY10" fmla="*/ 304800 h 4638675"/>
              <a:gd name="connsiteX11" fmla="*/ 2562225 w 3124200"/>
              <a:gd name="connsiteY11" fmla="*/ 323850 h 4638675"/>
              <a:gd name="connsiteX12" fmla="*/ 2438400 w 3124200"/>
              <a:gd name="connsiteY12" fmla="*/ 371475 h 4638675"/>
              <a:gd name="connsiteX13" fmla="*/ 2286000 w 3124200"/>
              <a:gd name="connsiteY13" fmla="*/ 409575 h 4638675"/>
              <a:gd name="connsiteX14" fmla="*/ 2238375 w 3124200"/>
              <a:gd name="connsiteY14" fmla="*/ 428625 h 4638675"/>
              <a:gd name="connsiteX15" fmla="*/ 2181225 w 3124200"/>
              <a:gd name="connsiteY15" fmla="*/ 438150 h 4638675"/>
              <a:gd name="connsiteX16" fmla="*/ 2143125 w 3124200"/>
              <a:gd name="connsiteY16" fmla="*/ 447675 h 4638675"/>
              <a:gd name="connsiteX17" fmla="*/ 2066925 w 3124200"/>
              <a:gd name="connsiteY17" fmla="*/ 466725 h 4638675"/>
              <a:gd name="connsiteX18" fmla="*/ 2019300 w 3124200"/>
              <a:gd name="connsiteY18" fmla="*/ 495300 h 4638675"/>
              <a:gd name="connsiteX19" fmla="*/ 1971675 w 3124200"/>
              <a:gd name="connsiteY19" fmla="*/ 542925 h 4638675"/>
              <a:gd name="connsiteX20" fmla="*/ 1933575 w 3124200"/>
              <a:gd name="connsiteY20" fmla="*/ 590550 h 4638675"/>
              <a:gd name="connsiteX21" fmla="*/ 1885950 w 3124200"/>
              <a:gd name="connsiteY21" fmla="*/ 676275 h 4638675"/>
              <a:gd name="connsiteX22" fmla="*/ 1838325 w 3124200"/>
              <a:gd name="connsiteY22" fmla="*/ 752475 h 4638675"/>
              <a:gd name="connsiteX23" fmla="*/ 1800225 w 3124200"/>
              <a:gd name="connsiteY23" fmla="*/ 819150 h 4638675"/>
              <a:gd name="connsiteX24" fmla="*/ 1762125 w 3124200"/>
              <a:gd name="connsiteY24" fmla="*/ 895350 h 4638675"/>
              <a:gd name="connsiteX25" fmla="*/ 1714500 w 3124200"/>
              <a:gd name="connsiteY25" fmla="*/ 981075 h 4638675"/>
              <a:gd name="connsiteX26" fmla="*/ 1676400 w 3124200"/>
              <a:gd name="connsiteY26" fmla="*/ 1028700 h 4638675"/>
              <a:gd name="connsiteX27" fmla="*/ 1657350 w 3124200"/>
              <a:gd name="connsiteY27" fmla="*/ 1066800 h 4638675"/>
              <a:gd name="connsiteX28" fmla="*/ 1600200 w 3124200"/>
              <a:gd name="connsiteY28" fmla="*/ 1123950 h 4638675"/>
              <a:gd name="connsiteX29" fmla="*/ 1543050 w 3124200"/>
              <a:gd name="connsiteY29" fmla="*/ 1200150 h 4638675"/>
              <a:gd name="connsiteX30" fmla="*/ 1514475 w 3124200"/>
              <a:gd name="connsiteY30" fmla="*/ 1238250 h 4638675"/>
              <a:gd name="connsiteX31" fmla="*/ 1466850 w 3124200"/>
              <a:gd name="connsiteY31" fmla="*/ 1304925 h 4638675"/>
              <a:gd name="connsiteX32" fmla="*/ 1447800 w 3124200"/>
              <a:gd name="connsiteY32" fmla="*/ 1343025 h 4638675"/>
              <a:gd name="connsiteX33" fmla="*/ 1371600 w 3124200"/>
              <a:gd name="connsiteY33" fmla="*/ 1419225 h 4638675"/>
              <a:gd name="connsiteX34" fmla="*/ 1314450 w 3124200"/>
              <a:gd name="connsiteY34" fmla="*/ 1524000 h 4638675"/>
              <a:gd name="connsiteX35" fmla="*/ 1295400 w 3124200"/>
              <a:gd name="connsiteY35" fmla="*/ 1552575 h 4638675"/>
              <a:gd name="connsiteX36" fmla="*/ 1276350 w 3124200"/>
              <a:gd name="connsiteY36" fmla="*/ 1581150 h 4638675"/>
              <a:gd name="connsiteX37" fmla="*/ 1247775 w 3124200"/>
              <a:gd name="connsiteY37" fmla="*/ 1638300 h 4638675"/>
              <a:gd name="connsiteX38" fmla="*/ 1228725 w 3124200"/>
              <a:gd name="connsiteY38" fmla="*/ 1676400 h 4638675"/>
              <a:gd name="connsiteX39" fmla="*/ 1200150 w 3124200"/>
              <a:gd name="connsiteY39" fmla="*/ 1704975 h 4638675"/>
              <a:gd name="connsiteX40" fmla="*/ 1171575 w 3124200"/>
              <a:gd name="connsiteY40" fmla="*/ 1762125 h 4638675"/>
              <a:gd name="connsiteX41" fmla="*/ 1133475 w 3124200"/>
              <a:gd name="connsiteY41" fmla="*/ 1828800 h 4638675"/>
              <a:gd name="connsiteX42" fmla="*/ 1104900 w 3124200"/>
              <a:gd name="connsiteY42" fmla="*/ 1857375 h 4638675"/>
              <a:gd name="connsiteX43" fmla="*/ 1095375 w 3124200"/>
              <a:gd name="connsiteY43" fmla="*/ 1885950 h 4638675"/>
              <a:gd name="connsiteX44" fmla="*/ 1038225 w 3124200"/>
              <a:gd name="connsiteY44" fmla="*/ 1962150 h 4638675"/>
              <a:gd name="connsiteX45" fmla="*/ 1009650 w 3124200"/>
              <a:gd name="connsiteY45" fmla="*/ 1990725 h 4638675"/>
              <a:gd name="connsiteX46" fmla="*/ 990600 w 3124200"/>
              <a:gd name="connsiteY46" fmla="*/ 2028825 h 4638675"/>
              <a:gd name="connsiteX47" fmla="*/ 942975 w 3124200"/>
              <a:gd name="connsiteY47" fmla="*/ 2085975 h 4638675"/>
              <a:gd name="connsiteX48" fmla="*/ 904875 w 3124200"/>
              <a:gd name="connsiteY48" fmla="*/ 2200275 h 4638675"/>
              <a:gd name="connsiteX49" fmla="*/ 895350 w 3124200"/>
              <a:gd name="connsiteY49" fmla="*/ 2228850 h 4638675"/>
              <a:gd name="connsiteX50" fmla="*/ 876300 w 3124200"/>
              <a:gd name="connsiteY50" fmla="*/ 2276475 h 4638675"/>
              <a:gd name="connsiteX51" fmla="*/ 857250 w 3124200"/>
              <a:gd name="connsiteY51" fmla="*/ 2314575 h 4638675"/>
              <a:gd name="connsiteX52" fmla="*/ 838200 w 3124200"/>
              <a:gd name="connsiteY52" fmla="*/ 2371725 h 4638675"/>
              <a:gd name="connsiteX53" fmla="*/ 800100 w 3124200"/>
              <a:gd name="connsiteY53" fmla="*/ 2438400 h 4638675"/>
              <a:gd name="connsiteX54" fmla="*/ 790575 w 3124200"/>
              <a:gd name="connsiteY54" fmla="*/ 2486025 h 4638675"/>
              <a:gd name="connsiteX55" fmla="*/ 762000 w 3124200"/>
              <a:gd name="connsiteY55" fmla="*/ 2533650 h 4638675"/>
              <a:gd name="connsiteX56" fmla="*/ 742950 w 3124200"/>
              <a:gd name="connsiteY56" fmla="*/ 2571750 h 4638675"/>
              <a:gd name="connsiteX57" fmla="*/ 733425 w 3124200"/>
              <a:gd name="connsiteY57" fmla="*/ 2600325 h 4638675"/>
              <a:gd name="connsiteX58" fmla="*/ 714375 w 3124200"/>
              <a:gd name="connsiteY58" fmla="*/ 2638425 h 4638675"/>
              <a:gd name="connsiteX59" fmla="*/ 704850 w 3124200"/>
              <a:gd name="connsiteY59" fmla="*/ 2676525 h 4638675"/>
              <a:gd name="connsiteX60" fmla="*/ 685800 w 3124200"/>
              <a:gd name="connsiteY60" fmla="*/ 2724150 h 4638675"/>
              <a:gd name="connsiteX61" fmla="*/ 676275 w 3124200"/>
              <a:gd name="connsiteY61" fmla="*/ 2771775 h 4638675"/>
              <a:gd name="connsiteX62" fmla="*/ 666750 w 3124200"/>
              <a:gd name="connsiteY62" fmla="*/ 2800350 h 4638675"/>
              <a:gd name="connsiteX63" fmla="*/ 647700 w 3124200"/>
              <a:gd name="connsiteY63" fmla="*/ 2876550 h 4638675"/>
              <a:gd name="connsiteX64" fmla="*/ 628650 w 3124200"/>
              <a:gd name="connsiteY64" fmla="*/ 2943225 h 4638675"/>
              <a:gd name="connsiteX65" fmla="*/ 600075 w 3124200"/>
              <a:gd name="connsiteY65" fmla="*/ 3038475 h 4638675"/>
              <a:gd name="connsiteX66" fmla="*/ 581025 w 3124200"/>
              <a:gd name="connsiteY66" fmla="*/ 3133725 h 4638675"/>
              <a:gd name="connsiteX67" fmla="*/ 571500 w 3124200"/>
              <a:gd name="connsiteY67" fmla="*/ 3162300 h 4638675"/>
              <a:gd name="connsiteX68" fmla="*/ 561975 w 3124200"/>
              <a:gd name="connsiteY68" fmla="*/ 3200400 h 4638675"/>
              <a:gd name="connsiteX69" fmla="*/ 542925 w 3124200"/>
              <a:gd name="connsiteY69" fmla="*/ 3238500 h 4638675"/>
              <a:gd name="connsiteX70" fmla="*/ 533400 w 3124200"/>
              <a:gd name="connsiteY70" fmla="*/ 3276600 h 4638675"/>
              <a:gd name="connsiteX71" fmla="*/ 504825 w 3124200"/>
              <a:gd name="connsiteY71" fmla="*/ 3333750 h 4638675"/>
              <a:gd name="connsiteX72" fmla="*/ 476250 w 3124200"/>
              <a:gd name="connsiteY72" fmla="*/ 3419475 h 4638675"/>
              <a:gd name="connsiteX73" fmla="*/ 447675 w 3124200"/>
              <a:gd name="connsiteY73" fmla="*/ 3457575 h 4638675"/>
              <a:gd name="connsiteX74" fmla="*/ 428625 w 3124200"/>
              <a:gd name="connsiteY74" fmla="*/ 3533775 h 4638675"/>
              <a:gd name="connsiteX75" fmla="*/ 409575 w 3124200"/>
              <a:gd name="connsiteY75" fmla="*/ 3562350 h 4638675"/>
              <a:gd name="connsiteX76" fmla="*/ 381000 w 3124200"/>
              <a:gd name="connsiteY76" fmla="*/ 3695700 h 4638675"/>
              <a:gd name="connsiteX77" fmla="*/ 361950 w 3124200"/>
              <a:gd name="connsiteY77" fmla="*/ 3790950 h 4638675"/>
              <a:gd name="connsiteX78" fmla="*/ 342900 w 3124200"/>
              <a:gd name="connsiteY78" fmla="*/ 3838575 h 4638675"/>
              <a:gd name="connsiteX79" fmla="*/ 304800 w 3124200"/>
              <a:gd name="connsiteY79" fmla="*/ 3952875 h 4638675"/>
              <a:gd name="connsiteX80" fmla="*/ 295275 w 3124200"/>
              <a:gd name="connsiteY80" fmla="*/ 4029075 h 4638675"/>
              <a:gd name="connsiteX81" fmla="*/ 285750 w 3124200"/>
              <a:gd name="connsiteY81" fmla="*/ 4057650 h 4638675"/>
              <a:gd name="connsiteX82" fmla="*/ 266700 w 3124200"/>
              <a:gd name="connsiteY82" fmla="*/ 4171950 h 4638675"/>
              <a:gd name="connsiteX83" fmla="*/ 247650 w 3124200"/>
              <a:gd name="connsiteY83" fmla="*/ 4257675 h 4638675"/>
              <a:gd name="connsiteX84" fmla="*/ 238125 w 3124200"/>
              <a:gd name="connsiteY84" fmla="*/ 4286250 h 4638675"/>
              <a:gd name="connsiteX85" fmla="*/ 228600 w 3124200"/>
              <a:gd name="connsiteY85" fmla="*/ 4324350 h 4638675"/>
              <a:gd name="connsiteX86" fmla="*/ 209550 w 3124200"/>
              <a:gd name="connsiteY86" fmla="*/ 4400550 h 4638675"/>
              <a:gd name="connsiteX87" fmla="*/ 190500 w 3124200"/>
              <a:gd name="connsiteY87" fmla="*/ 4429125 h 4638675"/>
              <a:gd name="connsiteX88" fmla="*/ 133350 w 3124200"/>
              <a:gd name="connsiteY88" fmla="*/ 4486275 h 4638675"/>
              <a:gd name="connsiteX89" fmla="*/ 76200 w 3124200"/>
              <a:gd name="connsiteY89" fmla="*/ 4524375 h 4638675"/>
              <a:gd name="connsiteX90" fmla="*/ 47625 w 3124200"/>
              <a:gd name="connsiteY90" fmla="*/ 4572000 h 4638675"/>
              <a:gd name="connsiteX91" fmla="*/ 19050 w 3124200"/>
              <a:gd name="connsiteY91" fmla="*/ 4610100 h 4638675"/>
              <a:gd name="connsiteX92" fmla="*/ 0 w 3124200"/>
              <a:gd name="connsiteY92" fmla="*/ 4638675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4200" h="4638675">
                <a:moveTo>
                  <a:pt x="3124200" y="0"/>
                </a:moveTo>
                <a:cubicBezTo>
                  <a:pt x="2986068" y="138132"/>
                  <a:pt x="3150596" y="-21906"/>
                  <a:pt x="3038475" y="76200"/>
                </a:cubicBezTo>
                <a:cubicBezTo>
                  <a:pt x="3024958" y="88027"/>
                  <a:pt x="3014552" y="103273"/>
                  <a:pt x="3000375" y="114300"/>
                </a:cubicBezTo>
                <a:cubicBezTo>
                  <a:pt x="2985762" y="125666"/>
                  <a:pt x="2967561" y="131767"/>
                  <a:pt x="2952750" y="142875"/>
                </a:cubicBezTo>
                <a:cubicBezTo>
                  <a:pt x="2941974" y="150957"/>
                  <a:pt x="2935383" y="163978"/>
                  <a:pt x="2924175" y="171450"/>
                </a:cubicBezTo>
                <a:cubicBezTo>
                  <a:pt x="2915821" y="177019"/>
                  <a:pt x="2904414" y="176167"/>
                  <a:pt x="2895600" y="180975"/>
                </a:cubicBezTo>
                <a:cubicBezTo>
                  <a:pt x="2869304" y="195318"/>
                  <a:pt x="2844322" y="211985"/>
                  <a:pt x="2819400" y="228600"/>
                </a:cubicBezTo>
                <a:cubicBezTo>
                  <a:pt x="2798497" y="242535"/>
                  <a:pt x="2776895" y="258643"/>
                  <a:pt x="2752725" y="266700"/>
                </a:cubicBezTo>
                <a:cubicBezTo>
                  <a:pt x="2737366" y="271820"/>
                  <a:pt x="2720975" y="273050"/>
                  <a:pt x="2705100" y="276225"/>
                </a:cubicBezTo>
                <a:cubicBezTo>
                  <a:pt x="2695575" y="282575"/>
                  <a:pt x="2687047" y="290766"/>
                  <a:pt x="2676525" y="295275"/>
                </a:cubicBezTo>
                <a:cubicBezTo>
                  <a:pt x="2664493" y="300432"/>
                  <a:pt x="2651204" y="301960"/>
                  <a:pt x="2638425" y="304800"/>
                </a:cubicBezTo>
                <a:cubicBezTo>
                  <a:pt x="2607461" y="311681"/>
                  <a:pt x="2589720" y="312066"/>
                  <a:pt x="2562225" y="323850"/>
                </a:cubicBezTo>
                <a:cubicBezTo>
                  <a:pt x="2482701" y="357932"/>
                  <a:pt x="2568320" y="335098"/>
                  <a:pt x="2438400" y="371475"/>
                </a:cubicBezTo>
                <a:cubicBezTo>
                  <a:pt x="2387976" y="385594"/>
                  <a:pt x="2334618" y="390128"/>
                  <a:pt x="2286000" y="409575"/>
                </a:cubicBezTo>
                <a:cubicBezTo>
                  <a:pt x="2270125" y="415925"/>
                  <a:pt x="2254870" y="424126"/>
                  <a:pt x="2238375" y="428625"/>
                </a:cubicBezTo>
                <a:cubicBezTo>
                  <a:pt x="2219743" y="433707"/>
                  <a:pt x="2200163" y="434362"/>
                  <a:pt x="2181225" y="438150"/>
                </a:cubicBezTo>
                <a:cubicBezTo>
                  <a:pt x="2168388" y="440717"/>
                  <a:pt x="2155904" y="444835"/>
                  <a:pt x="2143125" y="447675"/>
                </a:cubicBezTo>
                <a:cubicBezTo>
                  <a:pt x="2123562" y="452022"/>
                  <a:pt x="2087350" y="456513"/>
                  <a:pt x="2066925" y="466725"/>
                </a:cubicBezTo>
                <a:cubicBezTo>
                  <a:pt x="2050366" y="475004"/>
                  <a:pt x="2035175" y="485775"/>
                  <a:pt x="2019300" y="495300"/>
                </a:cubicBezTo>
                <a:cubicBezTo>
                  <a:pt x="1968500" y="571500"/>
                  <a:pt x="2035175" y="479425"/>
                  <a:pt x="1971675" y="542925"/>
                </a:cubicBezTo>
                <a:cubicBezTo>
                  <a:pt x="1957300" y="557300"/>
                  <a:pt x="1945532" y="574108"/>
                  <a:pt x="1933575" y="590550"/>
                </a:cubicBezTo>
                <a:cubicBezTo>
                  <a:pt x="1837471" y="722693"/>
                  <a:pt x="1925709" y="596757"/>
                  <a:pt x="1885950" y="676275"/>
                </a:cubicBezTo>
                <a:cubicBezTo>
                  <a:pt x="1850023" y="748130"/>
                  <a:pt x="1868549" y="699583"/>
                  <a:pt x="1838325" y="752475"/>
                </a:cubicBezTo>
                <a:cubicBezTo>
                  <a:pt x="1789986" y="837068"/>
                  <a:pt x="1846637" y="749532"/>
                  <a:pt x="1800225" y="819150"/>
                </a:cubicBezTo>
                <a:cubicBezTo>
                  <a:pt x="1783512" y="886002"/>
                  <a:pt x="1802602" y="830586"/>
                  <a:pt x="1762125" y="895350"/>
                </a:cubicBezTo>
                <a:cubicBezTo>
                  <a:pt x="1709248" y="979953"/>
                  <a:pt x="1783691" y="882231"/>
                  <a:pt x="1714500" y="981075"/>
                </a:cubicBezTo>
                <a:cubicBezTo>
                  <a:pt x="1702842" y="997730"/>
                  <a:pt x="1687677" y="1011784"/>
                  <a:pt x="1676400" y="1028700"/>
                </a:cubicBezTo>
                <a:cubicBezTo>
                  <a:pt x="1668524" y="1040514"/>
                  <a:pt x="1666220" y="1055712"/>
                  <a:pt x="1657350" y="1066800"/>
                </a:cubicBezTo>
                <a:cubicBezTo>
                  <a:pt x="1640520" y="1087837"/>
                  <a:pt x="1617733" y="1103495"/>
                  <a:pt x="1600200" y="1123950"/>
                </a:cubicBezTo>
                <a:cubicBezTo>
                  <a:pt x="1579537" y="1148056"/>
                  <a:pt x="1562100" y="1174750"/>
                  <a:pt x="1543050" y="1200150"/>
                </a:cubicBezTo>
                <a:lnTo>
                  <a:pt x="1514475" y="1238250"/>
                </a:lnTo>
                <a:cubicBezTo>
                  <a:pt x="1502209" y="1254605"/>
                  <a:pt x="1477992" y="1285426"/>
                  <a:pt x="1466850" y="1304925"/>
                </a:cubicBezTo>
                <a:cubicBezTo>
                  <a:pt x="1459805" y="1317253"/>
                  <a:pt x="1456890" y="1332117"/>
                  <a:pt x="1447800" y="1343025"/>
                </a:cubicBezTo>
                <a:cubicBezTo>
                  <a:pt x="1424804" y="1370620"/>
                  <a:pt x="1371600" y="1419225"/>
                  <a:pt x="1371600" y="1419225"/>
                </a:cubicBezTo>
                <a:cubicBezTo>
                  <a:pt x="1344047" y="1488108"/>
                  <a:pt x="1362034" y="1452624"/>
                  <a:pt x="1314450" y="1524000"/>
                </a:cubicBezTo>
                <a:lnTo>
                  <a:pt x="1295400" y="1552575"/>
                </a:lnTo>
                <a:cubicBezTo>
                  <a:pt x="1289050" y="1562100"/>
                  <a:pt x="1279970" y="1570290"/>
                  <a:pt x="1276350" y="1581150"/>
                </a:cubicBezTo>
                <a:cubicBezTo>
                  <a:pt x="1258886" y="1633541"/>
                  <a:pt x="1277318" y="1586599"/>
                  <a:pt x="1247775" y="1638300"/>
                </a:cubicBezTo>
                <a:cubicBezTo>
                  <a:pt x="1240730" y="1650628"/>
                  <a:pt x="1236978" y="1664846"/>
                  <a:pt x="1228725" y="1676400"/>
                </a:cubicBezTo>
                <a:cubicBezTo>
                  <a:pt x="1220895" y="1687361"/>
                  <a:pt x="1209675" y="1695450"/>
                  <a:pt x="1200150" y="1704975"/>
                </a:cubicBezTo>
                <a:cubicBezTo>
                  <a:pt x="1182686" y="1757366"/>
                  <a:pt x="1201118" y="1710424"/>
                  <a:pt x="1171575" y="1762125"/>
                </a:cubicBezTo>
                <a:cubicBezTo>
                  <a:pt x="1154636" y="1791768"/>
                  <a:pt x="1154572" y="1803484"/>
                  <a:pt x="1133475" y="1828800"/>
                </a:cubicBezTo>
                <a:cubicBezTo>
                  <a:pt x="1124851" y="1839148"/>
                  <a:pt x="1114425" y="1847850"/>
                  <a:pt x="1104900" y="1857375"/>
                </a:cubicBezTo>
                <a:cubicBezTo>
                  <a:pt x="1101725" y="1866900"/>
                  <a:pt x="1099865" y="1876970"/>
                  <a:pt x="1095375" y="1885950"/>
                </a:cubicBezTo>
                <a:cubicBezTo>
                  <a:pt x="1085924" y="1904852"/>
                  <a:pt x="1046403" y="1952804"/>
                  <a:pt x="1038225" y="1962150"/>
                </a:cubicBezTo>
                <a:cubicBezTo>
                  <a:pt x="1029355" y="1972287"/>
                  <a:pt x="1017480" y="1979764"/>
                  <a:pt x="1009650" y="1990725"/>
                </a:cubicBezTo>
                <a:cubicBezTo>
                  <a:pt x="1001397" y="2002279"/>
                  <a:pt x="998853" y="2017271"/>
                  <a:pt x="990600" y="2028825"/>
                </a:cubicBezTo>
                <a:cubicBezTo>
                  <a:pt x="967350" y="2061375"/>
                  <a:pt x="958093" y="2049693"/>
                  <a:pt x="942975" y="2085975"/>
                </a:cubicBezTo>
                <a:lnTo>
                  <a:pt x="904875" y="2200275"/>
                </a:lnTo>
                <a:cubicBezTo>
                  <a:pt x="901700" y="2209800"/>
                  <a:pt x="899079" y="2219528"/>
                  <a:pt x="895350" y="2228850"/>
                </a:cubicBezTo>
                <a:cubicBezTo>
                  <a:pt x="889000" y="2244725"/>
                  <a:pt x="883244" y="2260851"/>
                  <a:pt x="876300" y="2276475"/>
                </a:cubicBezTo>
                <a:cubicBezTo>
                  <a:pt x="870533" y="2289450"/>
                  <a:pt x="862523" y="2301392"/>
                  <a:pt x="857250" y="2314575"/>
                </a:cubicBezTo>
                <a:cubicBezTo>
                  <a:pt x="849792" y="2333219"/>
                  <a:pt x="849339" y="2355017"/>
                  <a:pt x="838200" y="2371725"/>
                </a:cubicBezTo>
                <a:cubicBezTo>
                  <a:pt x="811274" y="2412114"/>
                  <a:pt x="824270" y="2390061"/>
                  <a:pt x="800100" y="2438400"/>
                </a:cubicBezTo>
                <a:cubicBezTo>
                  <a:pt x="796925" y="2454275"/>
                  <a:pt x="796588" y="2470994"/>
                  <a:pt x="790575" y="2486025"/>
                </a:cubicBezTo>
                <a:cubicBezTo>
                  <a:pt x="783699" y="2503214"/>
                  <a:pt x="770991" y="2517466"/>
                  <a:pt x="762000" y="2533650"/>
                </a:cubicBezTo>
                <a:cubicBezTo>
                  <a:pt x="755104" y="2546062"/>
                  <a:pt x="748543" y="2558699"/>
                  <a:pt x="742950" y="2571750"/>
                </a:cubicBezTo>
                <a:cubicBezTo>
                  <a:pt x="738995" y="2580978"/>
                  <a:pt x="737380" y="2591097"/>
                  <a:pt x="733425" y="2600325"/>
                </a:cubicBezTo>
                <a:cubicBezTo>
                  <a:pt x="727832" y="2613376"/>
                  <a:pt x="719361" y="2625130"/>
                  <a:pt x="714375" y="2638425"/>
                </a:cubicBezTo>
                <a:cubicBezTo>
                  <a:pt x="709778" y="2650682"/>
                  <a:pt x="708990" y="2664106"/>
                  <a:pt x="704850" y="2676525"/>
                </a:cubicBezTo>
                <a:cubicBezTo>
                  <a:pt x="699443" y="2692745"/>
                  <a:pt x="690713" y="2707773"/>
                  <a:pt x="685800" y="2724150"/>
                </a:cubicBezTo>
                <a:cubicBezTo>
                  <a:pt x="681148" y="2739657"/>
                  <a:pt x="680202" y="2756069"/>
                  <a:pt x="676275" y="2771775"/>
                </a:cubicBezTo>
                <a:cubicBezTo>
                  <a:pt x="673840" y="2781515"/>
                  <a:pt x="669392" y="2790664"/>
                  <a:pt x="666750" y="2800350"/>
                </a:cubicBezTo>
                <a:cubicBezTo>
                  <a:pt x="659861" y="2825609"/>
                  <a:pt x="654893" y="2851376"/>
                  <a:pt x="647700" y="2876550"/>
                </a:cubicBezTo>
                <a:cubicBezTo>
                  <a:pt x="641350" y="2898775"/>
                  <a:pt x="635292" y="2921085"/>
                  <a:pt x="628650" y="2943225"/>
                </a:cubicBezTo>
                <a:cubicBezTo>
                  <a:pt x="599718" y="3039666"/>
                  <a:pt x="649735" y="2856389"/>
                  <a:pt x="600075" y="3038475"/>
                </a:cubicBezTo>
                <a:cubicBezTo>
                  <a:pt x="577302" y="3121975"/>
                  <a:pt x="605336" y="3024326"/>
                  <a:pt x="581025" y="3133725"/>
                </a:cubicBezTo>
                <a:cubicBezTo>
                  <a:pt x="578847" y="3143526"/>
                  <a:pt x="574258" y="3152646"/>
                  <a:pt x="571500" y="3162300"/>
                </a:cubicBezTo>
                <a:cubicBezTo>
                  <a:pt x="567904" y="3174887"/>
                  <a:pt x="566572" y="3188143"/>
                  <a:pt x="561975" y="3200400"/>
                </a:cubicBezTo>
                <a:cubicBezTo>
                  <a:pt x="556989" y="3213695"/>
                  <a:pt x="547911" y="3225205"/>
                  <a:pt x="542925" y="3238500"/>
                </a:cubicBezTo>
                <a:cubicBezTo>
                  <a:pt x="538328" y="3250757"/>
                  <a:pt x="538262" y="3264445"/>
                  <a:pt x="533400" y="3276600"/>
                </a:cubicBezTo>
                <a:cubicBezTo>
                  <a:pt x="525490" y="3296375"/>
                  <a:pt x="512735" y="3313975"/>
                  <a:pt x="504825" y="3333750"/>
                </a:cubicBezTo>
                <a:cubicBezTo>
                  <a:pt x="480164" y="3395402"/>
                  <a:pt x="514514" y="3350599"/>
                  <a:pt x="476250" y="3419475"/>
                </a:cubicBezTo>
                <a:cubicBezTo>
                  <a:pt x="468540" y="3433352"/>
                  <a:pt x="457200" y="3444875"/>
                  <a:pt x="447675" y="3457575"/>
                </a:cubicBezTo>
                <a:cubicBezTo>
                  <a:pt x="444052" y="3475689"/>
                  <a:pt x="438388" y="3514249"/>
                  <a:pt x="428625" y="3533775"/>
                </a:cubicBezTo>
                <a:cubicBezTo>
                  <a:pt x="423505" y="3544014"/>
                  <a:pt x="415925" y="3552825"/>
                  <a:pt x="409575" y="3562350"/>
                </a:cubicBezTo>
                <a:cubicBezTo>
                  <a:pt x="390101" y="3698667"/>
                  <a:pt x="413095" y="3559295"/>
                  <a:pt x="381000" y="3695700"/>
                </a:cubicBezTo>
                <a:cubicBezTo>
                  <a:pt x="373584" y="3727218"/>
                  <a:pt x="370293" y="3759664"/>
                  <a:pt x="361950" y="3790950"/>
                </a:cubicBezTo>
                <a:cubicBezTo>
                  <a:pt x="357545" y="3807471"/>
                  <a:pt x="347928" y="3822233"/>
                  <a:pt x="342900" y="3838575"/>
                </a:cubicBezTo>
                <a:cubicBezTo>
                  <a:pt x="306910" y="3955543"/>
                  <a:pt x="342878" y="3876719"/>
                  <a:pt x="304800" y="3952875"/>
                </a:cubicBezTo>
                <a:cubicBezTo>
                  <a:pt x="301625" y="3978275"/>
                  <a:pt x="299854" y="4003890"/>
                  <a:pt x="295275" y="4029075"/>
                </a:cubicBezTo>
                <a:cubicBezTo>
                  <a:pt x="293479" y="4038953"/>
                  <a:pt x="287719" y="4047805"/>
                  <a:pt x="285750" y="4057650"/>
                </a:cubicBezTo>
                <a:cubicBezTo>
                  <a:pt x="278175" y="4095525"/>
                  <a:pt x="278914" y="4135307"/>
                  <a:pt x="266700" y="4171950"/>
                </a:cubicBezTo>
                <a:cubicBezTo>
                  <a:pt x="245258" y="4236276"/>
                  <a:pt x="270001" y="4157095"/>
                  <a:pt x="247650" y="4257675"/>
                </a:cubicBezTo>
                <a:cubicBezTo>
                  <a:pt x="245472" y="4267476"/>
                  <a:pt x="240883" y="4276596"/>
                  <a:pt x="238125" y="4286250"/>
                </a:cubicBezTo>
                <a:cubicBezTo>
                  <a:pt x="234529" y="4298837"/>
                  <a:pt x="231440" y="4311571"/>
                  <a:pt x="228600" y="4324350"/>
                </a:cubicBezTo>
                <a:cubicBezTo>
                  <a:pt x="224253" y="4343913"/>
                  <a:pt x="219762" y="4380125"/>
                  <a:pt x="209550" y="4400550"/>
                </a:cubicBezTo>
                <a:cubicBezTo>
                  <a:pt x="204430" y="4410789"/>
                  <a:pt x="198105" y="4420569"/>
                  <a:pt x="190500" y="4429125"/>
                </a:cubicBezTo>
                <a:cubicBezTo>
                  <a:pt x="172602" y="4449261"/>
                  <a:pt x="152400" y="4467225"/>
                  <a:pt x="133350" y="4486275"/>
                </a:cubicBezTo>
                <a:cubicBezTo>
                  <a:pt x="97675" y="4521950"/>
                  <a:pt x="117554" y="4510590"/>
                  <a:pt x="76200" y="4524375"/>
                </a:cubicBezTo>
                <a:cubicBezTo>
                  <a:pt x="66675" y="4540250"/>
                  <a:pt x="57894" y="4556596"/>
                  <a:pt x="47625" y="4572000"/>
                </a:cubicBezTo>
                <a:cubicBezTo>
                  <a:pt x="38819" y="4585209"/>
                  <a:pt x="28277" y="4597182"/>
                  <a:pt x="19050" y="4610100"/>
                </a:cubicBezTo>
                <a:cubicBezTo>
                  <a:pt x="12396" y="4619415"/>
                  <a:pt x="6350" y="4629150"/>
                  <a:pt x="0" y="4638675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7506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AAB4D1-413F-D5FC-CF75-2425CCF5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v-SE" dirty="0"/>
              <a:t>2022-11-25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B6D7731-96AF-857F-E01F-E6601A9BA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271"/>
            <a:ext cx="7315834" cy="64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30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82CA2D-ED70-8A9A-CFC3-C81AE5EF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65600"/>
          </a:xfrm>
        </p:spPr>
        <p:txBody>
          <a:bodyPr>
            <a:normAutofit fontScale="90000"/>
          </a:bodyPr>
          <a:lstStyle/>
          <a:p>
            <a:pPr algn="r"/>
            <a:r>
              <a:rPr lang="sv-SE" dirty="0"/>
              <a:t>V11 2020</a:t>
            </a:r>
            <a:br>
              <a:rPr lang="sv-SE" dirty="0"/>
            </a:br>
            <a:r>
              <a:rPr lang="sv-SE" dirty="0"/>
              <a:t>Vad hände </a:t>
            </a:r>
            <a:br>
              <a:rPr lang="sv-SE" dirty="0"/>
            </a:br>
            <a:r>
              <a:rPr lang="sv-SE" dirty="0"/>
              <a:t>sedan?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00B9AEA-2FE5-578E-81B4-662697E96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07" y="-21566"/>
            <a:ext cx="7342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88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dirty="0"/>
            </a:br>
            <a: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Fokusera på en rapport – </a:t>
            </a:r>
            <a:b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Checklista inför säker kirurgi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11D944F-D487-EB41-432E-5E28592C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36CDF-69DE-4E22-8EE6-F63912064B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1DA66B9-BCBF-7E8C-9C1B-F6ADFBD142E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gunnar.enlund@akademiska.se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9B1D02AC-4AC2-53A7-A90D-30B9EE7C18F6}"/>
              </a:ext>
            </a:extLst>
          </p:cNvPr>
          <p:cNvSpPr txBox="1"/>
          <p:nvPr/>
        </p:nvSpPr>
        <p:spPr>
          <a:xfrm>
            <a:off x="4114800" y="6267142"/>
            <a:ext cx="4822166" cy="52322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800" b="0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/>
                <a:ea typeface="+mn-ea"/>
                <a:cs typeface="Arial"/>
              </a:rPr>
              <a:t>SPOR hemsida: www.spor.se</a:t>
            </a:r>
          </a:p>
        </p:txBody>
      </p:sp>
      <p:pic>
        <p:nvPicPr>
          <p:cNvPr id="15" name="Bildobjekt 14" descr="En bild som visar tecknad serie, Animering, illustration&#10;&#10;AI-genererat innehåll kan vara felaktigt.">
            <a:extLst>
              <a:ext uri="{FF2B5EF4-FFF2-40B4-BE49-F238E27FC236}">
                <a16:creationId xmlns:a16="http://schemas.microsoft.com/office/drawing/2014/main" id="{670DDA0D-6179-A09B-C290-BDD7E49C3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949" y="2987040"/>
            <a:ext cx="3280102" cy="3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9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97CB5A-8E81-3F28-A0CA-1D370960D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83" y="365125"/>
            <a:ext cx="11000117" cy="701675"/>
          </a:xfrm>
        </p:spPr>
        <p:txBody>
          <a:bodyPr>
            <a:normAutofit fontScale="90000"/>
          </a:bodyPr>
          <a:lstStyle/>
          <a:p>
            <a:r>
              <a:rPr lang="sv-SE" sz="3600" b="1" dirty="0"/>
              <a:t>En av mest körda SPOR rapporter  15,986  av 208,467 nedladdade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D2BED20-7109-9DB9-74ED-BDCBA7CC1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4331"/>
            <a:ext cx="12026557" cy="5581525"/>
          </a:xfrm>
          <a:prstGeom prst="rect">
            <a:avLst/>
          </a:prstGeom>
        </p:spPr>
      </p:pic>
      <p:sp>
        <p:nvSpPr>
          <p:cNvPr id="6" name="Pil: höger 5">
            <a:extLst>
              <a:ext uri="{FF2B5EF4-FFF2-40B4-BE49-F238E27FC236}">
                <a16:creationId xmlns:a16="http://schemas.microsoft.com/office/drawing/2014/main" id="{E2927800-B13E-E81D-0AA5-02584D05E380}"/>
              </a:ext>
            </a:extLst>
          </p:cNvPr>
          <p:cNvSpPr/>
          <p:nvPr/>
        </p:nvSpPr>
        <p:spPr>
          <a:xfrm>
            <a:off x="112143" y="1621766"/>
            <a:ext cx="931653" cy="5089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726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B84135-3CD8-66F9-AE73-BE0AD6B4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 checklistor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29AE70C-BDA6-6A7D-28BE-6B24A9BF95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991A0A8-8D28-74E2-64EF-BA6F657E3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677" y="263525"/>
            <a:ext cx="5181600" cy="4351338"/>
          </a:xfrm>
        </p:spPr>
        <p:txBody>
          <a:bodyPr/>
          <a:lstStyle/>
          <a:p>
            <a:r>
              <a:rPr lang="sv-SE" dirty="0"/>
              <a:t>Första checklistan inom flyget skapades efter en crash av en  Boeing B-17 den 30 oktober 1935 i USA </a:t>
            </a:r>
            <a:br>
              <a:rPr lang="sv-SE" dirty="0"/>
            </a:br>
            <a:endParaRPr lang="sv-SE" dirty="0"/>
          </a:p>
          <a:p>
            <a:r>
              <a:rPr lang="sv-SE" dirty="0"/>
              <a:t>Besättningen glömde att frigöra roderlåsen.</a:t>
            </a:r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6094EF6-3C44-E724-5CF0-91C5DC26F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0" y="1825625"/>
            <a:ext cx="5969580" cy="414754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9D5FEBF-086D-0785-7710-1CD0533A6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24335"/>
            <a:ext cx="3407939" cy="234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17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591BFD-9349-91BA-B63C-40B5182E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Lite Svensk flyghistorik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BE6CE904-BEBA-9AD3-83AE-36A057F319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2700" y="143133"/>
            <a:ext cx="4312065" cy="3540103"/>
          </a:xfr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40C467B-A597-C0F2-2994-3F7B40A2E4A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838912" y="1720841"/>
            <a:ext cx="475001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Svenska Flygvapnet började använda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checklistor under 1940-talet, </a:t>
            </a:r>
            <a:b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särskilt med introduktionen av mer komplexa</a:t>
            </a:r>
            <a:b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flygplan som J 22, J 28 (Vampire) och </a:t>
            </a:r>
            <a:b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senare J 29 Tunnan.</a:t>
            </a:r>
            <a:b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sv-SE" altLang="sv-SE" sz="1800" dirty="0">
                <a:latin typeface="Arial" panose="020B0604020202020204" pitchFamily="34" charset="0"/>
              </a:rPr>
              <a:t>Av flygvapnets 661 Tunnor J29  avskrevs </a:t>
            </a:r>
            <a:br>
              <a:rPr lang="sv-SE" altLang="sv-SE" sz="1800" dirty="0">
                <a:latin typeface="Arial" panose="020B0604020202020204" pitchFamily="34" charset="0"/>
              </a:rPr>
            </a:br>
            <a:r>
              <a:rPr lang="sv-SE" altLang="sv-SE" sz="1800" dirty="0">
                <a:latin typeface="Arial" panose="020B0604020202020204" pitchFamily="34" charset="0"/>
              </a:rPr>
              <a:t>243 st  efter haverier (37 %) (1948 till 1978).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sv-SE" altLang="sv-SE" sz="1800" dirty="0">
                <a:latin typeface="Arial" panose="020B0604020202020204" pitchFamily="34" charset="0"/>
              </a:rPr>
              <a:t>Checklista obligatoriskt i Sverige 1960 då</a:t>
            </a:r>
            <a:br>
              <a:rPr lang="sv-SE" altLang="sv-SE" sz="1800" dirty="0">
                <a:latin typeface="Arial" panose="020B0604020202020204" pitchFamily="34" charset="0"/>
              </a:rPr>
            </a:br>
            <a:r>
              <a:rPr lang="sv-SE" altLang="sv-SE" sz="1800" dirty="0">
                <a:latin typeface="Arial" panose="020B0604020202020204" pitchFamily="34" charset="0"/>
              </a:rPr>
              <a:t>jetflygplanet Caravelle infördes.</a:t>
            </a: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F0F933D-1046-0F81-D0F8-5FB39B12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3683236"/>
            <a:ext cx="4497581" cy="317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44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D9FB5F-B911-21AE-15FC-90F4369C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Checklistor obligatoriska  1960 – </a:t>
            </a:r>
            <a:br>
              <a:rPr lang="sv-SE" dirty="0"/>
            </a:br>
            <a:r>
              <a:rPr lang="sv-SE" dirty="0"/>
              <a:t>När Caravelle infördes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8E7FF2CC-FC65-2BF3-35E1-A12E301319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990482"/>
            <a:ext cx="5181600" cy="2021623"/>
          </a:xfr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C1B29FC-2340-FF5F-A6D8-75CEA82121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5C4FE34-BEE8-8222-049D-5342CDE7C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239176"/>
            <a:ext cx="539115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3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1A7885-0F87-5CFD-3B27-01385A91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Totalt antal op sorterat v 11-2025. </a:t>
            </a:r>
            <a:br>
              <a:rPr lang="sv-SE" dirty="0"/>
            </a:br>
            <a:r>
              <a:rPr lang="sv-SE" dirty="0"/>
              <a:t>Inte ikapp produktion HT 2019 nationellt.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A36EB982-714C-8C5E-A14A-618CF8777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718" y="1690688"/>
            <a:ext cx="11615490" cy="4615221"/>
          </a:xfrm>
        </p:spPr>
      </p:pic>
      <p:sp>
        <p:nvSpPr>
          <p:cNvPr id="4" name="Pil: nedåt 3">
            <a:extLst>
              <a:ext uri="{FF2B5EF4-FFF2-40B4-BE49-F238E27FC236}">
                <a16:creationId xmlns:a16="http://schemas.microsoft.com/office/drawing/2014/main" id="{50D608F0-0466-02DF-CBB2-C0E3B1FAB5E7}"/>
              </a:ext>
            </a:extLst>
          </p:cNvPr>
          <p:cNvSpPr/>
          <p:nvPr/>
        </p:nvSpPr>
        <p:spPr>
          <a:xfrm rot="10800000">
            <a:off x="5037826" y="6305909"/>
            <a:ext cx="412814" cy="7475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9304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A0521C4-7A41-F351-D51F-AB24D1A54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FEAD9CB-928D-3543-8074-3DDA889BD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03" y="3295649"/>
            <a:ext cx="10828847" cy="334327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ECC148B-987C-ED35-37E1-C7D3F3DCF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7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87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8330A20-719D-C460-FE38-5DF47C59E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dirty="0"/>
              <a:t>Böcker av Atul Gawande :  </a:t>
            </a:r>
            <a:br>
              <a:rPr lang="sv-SE" dirty="0"/>
            </a:br>
            <a:r>
              <a:rPr lang="sv-SE" dirty="0"/>
              <a:t>Complications 2002 och Checklist Manifesto 2009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736711-BDA8-5DF3-469E-A9D32E3CAF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Projektet leddes av </a:t>
            </a:r>
            <a:r>
              <a:rPr lang="sv-SE" b="1" dirty="0"/>
              <a:t>Atul Gawande</a:t>
            </a:r>
            <a:r>
              <a:rPr lang="sv-SE" dirty="0"/>
              <a:t>, en kirurg, författare och professor vid Harvard. Gawande är känd för sitt arbete med patientsäkerhet och har spelat en nyckelroll i utformningen av checklistan.</a:t>
            </a:r>
            <a:br>
              <a:rPr lang="sv-SE" dirty="0"/>
            </a:br>
            <a:endParaRPr lang="sv-SE" dirty="0"/>
          </a:p>
          <a:p>
            <a:r>
              <a:rPr lang="sv-SE" dirty="0"/>
              <a:t>Hans team samlade data från olika sjukvårdssystem världen över för att säkerställa att checklistan kunde vara universellt tillämpbar, oavsett resurser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1030" name="Picture 6" descr="Complications (häftad)">
            <a:extLst>
              <a:ext uri="{FF2B5EF4-FFF2-40B4-BE49-F238E27FC236}">
                <a16:creationId xmlns:a16="http://schemas.microsoft.com/office/drawing/2014/main" id="{D0A7E296-4C6C-388B-945B-27732BDF42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843" y="1845015"/>
            <a:ext cx="2406423" cy="36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ecklist Manifesto (häftad)">
            <a:extLst>
              <a:ext uri="{FF2B5EF4-FFF2-40B4-BE49-F238E27FC236}">
                <a16:creationId xmlns:a16="http://schemas.microsoft.com/office/drawing/2014/main" id="{E95EC72D-A0D5-8E42-4B29-C234608D8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710" y="1825624"/>
            <a:ext cx="2443163" cy="36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819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A8C97BEB-0490-DCBA-8079-EFC0A255F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Kirurg på </a:t>
            </a:r>
            <a:r>
              <a:rPr lang="sv-SE" dirty="0" err="1"/>
              <a:t>Harward</a:t>
            </a:r>
            <a:r>
              <a:rPr lang="sv-SE" dirty="0"/>
              <a:t> ordförande – Atul </a:t>
            </a:r>
            <a:r>
              <a:rPr lang="sv-SE" dirty="0" err="1"/>
              <a:t>Gawade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31FDAD-A5EA-E4B4-5E3A-3C7684103B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WHO:s </a:t>
            </a:r>
            <a:r>
              <a:rPr lang="sv-SE" b="1" dirty="0"/>
              <a:t>checklista för säker kirurgi (Surgical Safety Checklist)</a:t>
            </a:r>
            <a:r>
              <a:rPr lang="sv-SE" dirty="0"/>
              <a:t> introducerades år 2008 som en del av WHO:s initiativ </a:t>
            </a:r>
            <a:r>
              <a:rPr lang="sv-SE" i="1" dirty="0"/>
              <a:t>Safe Surgery Saves Lives</a:t>
            </a:r>
            <a:r>
              <a:rPr lang="sv-SE" dirty="0"/>
              <a:t>.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Checklistan utvecklades av </a:t>
            </a:r>
            <a:r>
              <a:rPr lang="sv-SE" b="1" dirty="0"/>
              <a:t>World Health Organization</a:t>
            </a:r>
            <a:r>
              <a:rPr lang="sv-SE" dirty="0"/>
              <a:t> start 2004 i samarbete med ett internationellt team av experter inom kirurgi, anestesi, omvårdnad och patientsäkerhet.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5EB4BC52-81D3-4EB0-26C9-44DE9E3395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200472F-BED2-64B5-C06D-2E2B811C5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294" y="1690688"/>
            <a:ext cx="3484011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61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268D3C-1334-BA82-62C8-9BE0BE39B4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sv-SE" dirty="0"/>
              <a:t>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AED4F63-8E91-C757-12AF-6C19C5ED2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207" y="0"/>
            <a:ext cx="6363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07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6082C9-D5F7-6F6D-CD16-635FF414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40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v-SE" dirty="0"/>
              <a:t>Artikel </a:t>
            </a:r>
            <a:br>
              <a:rPr lang="sv-SE" dirty="0"/>
            </a:br>
            <a:r>
              <a:rPr lang="sv-SE" dirty="0"/>
              <a:t>publicerad </a:t>
            </a:r>
            <a:br>
              <a:rPr lang="sv-SE" dirty="0"/>
            </a:br>
            <a:r>
              <a:rPr lang="sv-SE" dirty="0"/>
              <a:t>2009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2B71EEF-85F7-F41E-400E-A954B0544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36 % lägre mortalitet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A9AD8F36-6A75-660F-928D-2350720A73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1386" y="3001859"/>
            <a:ext cx="7062128" cy="3684588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634E349-0C31-EA3F-F119-60FF1BBDB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1B4365D-4A31-6CB5-598C-81C79C1D5F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3BF8336-7EF2-8372-F0D8-E7ABD2039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0"/>
            <a:ext cx="78295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5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83C09B-0497-A9A7-A85D-00CE9A82C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Syfte och mål</a:t>
            </a:r>
            <a:br>
              <a:rPr lang="sv-SE" b="1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8F8991-0F09-4D25-0D67-61C7B4027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Checklistan skapades för att: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Förhindra vanliga kirurgiska komplikationer.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Förbättra kommunikationen i operationssalen.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Säkerställa att grundläggande steg inte förbises </a:t>
            </a:r>
            <a:br>
              <a:rPr lang="sv-SE" dirty="0"/>
            </a:br>
            <a:r>
              <a:rPr lang="sv-SE" dirty="0"/>
              <a:t>	som att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	- kontrollera rätt patient, 	</a:t>
            </a:r>
            <a:br>
              <a:rPr lang="sv-SE" dirty="0"/>
            </a:br>
            <a:r>
              <a:rPr lang="sv-SE" dirty="0"/>
              <a:t>	- rätt procedur och </a:t>
            </a:r>
            <a:br>
              <a:rPr lang="sv-SE" dirty="0"/>
            </a:br>
            <a:r>
              <a:rPr lang="sv-SE" dirty="0"/>
              <a:t>	- korrekt förberedelse.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8569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5F6688-387B-C386-0C27-E61301907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474CA09-4A6C-C015-7C0E-91BABAE27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58180F7-C59D-15C0-806F-52795C197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7" y="0"/>
            <a:ext cx="11985893" cy="6858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87B5B75-DA2A-85D1-8DCF-4FEA6FB8E998}"/>
              </a:ext>
            </a:extLst>
          </p:cNvPr>
          <p:cNvSpPr txBox="1"/>
          <p:nvPr/>
        </p:nvSpPr>
        <p:spPr>
          <a:xfrm>
            <a:off x="10029824" y="1323975"/>
            <a:ext cx="174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2008 juni</a:t>
            </a:r>
          </a:p>
        </p:txBody>
      </p:sp>
    </p:spTree>
    <p:extLst>
      <p:ext uri="{BB962C8B-B14F-4D97-AF65-F5344CB8AC3E}">
        <p14:creationId xmlns:p14="http://schemas.microsoft.com/office/powerpoint/2010/main" val="3304217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BDD5D8-D531-26CA-A435-5690BB70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BF4F87-D529-74C3-6C37-DE41E3AC2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16A258C-6590-E719-6B05-B6C880057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8" y="0"/>
            <a:ext cx="12146723" cy="68580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D9DF5F1F-4FB6-6873-8F69-49DF1A3C2F69}"/>
              </a:ext>
            </a:extLst>
          </p:cNvPr>
          <p:cNvSpPr txBox="1"/>
          <p:nvPr/>
        </p:nvSpPr>
        <p:spPr>
          <a:xfrm>
            <a:off x="9562745" y="436228"/>
            <a:ext cx="1888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Infördes 2008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prstClr val="black"/>
                </a:solidFill>
                <a:latin typeface="Calibri" panose="020F0502020204030204"/>
              </a:rPr>
              <a:t>Jon </a:t>
            </a:r>
            <a:r>
              <a:rPr lang="sv-SE" dirty="0" err="1">
                <a:solidFill>
                  <a:prstClr val="black"/>
                </a:solidFill>
                <a:latin typeface="Calibri" panose="020F0502020204030204"/>
              </a:rPr>
              <a:t>Albäck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Uppdaterades 2018 juni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46A950-636E-1766-C7C1-7C8A2B12E5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4941"/>
          <a:stretch/>
        </p:blipFill>
        <p:spPr>
          <a:xfrm>
            <a:off x="8488392" y="3502325"/>
            <a:ext cx="3680969" cy="3355675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06564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4E67AA-398C-172F-8B32-1E832D0B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306D2D-328E-1CA3-0344-9E8DDCAF4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D60AA8C-FCA3-29D4-DBD9-BF6B20418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162"/>
            <a:ext cx="7324725" cy="6543675"/>
          </a:xfrm>
          <a:prstGeom prst="rect">
            <a:avLst/>
          </a:prstGeom>
        </p:spPr>
      </p:pic>
      <p:sp>
        <p:nvSpPr>
          <p:cNvPr id="5" name="Pil: höger 4">
            <a:extLst>
              <a:ext uri="{FF2B5EF4-FFF2-40B4-BE49-F238E27FC236}">
                <a16:creationId xmlns:a16="http://schemas.microsoft.com/office/drawing/2014/main" id="{B7501B79-9673-17A9-74E7-19C1E4F5AD8D}"/>
              </a:ext>
            </a:extLst>
          </p:cNvPr>
          <p:cNvSpPr/>
          <p:nvPr/>
        </p:nvSpPr>
        <p:spPr>
          <a:xfrm>
            <a:off x="838200" y="3752850"/>
            <a:ext cx="676275" cy="3714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43882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5EB1C1-216C-B1EA-F0CE-B5D7FC60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Följsamhet checklista Sverige 2024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C8D256-B81A-664C-EF2D-54D2C4822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2D74B8D-0F1D-FA46-0054-10F30773B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32" y="1521919"/>
            <a:ext cx="9640135" cy="40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79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2C2831-F6C4-4D0D-AF2F-33374771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836" y="1097281"/>
            <a:ext cx="8795192" cy="863600"/>
          </a:xfrm>
        </p:spPr>
        <p:txBody>
          <a:bodyPr>
            <a:normAutofit fontScale="90000"/>
          </a:bodyPr>
          <a:lstStyle/>
          <a:p>
            <a:r>
              <a:rPr lang="sv-SE" sz="2400" dirty="0"/>
              <a:t>OBS – det är den elektiva delen </a:t>
            </a:r>
            <a:br>
              <a:rPr lang="sv-SE" sz="2400" dirty="0"/>
            </a:br>
            <a:r>
              <a:rPr lang="sv-SE" sz="2400" dirty="0"/>
              <a:t>som är möjlig att förändra!</a:t>
            </a:r>
            <a:br>
              <a:rPr lang="sv-SE" sz="2400" dirty="0"/>
            </a:br>
            <a:r>
              <a:rPr lang="sv-SE" sz="2400" dirty="0"/>
              <a:t>2020-03-01 till 2020-09-30</a:t>
            </a:r>
            <a:br>
              <a:rPr lang="sv-SE" sz="2400" dirty="0"/>
            </a:br>
            <a:r>
              <a:rPr lang="sv-SE" sz="2400" dirty="0"/>
              <a:t>Jämför samma period 2019</a:t>
            </a:r>
            <a:br>
              <a:rPr lang="sv-SE" sz="2400" dirty="0"/>
            </a:br>
            <a:br>
              <a:rPr lang="sv-SE" sz="2400" dirty="0"/>
            </a:br>
            <a:br>
              <a:rPr lang="sv-SE" sz="2400" dirty="0"/>
            </a:br>
            <a:endParaRPr lang="sv-SE" sz="2400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64B899D3-28B2-459B-9CD7-306A01858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836" y="1960881"/>
            <a:ext cx="3366529" cy="4517779"/>
          </a:xfrm>
        </p:spPr>
      </p:pic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8CBD192F-CC9B-4F11-A6A6-3742331E8F50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5120641" y="15716"/>
            <a:ext cx="7108098" cy="6691861"/>
          </a:xfrm>
        </p:spPr>
      </p:pic>
    </p:spTree>
    <p:extLst>
      <p:ext uri="{BB962C8B-B14F-4D97-AF65-F5344CB8AC3E}">
        <p14:creationId xmlns:p14="http://schemas.microsoft.com/office/powerpoint/2010/main" val="33627826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D5AA22-E076-3966-A67A-F301AD790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129432-E563-B5D9-2E5B-8AC9044E3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5657491-2B40-F9B0-35AD-115732BB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176212"/>
            <a:ext cx="1073467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1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D878DA-E815-8381-2049-B225F722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334965"/>
            <a:ext cx="9588500" cy="950372"/>
          </a:xfrm>
        </p:spPr>
        <p:txBody>
          <a:bodyPr/>
          <a:lstStyle/>
          <a:p>
            <a:pPr algn="ctr"/>
            <a:r>
              <a:rPr lang="sv-SE" dirty="0"/>
              <a:t>Följsamhet av checklista i Region Uppsala</a:t>
            </a:r>
            <a:br>
              <a:rPr lang="sv-SE" dirty="0"/>
            </a:br>
            <a:r>
              <a:rPr lang="sv-SE" dirty="0"/>
              <a:t>2022 till 2024 andra tertialet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561F92E-912D-458B-39C6-505CD18E8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21"/>
          <a:stretch/>
        </p:blipFill>
        <p:spPr>
          <a:xfrm>
            <a:off x="1500517" y="1837426"/>
            <a:ext cx="7193063" cy="44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115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BA813A34-7911-CB31-6EE2-C1D02FB40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5540375" cy="3684588"/>
          </a:xfrm>
        </p:spPr>
        <p:txBody>
          <a:bodyPr/>
          <a:lstStyle/>
          <a:p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SPOR-siffror jämför i modern tid</a:t>
            </a:r>
            <a:b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 till 2023</a:t>
            </a:r>
          </a:p>
          <a:p>
            <a:endParaRPr lang="sv-SE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finns i SPOR vid varje op om checklistan </a:t>
            </a:r>
            <a:b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 använts eller inte</a:t>
            </a:r>
          </a:p>
          <a:p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7F322A8B-DE0D-0650-3DF3-A1ACA701138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 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F7C0457-6333-E54D-4FEF-F11E05E42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gunnar.enlund@akademiska.se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473AA51-8055-CBC9-BB38-FA3775B0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36CDF-69DE-4E22-8EE6-F63912064B8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611026" y="668337"/>
            <a:ext cx="10471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Gör Checklistan fortfarande någon nytta idag?</a:t>
            </a:r>
          </a:p>
        </p:txBody>
      </p:sp>
      <p:pic>
        <p:nvPicPr>
          <p:cNvPr id="10" name="Bildobjekt 9" descr="En bild som visar växt, blomma, röd&#10;&#10;Automatiskt genererad beskrivning">
            <a:extLst>
              <a:ext uri="{FF2B5EF4-FFF2-40B4-BE49-F238E27FC236}">
                <a16:creationId xmlns:a16="http://schemas.microsoft.com/office/drawing/2014/main" id="{DB93FF88-A05D-13F5-FE04-94712A024B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95" r="21456" b="1112"/>
          <a:stretch/>
        </p:blipFill>
        <p:spPr>
          <a:xfrm rot="5400000">
            <a:off x="7078729" y="1700161"/>
            <a:ext cx="3628921" cy="424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378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37B9C9-C80D-0081-D491-4A903FF7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65125"/>
            <a:ext cx="10772775" cy="1106399"/>
          </a:xfrm>
        </p:spPr>
        <p:txBody>
          <a:bodyPr>
            <a:normAutofit fontScale="90000"/>
          </a:bodyPr>
          <a:lstStyle/>
          <a:p>
            <a:pPr algn="ctr"/>
            <a:r>
              <a:rPr lang="sv-SE" b="1" dirty="0"/>
              <a:t>Studiepopulationen 1.960.392 op – 20 % inte använt</a:t>
            </a:r>
            <a:br>
              <a:rPr lang="sv-SE" dirty="0"/>
            </a:br>
            <a:r>
              <a:rPr lang="sv-SE" dirty="0"/>
              <a:t>Följsamhet till checklistan 2019 till 2023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BEA75A3-9690-5ABC-F00D-25DB767FED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7988"/>
          <a:stretch/>
        </p:blipFill>
        <p:spPr>
          <a:xfrm>
            <a:off x="138954" y="1756195"/>
            <a:ext cx="11914091" cy="2194702"/>
          </a:xfrm>
          <a:prstGeom prst="rect">
            <a:avLst/>
          </a:prstGeom>
        </p:spPr>
      </p:pic>
      <p:sp>
        <p:nvSpPr>
          <p:cNvPr id="3" name="Pil: höger 2">
            <a:extLst>
              <a:ext uri="{FF2B5EF4-FFF2-40B4-BE49-F238E27FC236}">
                <a16:creationId xmlns:a16="http://schemas.microsoft.com/office/drawing/2014/main" id="{E4ABCB67-36DA-B74E-AF4E-868DECE8635B}"/>
              </a:ext>
            </a:extLst>
          </p:cNvPr>
          <p:cNvSpPr/>
          <p:nvPr/>
        </p:nvSpPr>
        <p:spPr>
          <a:xfrm>
            <a:off x="207696" y="3497223"/>
            <a:ext cx="311587" cy="2392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671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632BCCD5-7896-4114-B13B-718DA8AFD47C}"/>
              </a:ext>
            </a:extLst>
          </p:cNvPr>
          <p:cNvSpPr txBox="1">
            <a:spLocks/>
          </p:cNvSpPr>
          <p:nvPr/>
        </p:nvSpPr>
        <p:spPr>
          <a:xfrm>
            <a:off x="581025" y="365125"/>
            <a:ext cx="10772775" cy="16567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Checklista för säker kirurgi </a:t>
            </a:r>
            <a:b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Minskad 30-dagarsmortalitet med 33 %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för både akuta och planerade operationer under perioden 2019 till 2023.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561A47C6-4912-658A-AAEA-6C57E4390875}"/>
              </a:ext>
            </a:extLst>
          </p:cNvPr>
          <p:cNvGraphicFramePr>
            <a:graphicFrameLocks noGrp="1"/>
          </p:cNvGraphicFramePr>
          <p:nvPr/>
        </p:nvGraphicFramePr>
        <p:xfrm>
          <a:off x="477520" y="2225040"/>
          <a:ext cx="11236962" cy="345410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72827">
                  <a:extLst>
                    <a:ext uri="{9D8B030D-6E8A-4147-A177-3AD203B41FA5}">
                      <a16:colId xmlns:a16="http://schemas.microsoft.com/office/drawing/2014/main" val="3499028983"/>
                    </a:ext>
                  </a:extLst>
                </a:gridCol>
                <a:gridCol w="1872827">
                  <a:extLst>
                    <a:ext uri="{9D8B030D-6E8A-4147-A177-3AD203B41FA5}">
                      <a16:colId xmlns:a16="http://schemas.microsoft.com/office/drawing/2014/main" val="1053986114"/>
                    </a:ext>
                  </a:extLst>
                </a:gridCol>
                <a:gridCol w="1872827">
                  <a:extLst>
                    <a:ext uri="{9D8B030D-6E8A-4147-A177-3AD203B41FA5}">
                      <a16:colId xmlns:a16="http://schemas.microsoft.com/office/drawing/2014/main" val="1824565888"/>
                    </a:ext>
                  </a:extLst>
                </a:gridCol>
                <a:gridCol w="1872827">
                  <a:extLst>
                    <a:ext uri="{9D8B030D-6E8A-4147-A177-3AD203B41FA5}">
                      <a16:colId xmlns:a16="http://schemas.microsoft.com/office/drawing/2014/main" val="3080551234"/>
                    </a:ext>
                  </a:extLst>
                </a:gridCol>
                <a:gridCol w="1872827">
                  <a:extLst>
                    <a:ext uri="{9D8B030D-6E8A-4147-A177-3AD203B41FA5}">
                      <a16:colId xmlns:a16="http://schemas.microsoft.com/office/drawing/2014/main" val="478356230"/>
                    </a:ext>
                  </a:extLst>
                </a:gridCol>
                <a:gridCol w="1872827">
                  <a:extLst>
                    <a:ext uri="{9D8B030D-6E8A-4147-A177-3AD203B41FA5}">
                      <a16:colId xmlns:a16="http://schemas.microsoft.com/office/drawing/2014/main" val="3630815882"/>
                    </a:ext>
                  </a:extLst>
                </a:gridCol>
              </a:tblGrid>
              <a:tr h="498319">
                <a:tc>
                  <a:txBody>
                    <a:bodyPr/>
                    <a:lstStyle/>
                    <a:p>
                      <a:endParaRPr lang="sv-SE" sz="2400" b="1"/>
                    </a:p>
                  </a:txBody>
                  <a:tcPr>
                    <a:solidFill>
                      <a:srgbClr val="F8950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v-SE" sz="2400" b="1" dirty="0"/>
                        <a:t>Ej checklista</a:t>
                      </a:r>
                    </a:p>
                  </a:txBody>
                  <a:tcPr>
                    <a:solidFill>
                      <a:srgbClr val="F8950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rgbClr val="F8950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sv-SE" sz="2400" b="1" dirty="0"/>
                        <a:t>Checklista</a:t>
                      </a:r>
                    </a:p>
                  </a:txBody>
                  <a:tcPr>
                    <a:solidFill>
                      <a:srgbClr val="F8950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rgbClr val="F8950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rgbClr val="F895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874276"/>
                  </a:ext>
                </a:extLst>
              </a:tr>
              <a:tr h="1597352">
                <a:tc>
                  <a:txBody>
                    <a:bodyPr/>
                    <a:lstStyle/>
                    <a:p>
                      <a:endParaRPr lang="sv-SE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950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b="1" dirty="0">
                          <a:solidFill>
                            <a:schemeClr val="bg1"/>
                          </a:solidFill>
                        </a:rPr>
                        <a:t>Antal operationer</a:t>
                      </a:r>
                    </a:p>
                  </a:txBody>
                  <a:tcPr>
                    <a:solidFill>
                      <a:srgbClr val="F8950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b="1" dirty="0">
                          <a:solidFill>
                            <a:schemeClr val="bg1"/>
                          </a:solidFill>
                        </a:rPr>
                        <a:t>Död inom 30 dagar</a:t>
                      </a:r>
                    </a:p>
                  </a:txBody>
                  <a:tcPr>
                    <a:solidFill>
                      <a:srgbClr val="F8950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b="1" dirty="0">
                          <a:solidFill>
                            <a:schemeClr val="bg1"/>
                          </a:solidFill>
                        </a:rPr>
                        <a:t>Antal operationer</a:t>
                      </a:r>
                    </a:p>
                  </a:txBody>
                  <a:tcPr>
                    <a:solidFill>
                      <a:srgbClr val="F8950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b="1" dirty="0">
                          <a:solidFill>
                            <a:schemeClr val="bg1"/>
                          </a:solidFill>
                        </a:rPr>
                        <a:t>Död inom 30 dagar</a:t>
                      </a:r>
                    </a:p>
                  </a:txBody>
                  <a:tcPr>
                    <a:solidFill>
                      <a:srgbClr val="F8950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b="1" dirty="0">
                          <a:solidFill>
                            <a:schemeClr val="bg1"/>
                          </a:solidFill>
                        </a:rPr>
                        <a:t>Skillnad i mortalitet</a:t>
                      </a:r>
                    </a:p>
                  </a:txBody>
                  <a:tcPr>
                    <a:solidFill>
                      <a:srgbClr val="F895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446511"/>
                  </a:ext>
                </a:extLst>
              </a:tr>
              <a:tr h="498319">
                <a:tc>
                  <a:txBody>
                    <a:bodyPr/>
                    <a:lstStyle/>
                    <a:p>
                      <a:r>
                        <a:rPr lang="sv-SE" sz="2400" b="1" dirty="0">
                          <a:solidFill>
                            <a:schemeClr val="bg1"/>
                          </a:solidFill>
                        </a:rPr>
                        <a:t>AKUTA</a:t>
                      </a:r>
                    </a:p>
                  </a:txBody>
                  <a:tcPr>
                    <a:solidFill>
                      <a:srgbClr val="F8950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b="1" dirty="0"/>
                        <a:t>133485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b="1" dirty="0"/>
                        <a:t>4,8%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b="1" dirty="0"/>
                        <a:t>529525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b="1" dirty="0"/>
                        <a:t>3,3%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b="1" dirty="0"/>
                        <a:t>-33%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99417"/>
                  </a:ext>
                </a:extLst>
              </a:tr>
              <a:tr h="860112">
                <a:tc>
                  <a:txBody>
                    <a:bodyPr/>
                    <a:lstStyle/>
                    <a:p>
                      <a:r>
                        <a:rPr lang="sv-SE" sz="2400" b="1" dirty="0">
                          <a:solidFill>
                            <a:schemeClr val="bg1"/>
                          </a:solidFill>
                        </a:rPr>
                        <a:t>PLANERADE</a:t>
                      </a:r>
                    </a:p>
                  </a:txBody>
                  <a:tcPr>
                    <a:solidFill>
                      <a:srgbClr val="F8950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b="1" dirty="0"/>
                        <a:t>254654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b="1" dirty="0"/>
                        <a:t>0,5%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b="1" dirty="0"/>
                        <a:t>1036209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b="1" dirty="0"/>
                        <a:t>0,3%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b="1" dirty="0"/>
                        <a:t>-33%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051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329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B0FDA6-5F94-6BCB-5E3B-5DF1B14D5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8" y="100668"/>
            <a:ext cx="11169242" cy="939568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200" b="1" dirty="0"/>
              <a:t>Akuta op </a:t>
            </a:r>
            <a:r>
              <a:rPr lang="sv-SE" sz="3200" dirty="0"/>
              <a:t>WHO Ja 529.525, WHO Nej 133.485</a:t>
            </a:r>
            <a:br>
              <a:rPr lang="sv-SE" sz="3200" dirty="0"/>
            </a:br>
            <a:r>
              <a:rPr lang="sv-SE" sz="3200" dirty="0"/>
              <a:t>Ålder – Checklista signifikant i alla åldrar!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D01804DA-F054-D08A-7942-D84B81BC3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7230" y="1257133"/>
            <a:ext cx="3901328" cy="4867872"/>
          </a:xfr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E0F899C-67CF-1603-F403-EE3FC9956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04" y="1131598"/>
            <a:ext cx="4774821" cy="49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123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BF3CBEC-9CAF-4F84-C529-908E5992A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16" y="133072"/>
            <a:ext cx="5913592" cy="592228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D7F07B2D-56CE-0F55-E9F4-7E3D418CF234}"/>
              </a:ext>
            </a:extLst>
          </p:cNvPr>
          <p:cNvSpPr txBox="1"/>
          <p:nvPr/>
        </p:nvSpPr>
        <p:spPr>
          <a:xfrm>
            <a:off x="8532216" y="2274838"/>
            <a:ext cx="2964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58% för 40-åringar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55 % för 50-åringar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45 % för 60-åringar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34 % för 70-åringar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23 % för 80 åringar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12 % för 90-åringar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BA4A60FA-D6EC-E367-F9FD-193A475EA3D9}"/>
              </a:ext>
            </a:extLst>
          </p:cNvPr>
          <p:cNvSpPr txBox="1">
            <a:spLocks/>
          </p:cNvSpPr>
          <p:nvPr/>
        </p:nvSpPr>
        <p:spPr>
          <a:xfrm>
            <a:off x="6494617" y="398395"/>
            <a:ext cx="5514975" cy="16567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Minskad 30-dagarsmortalitet efter akut operation i alla åldersgrupper.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Ned 10">
            <a:extLst>
              <a:ext uri="{FF2B5EF4-FFF2-40B4-BE49-F238E27FC236}">
                <a16:creationId xmlns:a16="http://schemas.microsoft.com/office/drawing/2014/main" id="{C87E5BFB-970D-319B-2539-3EF3F4CA33E2}"/>
              </a:ext>
            </a:extLst>
          </p:cNvPr>
          <p:cNvSpPr/>
          <p:nvPr/>
        </p:nvSpPr>
        <p:spPr>
          <a:xfrm>
            <a:off x="7051040" y="2428240"/>
            <a:ext cx="1117600" cy="2154922"/>
          </a:xfrm>
          <a:prstGeom prst="downArrow">
            <a:avLst/>
          </a:prstGeom>
          <a:solidFill>
            <a:srgbClr val="3D9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569ECB83-702B-1F85-7B55-6AA24AB90A34}"/>
              </a:ext>
            </a:extLst>
          </p:cNvPr>
          <p:cNvSpPr txBox="1">
            <a:spLocks/>
          </p:cNvSpPr>
          <p:nvPr/>
        </p:nvSpPr>
        <p:spPr>
          <a:xfrm>
            <a:off x="6494616" y="363702"/>
            <a:ext cx="5514975" cy="671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Checklista för säker kirurgi </a:t>
            </a:r>
          </a:p>
        </p:txBody>
      </p:sp>
    </p:spTree>
    <p:extLst>
      <p:ext uri="{BB962C8B-B14F-4D97-AF65-F5344CB8AC3E}">
        <p14:creationId xmlns:p14="http://schemas.microsoft.com/office/powerpoint/2010/main" val="22824586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6A64752-7AA4-B58B-3DBF-2FB7FA7F5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492125"/>
            <a:ext cx="5181600" cy="4351338"/>
          </a:xfrm>
        </p:spPr>
        <p:txBody>
          <a:bodyPr/>
          <a:lstStyle/>
          <a:p>
            <a:pPr algn="ctr"/>
            <a:endParaRPr lang="sv-SE" dirty="0"/>
          </a:p>
          <a:p>
            <a:pPr algn="ctr"/>
            <a:endParaRPr lang="sv-SE" dirty="0"/>
          </a:p>
          <a:p>
            <a:pPr marL="0" indent="0" algn="ctr">
              <a:buNone/>
            </a:pPr>
            <a:endParaRPr lang="sv-SE" dirty="0"/>
          </a:p>
          <a:p>
            <a:pPr marL="0" indent="0" algn="ctr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Tack för uppmärksamheten!</a:t>
            </a:r>
          </a:p>
        </p:txBody>
      </p:sp>
      <p:pic>
        <p:nvPicPr>
          <p:cNvPr id="6" name="Platshållare för innehåll 5" descr="En bild som visar växt, blomma, röd&#10;&#10;Automatiskt genererad beskrivning">
            <a:extLst>
              <a:ext uri="{FF2B5EF4-FFF2-40B4-BE49-F238E27FC236}">
                <a16:creationId xmlns:a16="http://schemas.microsoft.com/office/drawing/2014/main" id="{66089D4E-FF98-F167-736E-588F7C3F58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095" r="21456" b="1112"/>
          <a:stretch/>
        </p:blipFill>
        <p:spPr>
          <a:xfrm rot="5400000">
            <a:off x="5864241" y="-108134"/>
            <a:ext cx="5047486" cy="590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47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0AFF0C-8C69-53B4-C8A6-F457035D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48D17F9-9C7F-2F68-D813-8845F84B8C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CB6B942-FD35-5762-211B-FC6EBB5AF3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8484B7C-7130-FCC7-C84F-42036ABC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331788"/>
            <a:ext cx="6380090" cy="5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77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7CA34A-49FB-406D-9C35-4FDA701E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0" y="466727"/>
            <a:ext cx="10099640" cy="740971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Lärdom av Coviden – det är de planerade ingreppen som vi akut kunde minska 2020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E6F9409-0380-4CD8-AC1C-E924B269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670" y="1358436"/>
            <a:ext cx="9623749" cy="54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84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6A64752-7AA4-B58B-3DBF-2FB7FA7F5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492125"/>
            <a:ext cx="5181600" cy="4351338"/>
          </a:xfrm>
        </p:spPr>
        <p:txBody>
          <a:bodyPr/>
          <a:lstStyle/>
          <a:p>
            <a:pPr algn="ctr"/>
            <a:endParaRPr lang="sv-SE" dirty="0"/>
          </a:p>
          <a:p>
            <a:pPr algn="ctr"/>
            <a:endParaRPr lang="sv-SE" dirty="0"/>
          </a:p>
          <a:p>
            <a:pPr marL="0" indent="0" algn="ctr">
              <a:buNone/>
            </a:pPr>
            <a:endParaRPr lang="sv-SE" dirty="0"/>
          </a:p>
          <a:p>
            <a:pPr marL="0" indent="0" algn="ctr">
              <a:buNone/>
            </a:pPr>
            <a:endParaRPr lang="sv-SE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 opsidan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hur står det till med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jämlikheten??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latshållare för innehåll 5" descr="En bild som visar växt, blomma, röd&#10;&#10;Automatiskt genererad beskrivning">
            <a:extLst>
              <a:ext uri="{FF2B5EF4-FFF2-40B4-BE49-F238E27FC236}">
                <a16:creationId xmlns:a16="http://schemas.microsoft.com/office/drawing/2014/main" id="{66089D4E-FF98-F167-736E-588F7C3F58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095" r="21456" b="1112"/>
          <a:stretch/>
        </p:blipFill>
        <p:spPr>
          <a:xfrm rot="5400000">
            <a:off x="5881494" y="-13244"/>
            <a:ext cx="5047486" cy="590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06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D62518-586B-888F-DC86-F95CA753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826"/>
          </a:xfrm>
        </p:spPr>
        <p:txBody>
          <a:bodyPr>
            <a:normAutofit fontScale="90000"/>
          </a:bodyPr>
          <a:lstStyle/>
          <a:p>
            <a:r>
              <a:rPr lang="sv-SE" dirty="0"/>
              <a:t>Målet är Jämlik vård – </a:t>
            </a:r>
            <a:br>
              <a:rPr lang="sv-SE" dirty="0"/>
            </a:br>
            <a:r>
              <a:rPr lang="sv-SE" dirty="0"/>
              <a:t>2023-06-01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A81C8419-26A5-B324-CD4A-74ACEFB81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33153"/>
          <a:stretch/>
        </p:blipFill>
        <p:spPr>
          <a:xfrm>
            <a:off x="6245526" y="2769824"/>
            <a:ext cx="5424636" cy="2958115"/>
          </a:xfr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78D8A9A-18D8-0252-5E86-FEE847405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317"/>
            <a:ext cx="5838921" cy="5375214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760CD623-3639-1FBC-9C77-28C4E3304CF4}"/>
              </a:ext>
            </a:extLst>
          </p:cNvPr>
          <p:cNvSpPr txBox="1"/>
          <p:nvPr/>
        </p:nvSpPr>
        <p:spPr>
          <a:xfrm>
            <a:off x="9801045" y="3429000"/>
            <a:ext cx="15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2023-05-25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8FFBFB2-CA23-4A7C-9860-7E4E9C9F7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192" y="365126"/>
            <a:ext cx="4223970" cy="235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E2074A19-03FC-8C77-B922-4F9F7F9D1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598" y="171167"/>
            <a:ext cx="6492803" cy="6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64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kademiska ppt mall.pptx" id="{731255E7-E186-4396-8E4E-5DF714E9085F}" vid="{8A686516-720C-453A-B1D0-3C5F01ACA443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4134</TotalTime>
  <Words>1166</Words>
  <Application>Microsoft Office PowerPoint</Application>
  <PresentationFormat>Bredbild</PresentationFormat>
  <Paragraphs>178</Paragraphs>
  <Slides>58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Times New Roman</vt:lpstr>
      <vt:lpstr>Office-tema</vt:lpstr>
      <vt:lpstr>Standardformgivning</vt:lpstr>
      <vt:lpstr>1_Office-tema</vt:lpstr>
      <vt:lpstr>Nya rapporter- Varför får jag vänta olika länge på operationer beroende på var jag bor?  SPOR Användarmöte  2025-03-21</vt:lpstr>
      <vt:lpstr>Vad har SPOR för grund  att stå på Dagsläget 2025-03-09</vt:lpstr>
      <vt:lpstr>En grundläggande ojämlikhet är att  många regioner inte klarar samma kapacitet som år 2019</vt:lpstr>
      <vt:lpstr>Totalt antal op sorterat v 11-2025.  Inte ikapp produktion HT 2019 nationellt.</vt:lpstr>
      <vt:lpstr>OBS – det är den elektiva delen  som är möjlig att förändra! 2020-03-01 till 2020-09-30 Jämför samma period 2019   </vt:lpstr>
      <vt:lpstr>Lärdom av Coviden – det är de planerade ingreppen som vi akut kunde minska 2020</vt:lpstr>
      <vt:lpstr>PowerPoint-presentation</vt:lpstr>
      <vt:lpstr>Målet är Jämlik vård –  2023-06-01</vt:lpstr>
      <vt:lpstr>PowerPoint-presentation</vt:lpstr>
      <vt:lpstr>Sveriges 21 Regioner</vt:lpstr>
      <vt:lpstr>PowerPoint-presentation</vt:lpstr>
      <vt:lpstr>PowerPoint-presentation</vt:lpstr>
      <vt:lpstr>PowerPoint-presentation</vt:lpstr>
      <vt:lpstr>Primära knäproteser 2018-01-01 till 2025-03-11</vt:lpstr>
      <vt:lpstr>Knäprotes 2022-2024 Produktion – Konsumtion 289 i Skåne och 596 i Gästrikland per 100.000 inv</vt:lpstr>
      <vt:lpstr>Låt oss följa Jämtland 2024 - Knäprotes primära  Väntetider median dagar. Median 259 dagar  i Jämtland – 72 i Kalmar och Södermanland</vt:lpstr>
      <vt:lpstr>Låt oss följa Jämtland 2024 - Knäprotes primära  Väntetider median dagar. Median 259 dagar  i Jämtland – 72 i Kalmar och Södermanland</vt:lpstr>
      <vt:lpstr>Primär knäprotes ASA 3 – får vänta längre än ASA 1-2. Sjukare får längre väntetider = funktion av vårdplatsbrist</vt:lpstr>
      <vt:lpstr> På opsidan –  hur står det till med jämlikheten? Ner en nivå till från Region till Sjukhus  </vt:lpstr>
      <vt:lpstr>PowerPoint-presentation</vt:lpstr>
      <vt:lpstr> </vt:lpstr>
      <vt:lpstr>Jämtland – storkonsument av galloperationer – JKA21 249 jmf med 138 i Skåne/ 100.000 inv. Något för kloka kliniska val att se på. </vt:lpstr>
      <vt:lpstr>Bild på Laparoskopisk galloperation väntetider</vt:lpstr>
      <vt:lpstr> Väntetider Lapgalla 2024</vt:lpstr>
      <vt:lpstr>Lapgallor 2018 till mars 2025</vt:lpstr>
      <vt:lpstr>Gallop  90 % 75 % medel o median - 25 % 10 %</vt:lpstr>
      <vt:lpstr>Galloperationer 2024 av jämtlänningar. 249 konsumeras, 227 produceras Diff 22 op - Flöden mellan regioner går att följa!  Vårdguideuppföljning</vt:lpstr>
      <vt:lpstr>Låt oss följa Jämtland 2024 – Njursten Väntetider  - kortast tid  Horisontell prioritering –jämför med deras knäproteser!</vt:lpstr>
      <vt:lpstr>Låt oss följa Jämtland 2024 –Prostataop godartad  korta väntetider  - Horisontell prioritering Urologi Ortopedi</vt:lpstr>
      <vt:lpstr>Prostata elakartad – Jämtland – Horisontell prio</vt:lpstr>
      <vt:lpstr>Framfall varierar väntetider mellan 45 dagar i Västerbotten till över  190 dagar i Blekinge, Kronoberg och Kalmar. </vt:lpstr>
      <vt:lpstr>Diagnos ställd</vt:lpstr>
      <vt:lpstr>2022-11-25</vt:lpstr>
      <vt:lpstr>V11 2020 Vad hände  sedan?</vt:lpstr>
      <vt:lpstr> Fokusera på en rapport –  Checklista inför säker kirurgi  </vt:lpstr>
      <vt:lpstr>En av mest körda SPOR rapporter  15,986  av 208,467 nedladdade</vt:lpstr>
      <vt:lpstr>Om checklistor</vt:lpstr>
      <vt:lpstr>Lite Svensk flyghistorik</vt:lpstr>
      <vt:lpstr>Checklistor obligatoriska  1960 –  När Caravelle infördes</vt:lpstr>
      <vt:lpstr>PowerPoint-presentation</vt:lpstr>
      <vt:lpstr>Böcker av Atul Gawande :   Complications 2002 och Checklist Manifesto 2009</vt:lpstr>
      <vt:lpstr>Kirurg på Harward ordförande – Atul Gawade</vt:lpstr>
      <vt:lpstr> </vt:lpstr>
      <vt:lpstr>Artikel  publicerad  2009</vt:lpstr>
      <vt:lpstr>Syfte och mål </vt:lpstr>
      <vt:lpstr>PowerPoint-presentation</vt:lpstr>
      <vt:lpstr>PowerPoint-presentation</vt:lpstr>
      <vt:lpstr>PowerPoint-presentation</vt:lpstr>
      <vt:lpstr>Följsamhet checklista Sverige 2024</vt:lpstr>
      <vt:lpstr>PowerPoint-presentation</vt:lpstr>
      <vt:lpstr>Följsamhet av checklista i Region Uppsala 2022 till 2024 andra tertialet</vt:lpstr>
      <vt:lpstr>  </vt:lpstr>
      <vt:lpstr>Studiepopulationen 1.960.392 op – 20 % inte använt Följsamhet till checklistan 2019 till 2023</vt:lpstr>
      <vt:lpstr>PowerPoint-presentation</vt:lpstr>
      <vt:lpstr>Akuta op WHO Ja 529.525, WHO Nej 133.485 Ålder – Checklista signifikant i alla åldrar!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Lyckner, Sara</dc:creator>
  <cp:lastModifiedBy>Gunnar Enlund</cp:lastModifiedBy>
  <cp:revision>41</cp:revision>
  <dcterms:created xsi:type="dcterms:W3CDTF">2021-08-25T07:19:02Z</dcterms:created>
  <dcterms:modified xsi:type="dcterms:W3CDTF">2025-03-21T06:24:22Z</dcterms:modified>
</cp:coreProperties>
</file>