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5" r:id="rId3"/>
    <p:sldId id="275" r:id="rId4"/>
    <p:sldId id="286" r:id="rId5"/>
    <p:sldId id="276" r:id="rId6"/>
    <p:sldId id="287" r:id="rId7"/>
    <p:sldId id="288" r:id="rId8"/>
    <p:sldId id="291" r:id="rId9"/>
    <p:sldId id="277" r:id="rId10"/>
    <p:sldId id="279" r:id="rId11"/>
    <p:sldId id="278" r:id="rId12"/>
    <p:sldId id="283" r:id="rId13"/>
    <p:sldId id="274" r:id="rId14"/>
    <p:sldId id="2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122E"/>
    <a:srgbClr val="9D1E52"/>
    <a:srgbClr val="FB575C"/>
    <a:srgbClr val="D47800"/>
    <a:srgbClr val="092D59"/>
    <a:srgbClr val="4D648A"/>
    <a:srgbClr val="2A6C81"/>
    <a:srgbClr val="BCC811"/>
    <a:srgbClr val="817D0F"/>
    <a:srgbClr val="92A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293" autoAdjust="0"/>
  </p:normalViewPr>
  <p:slideViewPr>
    <p:cSldViewPr snapToGrid="0">
      <p:cViewPr varScale="1">
        <p:scale>
          <a:sx n="103" d="100"/>
          <a:sy n="103" d="100"/>
        </p:scale>
        <p:origin x="85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C19D5-A8B4-4939-9AB9-9A1F49D7D863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C30C6-DFCE-4322-BF0A-474D250BD5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299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C30C6-DFCE-4322-BF0A-474D250BD5F3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642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1. Jämförelse mellan patientstyrd </a:t>
            </a:r>
            <a:r>
              <a:rPr lang="sv-SE" dirty="0" err="1" smtClean="0"/>
              <a:t>sedering</a:t>
            </a:r>
            <a:r>
              <a:rPr lang="sv-SE" dirty="0" smtClean="0"/>
              <a:t> och generell anestesi vid </a:t>
            </a:r>
            <a:r>
              <a:rPr lang="sv-SE" dirty="0" err="1" smtClean="0"/>
              <a:t>uretärskopisk</a:t>
            </a:r>
            <a:r>
              <a:rPr lang="sv-SE" dirty="0" smtClean="0"/>
              <a:t> </a:t>
            </a:r>
          </a:p>
          <a:p>
            <a:r>
              <a:rPr lang="sv-SE" dirty="0" err="1" smtClean="0"/>
              <a:t>laserlithotripsi</a:t>
            </a:r>
            <a:r>
              <a:rPr lang="sv-SE" dirty="0" smtClean="0"/>
              <a:t> av distal </a:t>
            </a:r>
            <a:r>
              <a:rPr lang="sv-SE" dirty="0" err="1" smtClean="0"/>
              <a:t>uretärsten</a:t>
            </a:r>
            <a:r>
              <a:rPr lang="sv-SE" dirty="0" smtClean="0"/>
              <a:t>, </a:t>
            </a:r>
            <a:r>
              <a:rPr lang="sv-SE" b="1" dirty="0" smtClean="0"/>
              <a:t>retrospektiv kohortstudie, 2017-2023</a:t>
            </a:r>
            <a:r>
              <a:rPr lang="sv-SE" dirty="0" smtClean="0"/>
              <a:t>. </a:t>
            </a:r>
          </a:p>
          <a:p>
            <a:r>
              <a:rPr lang="sv-SE" dirty="0" smtClean="0"/>
              <a:t>2. Jämförelse av </a:t>
            </a:r>
            <a:r>
              <a:rPr lang="sv-SE" dirty="0" err="1" smtClean="0"/>
              <a:t>uretärskopisk</a:t>
            </a:r>
            <a:r>
              <a:rPr lang="sv-SE" dirty="0" smtClean="0"/>
              <a:t> </a:t>
            </a:r>
            <a:r>
              <a:rPr lang="sv-SE" dirty="0" err="1" smtClean="0"/>
              <a:t>laserlithotripsi</a:t>
            </a:r>
            <a:r>
              <a:rPr lang="sv-SE" dirty="0" smtClean="0"/>
              <a:t> vid patientstyrd </a:t>
            </a:r>
            <a:r>
              <a:rPr lang="sv-SE" dirty="0" err="1" smtClean="0"/>
              <a:t>sedering</a:t>
            </a:r>
            <a:r>
              <a:rPr lang="sv-SE" dirty="0" smtClean="0"/>
              <a:t> och generell </a:t>
            </a:r>
          </a:p>
          <a:p>
            <a:r>
              <a:rPr lang="sv-SE" dirty="0" smtClean="0"/>
              <a:t>anestesi avseende stenfrihet, komplikationer och vårdkostnader - </a:t>
            </a:r>
            <a:r>
              <a:rPr lang="sv-SE" b="1" dirty="0" err="1" smtClean="0"/>
              <a:t>prospektiv</a:t>
            </a:r>
            <a:r>
              <a:rPr lang="sv-SE" b="1" dirty="0" smtClean="0"/>
              <a:t> </a:t>
            </a:r>
          </a:p>
          <a:p>
            <a:r>
              <a:rPr lang="sv-SE" b="1" dirty="0" smtClean="0"/>
              <a:t>randomiserad studie, multicenter</a:t>
            </a:r>
            <a:r>
              <a:rPr lang="sv-SE" dirty="0" smtClean="0"/>
              <a:t>.</a:t>
            </a:r>
          </a:p>
          <a:p>
            <a:r>
              <a:rPr lang="sv-SE" dirty="0" smtClean="0"/>
              <a:t>Avhandlingen avser att studera utförande och </a:t>
            </a:r>
            <a:r>
              <a:rPr lang="sv-SE" b="1" dirty="0" smtClean="0"/>
              <a:t>utfall vid behandling patienter med distal </a:t>
            </a:r>
          </a:p>
          <a:p>
            <a:r>
              <a:rPr lang="sv-SE" b="1" dirty="0" err="1" smtClean="0"/>
              <a:t>uretärsten</a:t>
            </a:r>
            <a:r>
              <a:rPr lang="sv-SE" b="1" dirty="0" smtClean="0"/>
              <a:t> med URS i patientstyrd </a:t>
            </a:r>
            <a:r>
              <a:rPr lang="sv-SE" b="1" dirty="0" err="1" smtClean="0"/>
              <a:t>sedering</a:t>
            </a:r>
            <a:r>
              <a:rPr lang="sv-SE" b="1" dirty="0" smtClean="0"/>
              <a:t>.</a:t>
            </a:r>
            <a:r>
              <a:rPr lang="sv-SE" dirty="0" smtClean="0"/>
              <a:t> Föreligger ökad risk för </a:t>
            </a:r>
            <a:r>
              <a:rPr lang="sv-SE" b="1" dirty="0" smtClean="0"/>
              <a:t>komplikationer kopplat till </a:t>
            </a:r>
          </a:p>
          <a:p>
            <a:r>
              <a:rPr lang="sv-SE" b="1" dirty="0" smtClean="0"/>
              <a:t>anestesiformen eller behandlingarna? </a:t>
            </a:r>
            <a:r>
              <a:rPr lang="sv-SE" dirty="0" smtClean="0"/>
              <a:t>Är operation med URS vid patientstyrd </a:t>
            </a:r>
            <a:r>
              <a:rPr lang="sv-SE" dirty="0" err="1" smtClean="0"/>
              <a:t>sedering</a:t>
            </a:r>
            <a:r>
              <a:rPr lang="sv-SE" dirty="0" smtClean="0"/>
              <a:t> </a:t>
            </a:r>
          </a:p>
          <a:p>
            <a:r>
              <a:rPr lang="sv-SE" b="1" dirty="0" smtClean="0"/>
              <a:t>resurssparande och kostnadseffektiv? </a:t>
            </a:r>
            <a:r>
              <a:rPr lang="sv-SE" dirty="0" smtClean="0"/>
              <a:t>Hur står sig behandlingsresultaten vid URS vid distal </a:t>
            </a:r>
          </a:p>
          <a:p>
            <a:r>
              <a:rPr lang="sv-SE" dirty="0" err="1" smtClean="0"/>
              <a:t>uretärsten</a:t>
            </a:r>
            <a:r>
              <a:rPr lang="sv-SE" dirty="0" smtClean="0"/>
              <a:t> i patientstyrd </a:t>
            </a:r>
            <a:r>
              <a:rPr lang="sv-SE" dirty="0" err="1" smtClean="0"/>
              <a:t>sedering</a:t>
            </a:r>
            <a:r>
              <a:rPr lang="sv-SE" dirty="0" smtClean="0"/>
              <a:t> kontra generell anestesi? </a:t>
            </a:r>
            <a:r>
              <a:rPr lang="sv-SE" b="1" dirty="0" smtClean="0"/>
              <a:t>Hur upplever patienterna operation </a:t>
            </a:r>
          </a:p>
          <a:p>
            <a:r>
              <a:rPr lang="sv-SE" b="1" dirty="0" smtClean="0"/>
              <a:t>i patientstyrd </a:t>
            </a:r>
            <a:r>
              <a:rPr lang="sv-SE" b="1" dirty="0" err="1" smtClean="0"/>
              <a:t>sedering</a:t>
            </a:r>
            <a:r>
              <a:rPr lang="sv-SE" b="1" dirty="0" smtClean="0"/>
              <a:t> jämfört med generell anestesi? </a:t>
            </a:r>
            <a:r>
              <a:rPr lang="sv-SE" dirty="0" smtClean="0"/>
              <a:t>Är splintavlastning att föredra jämfört </a:t>
            </a:r>
          </a:p>
          <a:p>
            <a:r>
              <a:rPr lang="sv-SE" dirty="0" err="1" smtClean="0"/>
              <a:t>nefrostomi</a:t>
            </a:r>
            <a:r>
              <a:rPr lang="sv-SE" dirty="0" smtClean="0"/>
              <a:t> vid akut avlastning av </a:t>
            </a:r>
            <a:r>
              <a:rPr lang="sv-SE" dirty="0" err="1" smtClean="0"/>
              <a:t>symtomgivande</a:t>
            </a:r>
            <a:r>
              <a:rPr lang="sv-SE" dirty="0" smtClean="0"/>
              <a:t> </a:t>
            </a:r>
            <a:r>
              <a:rPr lang="sv-SE" dirty="0" err="1" smtClean="0"/>
              <a:t>uretärsten</a:t>
            </a:r>
            <a:r>
              <a:rPr lang="sv-SE" dirty="0" smtClean="0"/>
              <a:t> &lt; 6mm? Hur länge ska en patient </a:t>
            </a:r>
          </a:p>
          <a:p>
            <a:r>
              <a:rPr lang="sv-SE" dirty="0" smtClean="0"/>
              <a:t>vara avlastad med splint för att maximera chansen för spontan stenpassage? Hur upplever </a:t>
            </a:r>
          </a:p>
          <a:p>
            <a:r>
              <a:rPr lang="sv-SE" dirty="0" smtClean="0"/>
              <a:t>patienterna att ha en avlastande splint?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C30C6-DFCE-4322-BF0A-474D250BD5F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4606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0405" y="6312037"/>
            <a:ext cx="2377639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grpSp>
        <p:nvGrpSpPr>
          <p:cNvPr id="10" name="Region Östergötland">
            <a:extLst>
              <a:ext uri="{FF2B5EF4-FFF2-40B4-BE49-F238E27FC236}">
                <a16:creationId xmlns:a16="http://schemas.microsoft.com/office/drawing/2014/main" id="{52C7AC2A-FA4A-46E8-A095-0375AD9C8B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AD1820C4-8E69-492C-AB91-2EAB843CDE4B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3A17F3C8-E4C3-4E3D-9541-5609917EEC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3" name="Folktandvården" hidden="1">
            <a:extLst>
              <a:ext uri="{FF2B5EF4-FFF2-40B4-BE49-F238E27FC236}">
                <a16:creationId xmlns:a16="http://schemas.microsoft.com/office/drawing/2014/main" id="{D04DF698-0A6D-4A7F-B2C9-9906BC474AC2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A30E433-DA9C-4B9A-B5ED-F1A536A24209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996A937-655D-4627-85F7-9C17B812E8B4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0128A9FA-5EF8-446B-A701-55CA1B4B8C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0756241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diagra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82F502DB-62BC-4595-9412-35FEB7D21F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988364" y="193880"/>
            <a:ext cx="7021674" cy="58566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8363" y="538265"/>
            <a:ext cx="6304212" cy="515057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132"/>
            <a:ext cx="4711032" cy="587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76" y="367433"/>
            <a:ext cx="3995679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833C6326-9831-45CF-A535-BA73CABAD9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426" y="1804732"/>
            <a:ext cx="400753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9784361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, tre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765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C60FFDE-A795-44FD-A769-66352A9DF4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844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448848C-A6F8-4EC3-8762-6984ABE2ED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900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613651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365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0000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D5EB4125-C3AC-47D1-8DE5-08C035AB3F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45600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18816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D4976B72-E8DF-4CE5-BA89-B6D8D5DCC4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41000" y="179839"/>
            <a:ext cx="5871000" cy="5871601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999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619246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2B4D884-57AC-41A5-93B4-E21289DCD3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68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620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618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7" y="179388"/>
            <a:ext cx="5787641" cy="2846027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6" y="3204804"/>
            <a:ext cx="5787640" cy="2846028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56217223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38044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77704587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0388" y="179999"/>
            <a:ext cx="5871612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05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306" y="1805600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8"/>
            <a:ext cx="5871612" cy="3154052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8" y="3423440"/>
            <a:ext cx="2628000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909239" y="3423440"/>
            <a:ext cx="3141761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410700131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runda bil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65432" y="1984233"/>
            <a:ext cx="2343058" cy="2343058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26498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687562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8" name="Platshållare för text 1">
            <a:extLst>
              <a:ext uri="{FF2B5EF4-FFF2-40B4-BE49-F238E27FC236}">
                <a16:creationId xmlns:a16="http://schemas.microsoft.com/office/drawing/2014/main" id="{C6F066DD-6A33-4AE5-A592-695249B80E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0000" y="4507292"/>
            <a:ext cx="3223069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FC9CDCA-C566-4558-9BF3-3D2FD9168A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83868" y="4507292"/>
            <a:ext cx="3223202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6" name="Platshållare för text 3">
            <a:extLst>
              <a:ext uri="{FF2B5EF4-FFF2-40B4-BE49-F238E27FC236}">
                <a16:creationId xmlns:a16="http://schemas.microsoft.com/office/drawing/2014/main" id="{5E54E7C9-0957-4A14-B304-C0D703CB6C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868" y="4507292"/>
            <a:ext cx="3223868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651903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textpuff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1F7324EE-B6D8-4EE6-8FEE-C02679E3070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25601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0" name="Platshållare för text 9">
            <a:extLst>
              <a:ext uri="{FF2B5EF4-FFF2-40B4-BE49-F238E27FC236}">
                <a16:creationId xmlns:a16="http://schemas.microsoft.com/office/drawing/2014/main" id="{1F03E57D-329D-41A4-8BDF-1D4DAEACD27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689669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1" name="Platshållare för text 9">
            <a:extLst>
              <a:ext uri="{FF2B5EF4-FFF2-40B4-BE49-F238E27FC236}">
                <a16:creationId xmlns:a16="http://schemas.microsoft.com/office/drawing/2014/main" id="{41D2855B-C699-4073-854A-5519900992F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61534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6742287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lå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9950" y="334681"/>
            <a:ext cx="738121" cy="5749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2C32ADD5-52CA-4E1F-A2D2-D1F454B752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441D83A3-7F32-43DC-9A88-FDC7BD811715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3D8F001-CCF5-4E31-9007-59EB5CC78BD7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22" name="Bild-Standard">
            <a:extLst>
              <a:ext uri="{FF2B5EF4-FFF2-40B4-BE49-F238E27FC236}">
                <a16:creationId xmlns:a16="http://schemas.microsoft.com/office/drawing/2014/main" id="{F9E3C9DD-78A8-44D3-92D2-3672711D10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39414" y="-2"/>
            <a:ext cx="6851346" cy="6858002"/>
          </a:xfrm>
          <a:custGeom>
            <a:avLst/>
            <a:gdLst>
              <a:gd name="connsiteX0" fmla="*/ 0 w 6851346"/>
              <a:gd name="connsiteY0" fmla="*/ 0 h 6858002"/>
              <a:gd name="connsiteX1" fmla="*/ 6851346 w 6851346"/>
              <a:gd name="connsiteY1" fmla="*/ 0 h 6858002"/>
              <a:gd name="connsiteX2" fmla="*/ 6851346 w 6851346"/>
              <a:gd name="connsiteY2" fmla="*/ 6233800 h 6858002"/>
              <a:gd name="connsiteX3" fmla="*/ 5455643 w 6851346"/>
              <a:gd name="connsiteY3" fmla="*/ 6233800 h 6858002"/>
              <a:gd name="connsiteX4" fmla="*/ 5239786 w 6851346"/>
              <a:gd name="connsiteY4" fmla="*/ 6447816 h 6858002"/>
              <a:gd name="connsiteX5" fmla="*/ 5455643 w 6851346"/>
              <a:gd name="connsiteY5" fmla="*/ 6662200 h 6858002"/>
              <a:gd name="connsiteX6" fmla="*/ 6851346 w 6851346"/>
              <a:gd name="connsiteY6" fmla="*/ 6662200 h 6858002"/>
              <a:gd name="connsiteX7" fmla="*/ 6851346 w 6851346"/>
              <a:gd name="connsiteY7" fmla="*/ 6858002 h 6858002"/>
              <a:gd name="connsiteX8" fmla="*/ 6851345 w 6851346"/>
              <a:gd name="connsiteY8" fmla="*/ 6858002 h 6858002"/>
              <a:gd name="connsiteX9" fmla="*/ 4984291 w 6851346"/>
              <a:gd name="connsiteY9" fmla="*/ 6858002 h 6858002"/>
              <a:gd name="connsiteX10" fmla="*/ 0 w 6851346"/>
              <a:gd name="connsiteY10" fmla="*/ 6858002 h 6858002"/>
              <a:gd name="connsiteX11" fmla="*/ 0 w 6851346"/>
              <a:gd name="connsiteY11" fmla="*/ 6051552 h 6858002"/>
              <a:gd name="connsiteX12" fmla="*/ 717234 w 6851346"/>
              <a:gd name="connsiteY12" fmla="*/ 6051552 h 6858002"/>
              <a:gd name="connsiteX13" fmla="*/ 717234 w 6851346"/>
              <a:gd name="connsiteY13" fmla="*/ 368302 h 6858002"/>
              <a:gd name="connsiteX14" fmla="*/ 0 w 6851346"/>
              <a:gd name="connsiteY14" fmla="*/ 3683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1346" h="6858002">
                <a:moveTo>
                  <a:pt x="0" y="0"/>
                </a:moveTo>
                <a:lnTo>
                  <a:pt x="6851346" y="0"/>
                </a:lnTo>
                <a:lnTo>
                  <a:pt x="6851346" y="6233800"/>
                </a:lnTo>
                <a:lnTo>
                  <a:pt x="5455643" y="6233800"/>
                </a:lnTo>
                <a:cubicBezTo>
                  <a:pt x="5336383" y="6233800"/>
                  <a:pt x="5239786" y="6329574"/>
                  <a:pt x="5239786" y="6447816"/>
                </a:cubicBezTo>
                <a:cubicBezTo>
                  <a:pt x="5239786" y="6566059"/>
                  <a:pt x="5336383" y="6662200"/>
                  <a:pt x="5455643" y="6662200"/>
                </a:cubicBezTo>
                <a:lnTo>
                  <a:pt x="6851346" y="6662200"/>
                </a:lnTo>
                <a:lnTo>
                  <a:pt x="6851346" y="6858002"/>
                </a:lnTo>
                <a:lnTo>
                  <a:pt x="6851345" y="6858002"/>
                </a:lnTo>
                <a:lnTo>
                  <a:pt x="4984291" y="6858002"/>
                </a:lnTo>
                <a:lnTo>
                  <a:pt x="0" y="6858002"/>
                </a:lnTo>
                <a:lnTo>
                  <a:pt x="0" y="6051552"/>
                </a:lnTo>
                <a:lnTo>
                  <a:pt x="717234" y="6051552"/>
                </a:lnTo>
                <a:lnTo>
                  <a:pt x="717234" y="368302"/>
                </a:lnTo>
                <a:lnTo>
                  <a:pt x="0" y="36830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</p:spTree>
    <p:extLst>
      <p:ext uri="{BB962C8B-B14F-4D97-AF65-F5344CB8AC3E}">
        <p14:creationId xmlns:p14="http://schemas.microsoft.com/office/powerpoint/2010/main" val="11142274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plats för 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ktangel 33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6648" y="-6"/>
            <a:ext cx="6855352" cy="68580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3219D742-6583-4454-AED2-9839E31145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98151F31-70F6-48C7-B886-736AB7A696A1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01C9C85B-F7EE-49C6-86A9-C618514D4BC0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6" name="Folktandvården" hidden="1">
            <a:extLst>
              <a:ext uri="{FF2B5EF4-FFF2-40B4-BE49-F238E27FC236}">
                <a16:creationId xmlns:a16="http://schemas.microsoft.com/office/drawing/2014/main" id="{746F078E-D579-46C7-A623-9E12CB9705B6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1A51712D-2CB1-4F81-AFD7-FD0CE13F0351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83FCB5D7-D416-4CB2-B4AE-9AD5297E943C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44F92256-C694-4995-8AAD-4CF4D57DFA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1248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(vi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0861CE">
              <a:alpha val="4706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450" y="6312037"/>
            <a:ext cx="2473150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</p:spTree>
    <p:extLst>
      <p:ext uri="{BB962C8B-B14F-4D97-AF65-F5344CB8AC3E}">
        <p14:creationId xmlns:p14="http://schemas.microsoft.com/office/powerpoint/2010/main" val="295051540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97C9A02-F520-4F33-9513-C176F15218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64933"/>
            <a:ext cx="11832000" cy="34883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9BBA449D-6D42-44A4-BE47-ADDD319FD5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21975"/>
            <a:ext cx="8230669" cy="3488301"/>
          </a:xfrm>
          <a:custGeom>
            <a:avLst/>
            <a:gdLst>
              <a:gd name="connsiteX0" fmla="*/ 2054937 w 8230669"/>
              <a:gd name="connsiteY0" fmla="*/ 1585345 h 3488301"/>
              <a:gd name="connsiteX1" fmla="*/ 2701686 w 8230669"/>
              <a:gd name="connsiteY1" fmla="*/ 3464938 h 3488301"/>
              <a:gd name="connsiteX2" fmla="*/ 2709658 w 8230669"/>
              <a:gd name="connsiteY2" fmla="*/ 3488301 h 3488301"/>
              <a:gd name="connsiteX3" fmla="*/ 2347235 w 8230669"/>
              <a:gd name="connsiteY3" fmla="*/ 3488301 h 3488301"/>
              <a:gd name="connsiteX4" fmla="*/ 2336199 w 8230669"/>
              <a:gd name="connsiteY4" fmla="*/ 3455929 h 3488301"/>
              <a:gd name="connsiteX5" fmla="*/ 2058502 w 8230669"/>
              <a:gd name="connsiteY5" fmla="*/ 2644893 h 3488301"/>
              <a:gd name="connsiteX6" fmla="*/ 1916896 w 8230669"/>
              <a:gd name="connsiteY6" fmla="*/ 3057220 h 3488301"/>
              <a:gd name="connsiteX7" fmla="*/ 1769291 w 8230669"/>
              <a:gd name="connsiteY7" fmla="*/ 3488301 h 3488301"/>
              <a:gd name="connsiteX8" fmla="*/ 1404039 w 8230669"/>
              <a:gd name="connsiteY8" fmla="*/ 3488301 h 3488301"/>
              <a:gd name="connsiteX9" fmla="*/ 1411947 w 8230669"/>
              <a:gd name="connsiteY9" fmla="*/ 3465314 h 3488301"/>
              <a:gd name="connsiteX10" fmla="*/ 2054937 w 8230669"/>
              <a:gd name="connsiteY10" fmla="*/ 1585345 h 3488301"/>
              <a:gd name="connsiteX11" fmla="*/ 1465011 w 8230669"/>
              <a:gd name="connsiteY11" fmla="*/ 1238697 h 3488301"/>
              <a:gd name="connsiteX12" fmla="*/ 0 w 8230669"/>
              <a:gd name="connsiteY12" fmla="*/ 2903320 h 3488301"/>
              <a:gd name="connsiteX13" fmla="*/ 0 w 8230669"/>
              <a:gd name="connsiteY13" fmla="*/ 2380229 h 3488301"/>
              <a:gd name="connsiteX14" fmla="*/ 534676 w 8230669"/>
              <a:gd name="connsiteY14" fmla="*/ 1772481 h 3488301"/>
              <a:gd name="connsiteX15" fmla="*/ 0 w 8230669"/>
              <a:gd name="connsiteY15" fmla="*/ 1877634 h 3488301"/>
              <a:gd name="connsiteX16" fmla="*/ 0 w 8230669"/>
              <a:gd name="connsiteY16" fmla="*/ 1521183 h 3488301"/>
              <a:gd name="connsiteX17" fmla="*/ 7869235 w 8230669"/>
              <a:gd name="connsiteY17" fmla="*/ 0 h 3488301"/>
              <a:gd name="connsiteX18" fmla="*/ 8225605 w 8230669"/>
              <a:gd name="connsiteY18" fmla="*/ 0 h 3488301"/>
              <a:gd name="connsiteX19" fmla="*/ 8223514 w 8230669"/>
              <a:gd name="connsiteY19" fmla="*/ 34669 h 3488301"/>
              <a:gd name="connsiteX20" fmla="*/ 7547836 w 8230669"/>
              <a:gd name="connsiteY20" fmla="*/ 892049 h 3488301"/>
              <a:gd name="connsiteX21" fmla="*/ 8230440 w 8230669"/>
              <a:gd name="connsiteY21" fmla="*/ 1864267 h 3488301"/>
              <a:gd name="connsiteX22" fmla="*/ 7510410 w 8230669"/>
              <a:gd name="connsiteY22" fmla="*/ 2293789 h 3488301"/>
              <a:gd name="connsiteX23" fmla="*/ 7733852 w 8230669"/>
              <a:gd name="connsiteY23" fmla="*/ 3421263 h 3488301"/>
              <a:gd name="connsiteX24" fmla="*/ 7733443 w 8230669"/>
              <a:gd name="connsiteY24" fmla="*/ 3488301 h 3488301"/>
              <a:gd name="connsiteX25" fmla="*/ 7378213 w 8230669"/>
              <a:gd name="connsiteY25" fmla="*/ 3488301 h 3488301"/>
              <a:gd name="connsiteX26" fmla="*/ 7241634 w 8230669"/>
              <a:gd name="connsiteY26" fmla="*/ 3463295 h 3488301"/>
              <a:gd name="connsiteX27" fmla="*/ 5303090 w 8230669"/>
              <a:gd name="connsiteY27" fmla="*/ 2106654 h 3488301"/>
              <a:gd name="connsiteX28" fmla="*/ 3578762 w 8230669"/>
              <a:gd name="connsiteY28" fmla="*/ 1768026 h 3488301"/>
              <a:gd name="connsiteX29" fmla="*/ 4721185 w 8230669"/>
              <a:gd name="connsiteY29" fmla="*/ 3081546 h 3488301"/>
              <a:gd name="connsiteX30" fmla="*/ 5678135 w 8230669"/>
              <a:gd name="connsiteY30" fmla="*/ 3472276 h 3488301"/>
              <a:gd name="connsiteX31" fmla="*/ 5744923 w 8230669"/>
              <a:gd name="connsiteY31" fmla="*/ 3488301 h 3488301"/>
              <a:gd name="connsiteX32" fmla="*/ 4691437 w 8230669"/>
              <a:gd name="connsiteY32" fmla="*/ 3488301 h 3488301"/>
              <a:gd name="connsiteX33" fmla="*/ 4574414 w 8230669"/>
              <a:gd name="connsiteY33" fmla="*/ 3404218 h 3488301"/>
              <a:gd name="connsiteX34" fmla="*/ 4467214 w 8230669"/>
              <a:gd name="connsiteY34" fmla="*/ 3300762 h 3488301"/>
              <a:gd name="connsiteX35" fmla="*/ 2649318 w 8230669"/>
              <a:gd name="connsiteY35" fmla="*/ 1233351 h 3488301"/>
              <a:gd name="connsiteX36" fmla="*/ 5369925 w 8230669"/>
              <a:gd name="connsiteY36" fmla="*/ 1768026 h 3488301"/>
              <a:gd name="connsiteX37" fmla="*/ 6350164 w 8230669"/>
              <a:gd name="connsiteY37" fmla="*/ 2488946 h 3488301"/>
              <a:gd name="connsiteX38" fmla="*/ 7383870 w 8230669"/>
              <a:gd name="connsiteY38" fmla="*/ 3129666 h 3488301"/>
              <a:gd name="connsiteX39" fmla="*/ 6879493 w 8230669"/>
              <a:gd name="connsiteY39" fmla="*/ 1978331 h 3488301"/>
              <a:gd name="connsiteX40" fmla="*/ 7880228 w 8230669"/>
              <a:gd name="connsiteY40" fmla="*/ 1774264 h 3488301"/>
              <a:gd name="connsiteX41" fmla="*/ 6696811 w 8230669"/>
              <a:gd name="connsiteY41" fmla="*/ 892049 h 3488301"/>
              <a:gd name="connsiteX42" fmla="*/ 7880228 w 8230669"/>
              <a:gd name="connsiteY42" fmla="*/ 9834 h 3488301"/>
              <a:gd name="connsiteX43" fmla="*/ 3132451 w 8230669"/>
              <a:gd name="connsiteY43" fmla="*/ 0 h 3488301"/>
              <a:gd name="connsiteX44" fmla="*/ 3592147 w 8230669"/>
              <a:gd name="connsiteY44" fmla="*/ 0 h 3488301"/>
              <a:gd name="connsiteX45" fmla="*/ 3578762 w 8230669"/>
              <a:gd name="connsiteY45" fmla="*/ 15181 h 3488301"/>
              <a:gd name="connsiteX46" fmla="*/ 3657299 w 8230669"/>
              <a:gd name="connsiteY46" fmla="*/ 0 h 3488301"/>
              <a:gd name="connsiteX47" fmla="*/ 5415062 w 8230669"/>
              <a:gd name="connsiteY47" fmla="*/ 0 h 3488301"/>
              <a:gd name="connsiteX48" fmla="*/ 5370816 w 8230669"/>
              <a:gd name="connsiteY48" fmla="*/ 12508 h 3488301"/>
              <a:gd name="connsiteX49" fmla="*/ 2650209 w 8230669"/>
              <a:gd name="connsiteY49" fmla="*/ 547183 h 3488301"/>
              <a:gd name="connsiteX50" fmla="*/ 3098007 w 8230669"/>
              <a:gd name="connsiteY50" fmla="*/ 39111 h 3488301"/>
              <a:gd name="connsiteX51" fmla="*/ 1987677 w 8230669"/>
              <a:gd name="connsiteY51" fmla="*/ 0 h 3488301"/>
              <a:gd name="connsiteX52" fmla="*/ 2125999 w 8230669"/>
              <a:gd name="connsiteY52" fmla="*/ 0 h 3488301"/>
              <a:gd name="connsiteX53" fmla="*/ 2105383 w 8230669"/>
              <a:gd name="connsiteY53" fmla="*/ 59974 h 3488301"/>
              <a:gd name="connsiteX54" fmla="*/ 2056719 w 8230669"/>
              <a:gd name="connsiteY54" fmla="*/ 201426 h 3488301"/>
              <a:gd name="connsiteX55" fmla="*/ 0 w 8230669"/>
              <a:gd name="connsiteY55" fmla="*/ 0 h 3488301"/>
              <a:gd name="connsiteX56" fmla="*/ 456828 w 8230669"/>
              <a:gd name="connsiteY56" fmla="*/ 0 h 3488301"/>
              <a:gd name="connsiteX57" fmla="*/ 534676 w 8230669"/>
              <a:gd name="connsiteY57" fmla="*/ 15181 h 3488301"/>
              <a:gd name="connsiteX58" fmla="*/ 521359 w 8230669"/>
              <a:gd name="connsiteY58" fmla="*/ 0 h 3488301"/>
              <a:gd name="connsiteX59" fmla="*/ 982995 w 8230669"/>
              <a:gd name="connsiteY59" fmla="*/ 0 h 3488301"/>
              <a:gd name="connsiteX60" fmla="*/ 1041012 w 8230669"/>
              <a:gd name="connsiteY60" fmla="*/ 65884 h 3488301"/>
              <a:gd name="connsiteX61" fmla="*/ 1465011 w 8230669"/>
              <a:gd name="connsiteY61" fmla="*/ 547183 h 3488301"/>
              <a:gd name="connsiteX62" fmla="*/ 0 w 8230669"/>
              <a:gd name="connsiteY62" fmla="*/ 262022 h 348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8230669" h="3488301">
                <a:moveTo>
                  <a:pt x="2054937" y="1585345"/>
                </a:moveTo>
                <a:cubicBezTo>
                  <a:pt x="2077661" y="1646833"/>
                  <a:pt x="2421691" y="2645172"/>
                  <a:pt x="2701686" y="3464938"/>
                </a:cubicBezTo>
                <a:lnTo>
                  <a:pt x="2709658" y="3488301"/>
                </a:lnTo>
                <a:lnTo>
                  <a:pt x="2347235" y="3488301"/>
                </a:lnTo>
                <a:lnTo>
                  <a:pt x="2336199" y="3455929"/>
                </a:lnTo>
                <a:cubicBezTo>
                  <a:pt x="2234053" y="3156622"/>
                  <a:pt x="2132910" y="2861437"/>
                  <a:pt x="2058502" y="2644893"/>
                </a:cubicBezTo>
                <a:cubicBezTo>
                  <a:pt x="2014168" y="2773884"/>
                  <a:pt x="1966214" y="2913456"/>
                  <a:pt x="1916896" y="3057220"/>
                </a:cubicBezTo>
                <a:lnTo>
                  <a:pt x="1769291" y="3488301"/>
                </a:lnTo>
                <a:lnTo>
                  <a:pt x="1404039" y="3488301"/>
                </a:lnTo>
                <a:lnTo>
                  <a:pt x="1411947" y="3465314"/>
                </a:lnTo>
                <a:cubicBezTo>
                  <a:pt x="1693696" y="2645673"/>
                  <a:pt x="2034218" y="1646833"/>
                  <a:pt x="2054937" y="1585345"/>
                </a:cubicBezTo>
                <a:close/>
                <a:moveTo>
                  <a:pt x="1465011" y="1238697"/>
                </a:moveTo>
                <a:cubicBezTo>
                  <a:pt x="1418672" y="1291273"/>
                  <a:pt x="591708" y="2229629"/>
                  <a:pt x="0" y="2903320"/>
                </a:cubicBezTo>
                <a:lnTo>
                  <a:pt x="0" y="2380229"/>
                </a:lnTo>
                <a:lnTo>
                  <a:pt x="534676" y="1772481"/>
                </a:lnTo>
                <a:lnTo>
                  <a:pt x="0" y="1877634"/>
                </a:lnTo>
                <a:lnTo>
                  <a:pt x="0" y="1521183"/>
                </a:lnTo>
                <a:close/>
                <a:moveTo>
                  <a:pt x="7869235" y="0"/>
                </a:moveTo>
                <a:lnTo>
                  <a:pt x="8225605" y="0"/>
                </a:lnTo>
                <a:lnTo>
                  <a:pt x="8223514" y="34669"/>
                </a:lnTo>
                <a:cubicBezTo>
                  <a:pt x="8183809" y="308807"/>
                  <a:pt x="7976691" y="622261"/>
                  <a:pt x="7547836" y="892049"/>
                </a:cubicBezTo>
                <a:cubicBezTo>
                  <a:pt x="8037066" y="1200379"/>
                  <a:pt x="8238460" y="1565741"/>
                  <a:pt x="8230440" y="1864267"/>
                </a:cubicBezTo>
                <a:cubicBezTo>
                  <a:pt x="8103009" y="2139626"/>
                  <a:pt x="7772400" y="2254581"/>
                  <a:pt x="7510410" y="2293789"/>
                </a:cubicBezTo>
                <a:cubicBezTo>
                  <a:pt x="7766943" y="2896525"/>
                  <a:pt x="7740334" y="3167678"/>
                  <a:pt x="7733852" y="3421263"/>
                </a:cubicBezTo>
                <a:lnTo>
                  <a:pt x="7733443" y="3488301"/>
                </a:lnTo>
                <a:lnTo>
                  <a:pt x="7378213" y="3488301"/>
                </a:lnTo>
                <a:lnTo>
                  <a:pt x="7241634" y="3463295"/>
                </a:lnTo>
                <a:cubicBezTo>
                  <a:pt x="6240332" y="3229180"/>
                  <a:pt x="6175614" y="2484046"/>
                  <a:pt x="5303090" y="2106654"/>
                </a:cubicBezTo>
                <a:cubicBezTo>
                  <a:pt x="4826338" y="2010411"/>
                  <a:pt x="4035909" y="1857138"/>
                  <a:pt x="3578762" y="1768026"/>
                </a:cubicBezTo>
                <a:cubicBezTo>
                  <a:pt x="3882636" y="2112891"/>
                  <a:pt x="4405727" y="2708163"/>
                  <a:pt x="4721185" y="3081546"/>
                </a:cubicBezTo>
                <a:cubicBezTo>
                  <a:pt x="5058700" y="3325825"/>
                  <a:pt x="5373407" y="3403061"/>
                  <a:pt x="5678135" y="3472276"/>
                </a:cubicBezTo>
                <a:lnTo>
                  <a:pt x="5744923" y="3488301"/>
                </a:lnTo>
                <a:lnTo>
                  <a:pt x="4691437" y="3488301"/>
                </a:lnTo>
                <a:lnTo>
                  <a:pt x="4574414" y="3404218"/>
                </a:lnTo>
                <a:cubicBezTo>
                  <a:pt x="4536472" y="3372762"/>
                  <a:pt x="4500632" y="3338412"/>
                  <a:pt x="4467214" y="3300762"/>
                </a:cubicBezTo>
                <a:cubicBezTo>
                  <a:pt x="3936103" y="2692124"/>
                  <a:pt x="2706350" y="1297511"/>
                  <a:pt x="2649318" y="1233351"/>
                </a:cubicBezTo>
                <a:cubicBezTo>
                  <a:pt x="2735758" y="1253846"/>
                  <a:pt x="4577715" y="1610296"/>
                  <a:pt x="5369925" y="1768026"/>
                </a:cubicBezTo>
                <a:cubicBezTo>
                  <a:pt x="5770932" y="1848227"/>
                  <a:pt x="6065003" y="2174379"/>
                  <a:pt x="6350164" y="2488946"/>
                </a:cubicBezTo>
                <a:cubicBezTo>
                  <a:pt x="6610215" y="2815695"/>
                  <a:pt x="6975543" y="3042136"/>
                  <a:pt x="7383870" y="3129666"/>
                </a:cubicBezTo>
                <a:cubicBezTo>
                  <a:pt x="7389216" y="2828465"/>
                  <a:pt x="7155742" y="2269729"/>
                  <a:pt x="6879493" y="1978331"/>
                </a:cubicBezTo>
                <a:cubicBezTo>
                  <a:pt x="7177128" y="1988134"/>
                  <a:pt x="7741212" y="1963182"/>
                  <a:pt x="7880228" y="1774264"/>
                </a:cubicBezTo>
                <a:cubicBezTo>
                  <a:pt x="7868643" y="1460587"/>
                  <a:pt x="7184258" y="1028391"/>
                  <a:pt x="6696811" y="892049"/>
                </a:cubicBezTo>
                <a:cubicBezTo>
                  <a:pt x="7184258" y="754815"/>
                  <a:pt x="7867752" y="324402"/>
                  <a:pt x="7880228" y="9834"/>
                </a:cubicBezTo>
                <a:close/>
                <a:moveTo>
                  <a:pt x="3132451" y="0"/>
                </a:moveTo>
                <a:lnTo>
                  <a:pt x="3592147" y="0"/>
                </a:lnTo>
                <a:lnTo>
                  <a:pt x="3578762" y="15181"/>
                </a:lnTo>
                <a:lnTo>
                  <a:pt x="3657299" y="0"/>
                </a:lnTo>
                <a:lnTo>
                  <a:pt x="5415062" y="0"/>
                </a:lnTo>
                <a:lnTo>
                  <a:pt x="5370816" y="12508"/>
                </a:lnTo>
                <a:cubicBezTo>
                  <a:pt x="4578605" y="173801"/>
                  <a:pt x="2739321" y="530251"/>
                  <a:pt x="2650209" y="547183"/>
                </a:cubicBezTo>
                <a:cubicBezTo>
                  <a:pt x="2671262" y="523401"/>
                  <a:pt x="2851795" y="318648"/>
                  <a:pt x="3098007" y="39111"/>
                </a:cubicBezTo>
                <a:close/>
                <a:moveTo>
                  <a:pt x="1987677" y="0"/>
                </a:moveTo>
                <a:lnTo>
                  <a:pt x="2125999" y="0"/>
                </a:lnTo>
                <a:lnTo>
                  <a:pt x="2105383" y="59974"/>
                </a:lnTo>
                <a:cubicBezTo>
                  <a:pt x="2078217" y="138991"/>
                  <a:pt x="2060952" y="189173"/>
                  <a:pt x="2056719" y="201426"/>
                </a:cubicBezTo>
                <a:close/>
                <a:moveTo>
                  <a:pt x="0" y="0"/>
                </a:moveTo>
                <a:lnTo>
                  <a:pt x="456828" y="0"/>
                </a:lnTo>
                <a:lnTo>
                  <a:pt x="534676" y="15181"/>
                </a:lnTo>
                <a:lnTo>
                  <a:pt x="521359" y="0"/>
                </a:lnTo>
                <a:lnTo>
                  <a:pt x="982995" y="0"/>
                </a:lnTo>
                <a:lnTo>
                  <a:pt x="1041012" y="65884"/>
                </a:lnTo>
                <a:cubicBezTo>
                  <a:pt x="1275048" y="331635"/>
                  <a:pt x="1444738" y="524181"/>
                  <a:pt x="1465011" y="547183"/>
                </a:cubicBezTo>
                <a:lnTo>
                  <a:pt x="0" y="262022"/>
                </a:lnTo>
                <a:close/>
              </a:path>
            </a:pathLst>
          </a:custGeom>
          <a:solidFill>
            <a:srgbClr val="FFFFFF">
              <a:alpha val="6000"/>
            </a:srgbClr>
          </a:solidFill>
          <a:ln w="694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4642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 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0000" y="2564933"/>
            <a:ext cx="11833200" cy="3488301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9754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7E7E34-D963-409A-B37E-74A78140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923999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746945-EC0D-4274-B554-168CE39A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01030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68120F1-E095-4F41-A281-F6F2F471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98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2" y="-1095"/>
            <a:ext cx="489034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6361" y="365760"/>
            <a:ext cx="3810347" cy="178816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6361" y="2377440"/>
            <a:ext cx="3810347" cy="1788161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4370" y="6311011"/>
            <a:ext cx="2212368" cy="288000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301653" cy="685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11" name="Designelement">
            <a:extLst>
              <a:ext uri="{FF2B5EF4-FFF2-40B4-BE49-F238E27FC236}">
                <a16:creationId xmlns:a16="http://schemas.microsoft.com/office/drawing/2014/main" id="{043CE9D1-6E4C-4CAB-A0C2-A3DCFAA844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1" y="0"/>
            <a:ext cx="4345057" cy="4383981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grpSp>
        <p:nvGrpSpPr>
          <p:cNvPr id="17" name="Region Östergötland">
            <a:extLst>
              <a:ext uri="{FF2B5EF4-FFF2-40B4-BE49-F238E27FC236}">
                <a16:creationId xmlns:a16="http://schemas.microsoft.com/office/drawing/2014/main" id="{6D8D5605-6781-476B-AC43-4CF08A7DE9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3D01E2E-97C2-429C-A7A2-D479ED89CD40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60D36897-49C2-4C1B-A3F2-122CFC6660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24" name="Folktandvården" hidden="1">
            <a:extLst>
              <a:ext uri="{FF2B5EF4-FFF2-40B4-BE49-F238E27FC236}">
                <a16:creationId xmlns:a16="http://schemas.microsoft.com/office/drawing/2014/main" id="{2ABEE15F-C77A-4CBC-89DB-F20690CD03FA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5031865A-FE93-469C-A66F-4503FB18A6D3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5CD42E06-9AA9-47A9-A075-CBCCBF4B4F7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7" name="Bild 26">
              <a:extLst>
                <a:ext uri="{FF2B5EF4-FFF2-40B4-BE49-F238E27FC236}">
                  <a16:creationId xmlns:a16="http://schemas.microsoft.com/office/drawing/2014/main" id="{A7B6ACAF-E00C-41A1-AD37-0CBAFB15C2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96601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16905"/>
            <a:ext cx="12192000" cy="23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39900" y="4651546"/>
            <a:ext cx="2160000" cy="288000"/>
          </a:xfrm>
        </p:spPr>
        <p:txBody>
          <a:bodyPr anchor="b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451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709" y="4659923"/>
            <a:ext cx="9092995" cy="785446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4709" y="5574439"/>
            <a:ext cx="9092995" cy="656924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grpSp>
        <p:nvGrpSpPr>
          <p:cNvPr id="16" name="Region Östergötland">
            <a:extLst>
              <a:ext uri="{FF2B5EF4-FFF2-40B4-BE49-F238E27FC236}">
                <a16:creationId xmlns:a16="http://schemas.microsoft.com/office/drawing/2014/main" id="{EC3CEBBE-EAE5-46D3-9D82-C51D007C49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927FB3D0-70F4-4150-8400-C2E42B255E32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1929D1F-3039-4760-8186-90020A1E8F7B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9" name="Folktandvården" hidden="1">
            <a:extLst>
              <a:ext uri="{FF2B5EF4-FFF2-40B4-BE49-F238E27FC236}">
                <a16:creationId xmlns:a16="http://schemas.microsoft.com/office/drawing/2014/main" id="{CB1505E5-50E5-4EC9-9FF6-0373F4F0F8ED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6825D4B3-1153-4A27-A191-5CF8CE582538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733CB4E6-6D27-4478-8C94-EE4CEB03065A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E824F4AB-10C3-4CFA-9E4C-AF9E9E011C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81484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4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15977CA-24A3-46EE-8707-F28C7E1883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54565849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6601" userDrawn="1">
          <p15:clr>
            <a:srgbClr val="FBAE40"/>
          </p15:clr>
        </p15:guide>
        <p15:guide id="2" orient="horz" pos="113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på bakg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175A820-5952-4495-B707-4DD695C799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599"/>
            <a:ext cx="12192000" cy="44258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30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96CE93CC-1359-4CCF-A9A7-0D4D54F8EA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3119649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nehåll, 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600" y="368300"/>
            <a:ext cx="11112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7000" y="1805599"/>
            <a:ext cx="5151592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2566593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734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två dela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1000" y="179999"/>
            <a:ext cx="5871000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5151600" cy="406021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21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7AF83559-D40C-4749-82F6-0DB5F9D8B7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01000" y="368300"/>
            <a:ext cx="5151600" cy="949325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sv-SE" sz="28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>
              <a:defRPr sz="2800" b="1"/>
            </a:lvl2pPr>
            <a:lvl3pPr>
              <a:defRPr sz="2800" b="1"/>
            </a:lvl3pPr>
            <a:lvl4pPr>
              <a:defRPr sz="2800" b="1"/>
            </a:lvl4pPr>
            <a:lvl5pPr>
              <a:defRPr sz="2800" b="1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9912452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7023714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6298422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6298422" cy="406021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4C6E1B76-2B7B-4533-BF68-0C133455A6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299006" y="180001"/>
            <a:ext cx="4711032" cy="289063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27" name="Platshållare för bild 5">
            <a:extLst>
              <a:ext uri="{FF2B5EF4-FFF2-40B4-BE49-F238E27FC236}">
                <a16:creationId xmlns:a16="http://schemas.microsoft.com/office/drawing/2014/main" id="{4BA08390-5407-41BB-A6E1-93228F6945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99006" y="3160638"/>
            <a:ext cx="4711032" cy="2890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97827432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33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2E3394-C113-4849-BB1C-5C174A3CF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5200" cy="94987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284E1E-CDE1-4D1F-8194-9D49212C3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0800" y="1807200"/>
            <a:ext cx="8751938" cy="40586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898BA3-370F-41F5-91EF-A04E5B8F8F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8000" y="6356350"/>
            <a:ext cx="360000" cy="252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1" name="Folktandvården" hidden="1">
            <a:extLst>
              <a:ext uri="{FF2B5EF4-FFF2-40B4-BE49-F238E27FC236}">
                <a16:creationId xmlns:a16="http://schemas.microsoft.com/office/drawing/2014/main" id="{46B4192C-A430-416B-BA38-01076CB9C6F4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F28F0DCF-1CC6-4CA0-9C6B-7A6A9001166F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FEDAC4F5-53DC-4758-B526-A1BD86931DC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0" name="Bild 9">
              <a:extLst>
                <a:ext uri="{FF2B5EF4-FFF2-40B4-BE49-F238E27FC236}">
                  <a16:creationId xmlns:a16="http://schemas.microsoft.com/office/drawing/2014/main" id="{B14777EB-4318-44AF-8036-D55F7A6420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  <p:grpSp>
        <p:nvGrpSpPr>
          <p:cNvPr id="19" name="Region Östergötland">
            <a:extLst>
              <a:ext uri="{FF2B5EF4-FFF2-40B4-BE49-F238E27FC236}">
                <a16:creationId xmlns:a16="http://schemas.microsoft.com/office/drawing/2014/main" id="{12B8B0FE-E494-49FD-B26D-9B726E2542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E29E9866-AB3F-4A58-BC98-5E1FEF56ED1F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ADBD61C2-B8AD-4888-B30A-1F1537F6107F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4" name="xxLanguageTextBox"/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sz="1600" smtClean="0"/>
          </a:p>
        </p:txBody>
      </p:sp>
    </p:spTree>
    <p:extLst>
      <p:ext uri="{BB962C8B-B14F-4D97-AF65-F5344CB8AC3E}">
        <p14:creationId xmlns:p14="http://schemas.microsoft.com/office/powerpoint/2010/main" val="23972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2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98" r:id="rId9"/>
    <p:sldLayoutId id="2147483699" r:id="rId10"/>
    <p:sldLayoutId id="2147483684" r:id="rId11"/>
    <p:sldLayoutId id="2147483685" r:id="rId12"/>
    <p:sldLayoutId id="2147483694" r:id="rId13"/>
    <p:sldLayoutId id="2147483687" r:id="rId14"/>
    <p:sldLayoutId id="2147483688" r:id="rId15"/>
    <p:sldLayoutId id="2147483695" r:id="rId16"/>
    <p:sldLayoutId id="2147483700" r:id="rId17"/>
    <p:sldLayoutId id="2147483696" r:id="rId18"/>
    <p:sldLayoutId id="2147483702" r:id="rId19"/>
    <p:sldLayoutId id="2147483692" r:id="rId20"/>
    <p:sldLayoutId id="2147483693" r:id="rId21"/>
    <p:sldLayoutId id="2147483701" r:id="rId22"/>
    <p:sldLayoutId id="2147483655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9388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-179388" algn="l" defTabSz="89535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32" userDrawn="1">
          <p15:clr>
            <a:srgbClr val="F26B43"/>
          </p15:clr>
        </p15:guide>
        <p15:guide id="3" pos="338" userDrawn="1">
          <p15:clr>
            <a:srgbClr val="F26B43"/>
          </p15:clr>
        </p15:guide>
        <p15:guide id="4" pos="7346" userDrawn="1">
          <p15:clr>
            <a:srgbClr val="F26B43"/>
          </p15:clr>
        </p15:guide>
        <p15:guide id="5" pos="1084" userDrawn="1">
          <p15:clr>
            <a:srgbClr val="F26B43"/>
          </p15:clr>
        </p15:guide>
        <p15:guide id="6" orient="horz" pos="1133" userDrawn="1">
          <p15:clr>
            <a:srgbClr val="F26B43"/>
          </p15:clr>
        </p15:guide>
        <p15:guide id="7" orient="horz" pos="3695" userDrawn="1">
          <p15:clr>
            <a:srgbClr val="F26B43"/>
          </p15:clr>
        </p15:guide>
        <p15:guide id="8" orient="horz" pos="3812" userDrawn="1">
          <p15:clr>
            <a:srgbClr val="F26B43"/>
          </p15:clr>
        </p15:guide>
        <p15:guide id="9" orient="horz" pos="232" userDrawn="1">
          <p15:clr>
            <a:srgbClr val="F26B43"/>
          </p15:clr>
        </p15:guide>
        <p15:guide id="10" orient="horz" pos="8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5A503F-55DF-4592-97CA-D0517782DB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PSS/PCS Vrinnevisjukhuset Norrköping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D086EDF-7F58-4D7A-9A76-DC9DEA88F6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BC8D4F-F2FB-414C-93E1-B9FB0E3BF4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Helena Krook 21 mars 2025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7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Utvärdering operatör, </a:t>
            </a:r>
            <a:r>
              <a:rPr lang="sv-SE" dirty="0" err="1" smtClean="0"/>
              <a:t>ssk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47338" y="385849"/>
            <a:ext cx="5132840" cy="564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0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1472" y="741962"/>
            <a:ext cx="8766928" cy="5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0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Utvärdering patient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9669" y="196543"/>
            <a:ext cx="6178349" cy="5899457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110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396049"/>
              </p:ext>
            </p:extLst>
          </p:nvPr>
        </p:nvGraphicFramePr>
        <p:xfrm>
          <a:off x="1008666" y="593888"/>
          <a:ext cx="9973560" cy="5577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390">
                  <a:extLst>
                    <a:ext uri="{9D8B030D-6E8A-4147-A177-3AD203B41FA5}">
                      <a16:colId xmlns:a16="http://schemas.microsoft.com/office/drawing/2014/main" val="1423649663"/>
                    </a:ext>
                  </a:extLst>
                </a:gridCol>
                <a:gridCol w="2493390">
                  <a:extLst>
                    <a:ext uri="{9D8B030D-6E8A-4147-A177-3AD203B41FA5}">
                      <a16:colId xmlns:a16="http://schemas.microsoft.com/office/drawing/2014/main" val="2751450733"/>
                    </a:ext>
                  </a:extLst>
                </a:gridCol>
                <a:gridCol w="2493390">
                  <a:extLst>
                    <a:ext uri="{9D8B030D-6E8A-4147-A177-3AD203B41FA5}">
                      <a16:colId xmlns:a16="http://schemas.microsoft.com/office/drawing/2014/main" val="2053971073"/>
                    </a:ext>
                  </a:extLst>
                </a:gridCol>
                <a:gridCol w="2493390">
                  <a:extLst>
                    <a:ext uri="{9D8B030D-6E8A-4147-A177-3AD203B41FA5}">
                      <a16:colId xmlns:a16="http://schemas.microsoft.com/office/drawing/2014/main" val="1957551065"/>
                    </a:ext>
                  </a:extLst>
                </a:gridCol>
              </a:tblGrid>
              <a:tr h="438681">
                <a:tc>
                  <a:txBody>
                    <a:bodyPr/>
                    <a:lstStyle/>
                    <a:p>
                      <a:r>
                        <a:rPr lang="sv-SE" dirty="0" smtClean="0"/>
                        <a:t>Verksamhet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Start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Lokal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Läkemedel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78477"/>
                  </a:ext>
                </a:extLst>
              </a:tr>
              <a:tr h="757175">
                <a:tc>
                  <a:txBody>
                    <a:bodyPr/>
                    <a:lstStyle/>
                    <a:p>
                      <a:r>
                        <a:rPr lang="sv-SE" dirty="0" smtClean="0"/>
                        <a:t>ESWL, splintbyte, </a:t>
                      </a:r>
                      <a:r>
                        <a:rPr lang="sv-SE" dirty="0" err="1" smtClean="0"/>
                        <a:t>laserlithotripsi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2008</a:t>
                      </a:r>
                      <a:r>
                        <a:rPr lang="sv-SE" dirty="0" smtClean="0"/>
                        <a:t>, (ca 300/år), </a:t>
                      </a:r>
                      <a:r>
                        <a:rPr lang="sv-SE" dirty="0" smtClean="0"/>
                        <a:t>f n jfr</a:t>
                      </a:r>
                      <a:r>
                        <a:rPr lang="sv-SE" baseline="0" dirty="0" smtClean="0"/>
                        <a:t> studie GA </a:t>
                      </a:r>
                      <a:r>
                        <a:rPr lang="sv-SE" baseline="0" smtClean="0"/>
                        <a:t>och </a:t>
                      </a:r>
                      <a:r>
                        <a:rPr lang="sv-SE" baseline="0" smtClean="0"/>
                        <a:t>PSS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Operationssal utanför</a:t>
                      </a:r>
                      <a:r>
                        <a:rPr lang="sv-SE" baseline="0" dirty="0" smtClean="0"/>
                        <a:t> C-</a:t>
                      </a:r>
                      <a:r>
                        <a:rPr lang="sv-SE" baseline="0" dirty="0" err="1" smtClean="0"/>
                        <a:t>Op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Propofol</a:t>
                      </a:r>
                      <a:r>
                        <a:rPr lang="sv-SE" dirty="0" smtClean="0"/>
                        <a:t>/</a:t>
                      </a:r>
                      <a:r>
                        <a:rPr lang="sv-SE" dirty="0" err="1" smtClean="0"/>
                        <a:t>alfentanil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396569"/>
                  </a:ext>
                </a:extLst>
              </a:tr>
              <a:tr h="757175">
                <a:tc>
                  <a:txBody>
                    <a:bodyPr/>
                    <a:lstStyle/>
                    <a:p>
                      <a:r>
                        <a:rPr lang="sv-SE" dirty="0" smtClean="0"/>
                        <a:t>Gynekologisk öppenvårdskirurgi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2019, -22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Mottagningsrum,</a:t>
                      </a:r>
                      <a:r>
                        <a:rPr lang="sv-SE" baseline="0" dirty="0" smtClean="0"/>
                        <a:t> operationssal Förlossningen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Propofol</a:t>
                      </a:r>
                      <a:r>
                        <a:rPr lang="sv-SE" dirty="0" smtClean="0"/>
                        <a:t> + LA </a:t>
                      </a:r>
                      <a:r>
                        <a:rPr lang="sv-SE" dirty="0" err="1" smtClean="0"/>
                        <a:t>vb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367615"/>
                  </a:ext>
                </a:extLst>
              </a:tr>
              <a:tr h="438681">
                <a:tc>
                  <a:txBody>
                    <a:bodyPr/>
                    <a:lstStyle/>
                    <a:p>
                      <a:r>
                        <a:rPr lang="sv-SE" dirty="0" smtClean="0"/>
                        <a:t>Matstrupslab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2012 (ca 315/år)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Mottagningsrum Kir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Propofol</a:t>
                      </a:r>
                      <a:r>
                        <a:rPr lang="sv-SE" dirty="0" smtClean="0"/>
                        <a:t>/</a:t>
                      </a:r>
                      <a:r>
                        <a:rPr lang="sv-SE" dirty="0" err="1" smtClean="0"/>
                        <a:t>alfentanil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323984"/>
                  </a:ext>
                </a:extLst>
              </a:tr>
              <a:tr h="757175">
                <a:tc>
                  <a:txBody>
                    <a:bodyPr/>
                    <a:lstStyle/>
                    <a:p>
                      <a:r>
                        <a:rPr lang="sv-SE" dirty="0" smtClean="0"/>
                        <a:t>Endoskopi (</a:t>
                      </a:r>
                      <a:r>
                        <a:rPr lang="sv-SE" dirty="0" err="1" smtClean="0"/>
                        <a:t>gastro</a:t>
                      </a:r>
                      <a:r>
                        <a:rPr lang="sv-SE" dirty="0" smtClean="0"/>
                        <a:t>, </a:t>
                      </a:r>
                      <a:r>
                        <a:rPr lang="sv-SE" dirty="0" err="1" smtClean="0"/>
                        <a:t>koloskoi</a:t>
                      </a:r>
                      <a:r>
                        <a:rPr lang="sv-SE" dirty="0" smtClean="0"/>
                        <a:t>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2020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Operationssal</a:t>
                      </a:r>
                      <a:r>
                        <a:rPr lang="sv-SE" baseline="0" dirty="0" smtClean="0"/>
                        <a:t> Dagkirurgisk enhet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Propofol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701386"/>
                  </a:ext>
                </a:extLst>
              </a:tr>
              <a:tr h="757175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Sigmoideoskopi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2024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Mottagningsrum Kir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Propofol</a:t>
                      </a:r>
                      <a:r>
                        <a:rPr lang="sv-SE" dirty="0" smtClean="0"/>
                        <a:t>/</a:t>
                      </a:r>
                      <a:r>
                        <a:rPr lang="sv-SE" dirty="0" err="1" smtClean="0"/>
                        <a:t>alfentanil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433519"/>
                  </a:ext>
                </a:extLst>
              </a:tr>
              <a:tr h="757175">
                <a:tc>
                  <a:txBody>
                    <a:bodyPr/>
                    <a:lstStyle/>
                    <a:p>
                      <a:r>
                        <a:rPr lang="sv-SE" dirty="0" smtClean="0"/>
                        <a:t>Suturering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baseline="0" dirty="0" err="1" smtClean="0"/>
                        <a:t>postpartum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2024 (studie)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Förlossningssal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Propofol</a:t>
                      </a:r>
                      <a:r>
                        <a:rPr lang="sv-SE" baseline="0" dirty="0" smtClean="0"/>
                        <a:t> + LA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715481"/>
                  </a:ext>
                </a:extLst>
              </a:tr>
              <a:tr h="757175">
                <a:tc>
                  <a:txBody>
                    <a:bodyPr/>
                    <a:lstStyle/>
                    <a:p>
                      <a:r>
                        <a:rPr lang="sv-SE" dirty="0" smtClean="0"/>
                        <a:t>ERCP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2022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Röntgen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Propofol</a:t>
                      </a:r>
                      <a:r>
                        <a:rPr lang="sv-SE" dirty="0" smtClean="0"/>
                        <a:t>/</a:t>
                      </a:r>
                      <a:r>
                        <a:rPr lang="sv-SE" dirty="0" err="1" smtClean="0"/>
                        <a:t>alfentanil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915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41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Registrering/uppföljning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70573" y="2837104"/>
            <a:ext cx="9073650" cy="326203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Inscannade</a:t>
            </a:r>
            <a:r>
              <a:rPr lang="sv-SE" dirty="0" smtClean="0"/>
              <a:t> övervakningsblad, kort sammanfattning i patientjournalen!?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Mycket få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Möjlighet till snabb återkoppling på frågor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Vem äger verksamheten och är intresserad av uppföljning?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Vad är skillnad på procedurrelaterad </a:t>
            </a:r>
            <a:r>
              <a:rPr lang="sv-SE" dirty="0" err="1" smtClean="0"/>
              <a:t>sedering</a:t>
            </a:r>
            <a:r>
              <a:rPr lang="sv-SE" dirty="0" smtClean="0"/>
              <a:t> på annan del av sjukhuset, t ex </a:t>
            </a:r>
            <a:r>
              <a:rPr lang="sv-SE" dirty="0" err="1" smtClean="0"/>
              <a:t>rtg</a:t>
            </a:r>
            <a:r>
              <a:rPr lang="sv-SE" dirty="0" smtClean="0"/>
              <a:t>, Akuten (</a:t>
            </a:r>
            <a:r>
              <a:rPr lang="sv-SE" dirty="0" err="1" smtClean="0"/>
              <a:t>frakturreponering</a:t>
            </a:r>
            <a:r>
              <a:rPr lang="sv-SE" dirty="0" smtClean="0"/>
              <a:t>, suturering av barn mm)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876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Syfte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80000" y="2837104"/>
            <a:ext cx="9073650" cy="2460109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Lindra obehag och/eller smärta och stress hos patienten i samband med undersökning eller behandling på mottagning. </a:t>
            </a:r>
          </a:p>
          <a:p>
            <a:pPr lvl="0"/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Öka åtkomsten för undersökning/behandling, öka patientens möjlighet att samarbeta genom att minska smärt- och stressutlöst muskelspänning.</a:t>
            </a:r>
          </a:p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62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Förutsättningar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80000" y="2837105"/>
            <a:ext cx="9073650" cy="279644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SFAI´s</a:t>
            </a:r>
            <a:r>
              <a:rPr lang="sv-SE" dirty="0" smtClean="0"/>
              <a:t> riktlinje från 2013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Styrdokument Vrinnevisjukhuset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Anpassad verksamhet till aktuella patientgrupper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Utbildning av personal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Teamarbete och regelbundenhet för kompetens, effektivitet, utfall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Dokumentation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Uppföljning/utvärdering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55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SFAI´s</a:t>
            </a:r>
            <a:r>
              <a:rPr lang="sv-SE" dirty="0" smtClean="0"/>
              <a:t> riktlinjer för procedurrelaterad </a:t>
            </a:r>
            <a:r>
              <a:rPr lang="sv-SE" dirty="0" err="1" smtClean="0"/>
              <a:t>propofolsedering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80000" y="2837104"/>
            <a:ext cx="9073650" cy="25757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Från 2013, pågående revidering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/>
              <a:t>Sedering</a:t>
            </a:r>
            <a:r>
              <a:rPr lang="sv-SE" dirty="0"/>
              <a:t> utanför anestesiklinik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Medicinska procedurer med begränsad tidsåtgång, max 45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Enbart </a:t>
            </a:r>
            <a:r>
              <a:rPr lang="sv-SE" dirty="0" err="1"/>
              <a:t>Propofol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Vuxna (&gt;18 år)</a:t>
            </a:r>
          </a:p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287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Kompetens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80000" y="2837104"/>
            <a:ext cx="9073650" cy="2470619"/>
          </a:xfrm>
        </p:spPr>
        <p:txBody>
          <a:bodyPr/>
          <a:lstStyle/>
          <a:p>
            <a:r>
              <a:rPr lang="sv-SE" i="1" dirty="0" smtClean="0"/>
              <a:t>Procedurrelaterad </a:t>
            </a:r>
            <a:r>
              <a:rPr lang="sv-SE" i="1" dirty="0" err="1"/>
              <a:t>propofolsedering</a:t>
            </a:r>
            <a:r>
              <a:rPr lang="sv-SE" i="1" dirty="0"/>
              <a:t> skall genomföras och </a:t>
            </a:r>
            <a:r>
              <a:rPr lang="sv-SE" i="1" dirty="0" smtClean="0"/>
              <a:t>dokumenteras </a:t>
            </a:r>
            <a:r>
              <a:rPr lang="sv-SE" i="1" dirty="0"/>
              <a:t>av legitimerad läkare eller legitimerad sjuksköterska med vidareutbildning i anestesi </a:t>
            </a:r>
            <a:r>
              <a:rPr lang="sv-SE" b="1" i="1" u="sng" dirty="0"/>
              <a:t>eller reell klinisk kompetens </a:t>
            </a:r>
            <a:r>
              <a:rPr lang="sv-SE" i="1" dirty="0"/>
              <a:t>att adekvat tolka och snabbt åtgärda avvikande övervakningsvärden under såväl </a:t>
            </a:r>
            <a:r>
              <a:rPr lang="sv-SE" i="1" dirty="0" err="1" smtClean="0"/>
              <a:t>sederings</a:t>
            </a:r>
            <a:r>
              <a:rPr lang="sv-SE" i="1" dirty="0" smtClean="0"/>
              <a:t>- som uppvakningsförloppet.</a:t>
            </a:r>
          </a:p>
          <a:p>
            <a:endParaRPr lang="sv-SE" i="1" dirty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766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Arbetssätt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80000" y="2837105"/>
            <a:ext cx="9073650" cy="273337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Välja ut patienter: indikation – kontraindikation för PSS, ASA-klass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Utrustning: metod, övervakning, behandling av komplikationer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Läkemede</a:t>
            </a:r>
            <a:r>
              <a:rPr lang="sv-SE" dirty="0"/>
              <a:t>l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Vem har ansvar för vad?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Larmrutin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Logistik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Dokumentation och utvärdering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158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Läkemedel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80000" y="2837105"/>
            <a:ext cx="9073650" cy="347493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sz="2000" b="1" dirty="0"/>
              <a:t>Behov av enbart </a:t>
            </a:r>
            <a:r>
              <a:rPr lang="sv-SE" sz="2000" b="1" dirty="0" err="1"/>
              <a:t>sedering</a:t>
            </a:r>
            <a:r>
              <a:rPr lang="sv-SE" sz="2000" b="1" dirty="0"/>
              <a:t>, </a:t>
            </a:r>
            <a:r>
              <a:rPr lang="sv-SE" sz="2000" dirty="0" smtClean="0"/>
              <a:t>ej smärtsamt </a:t>
            </a:r>
            <a:r>
              <a:rPr lang="sv-SE" sz="2000" dirty="0"/>
              <a:t>eller i kombination med lokalbedövning: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b="1" dirty="0" err="1"/>
              <a:t>Propofol</a:t>
            </a:r>
            <a:r>
              <a:rPr lang="sv-SE" sz="2000" b="1" dirty="0"/>
              <a:t> </a:t>
            </a:r>
          </a:p>
          <a:p>
            <a:r>
              <a:rPr lang="sv-SE" sz="2000" dirty="0"/>
              <a:t>          - Gastroskopi</a:t>
            </a:r>
          </a:p>
          <a:p>
            <a:r>
              <a:rPr lang="sv-SE" sz="2000" dirty="0"/>
              <a:t>          - </a:t>
            </a:r>
            <a:r>
              <a:rPr lang="sv-SE" sz="2000" dirty="0" smtClean="0"/>
              <a:t>Gyn-mott/öppenvårdskirurgi</a:t>
            </a:r>
          </a:p>
          <a:p>
            <a:r>
              <a:rPr lang="sv-SE" sz="2000" dirty="0"/>
              <a:t> </a:t>
            </a:r>
            <a:r>
              <a:rPr lang="sv-SE" sz="2000" dirty="0" smtClean="0"/>
              <a:t>         - Suturering av nyförlösta mammor</a:t>
            </a:r>
          </a:p>
          <a:p>
            <a:endParaRPr lang="sv-SE" sz="2000" dirty="0"/>
          </a:p>
          <a:p>
            <a:pPr marL="514350" indent="-514350">
              <a:buFont typeface="+mj-lt"/>
              <a:buAutoNum type="arabicPeriod"/>
            </a:pPr>
            <a:r>
              <a:rPr lang="sv-SE" sz="2000" b="1" dirty="0"/>
              <a:t>Behov av smärtlindring i samband med </a:t>
            </a:r>
            <a:r>
              <a:rPr lang="sv-SE" sz="2000" b="1" dirty="0" err="1"/>
              <a:t>sederingen</a:t>
            </a:r>
            <a:r>
              <a:rPr lang="sv-SE" sz="2000" dirty="0"/>
              <a:t>: </a:t>
            </a:r>
            <a:r>
              <a:rPr lang="sv-SE" sz="2000" b="1" dirty="0" err="1"/>
              <a:t>Propofol</a:t>
            </a:r>
            <a:r>
              <a:rPr lang="sv-SE" sz="2000" b="1" dirty="0"/>
              <a:t> + </a:t>
            </a:r>
            <a:r>
              <a:rPr lang="sv-SE" sz="2000" b="1" dirty="0" err="1"/>
              <a:t>Alfentanil</a:t>
            </a:r>
            <a:endParaRPr lang="sv-SE" sz="2000" b="1" dirty="0"/>
          </a:p>
          <a:p>
            <a:r>
              <a:rPr lang="sv-SE" sz="2000" dirty="0"/>
              <a:t>          - ESWL, splintbyte, </a:t>
            </a:r>
            <a:r>
              <a:rPr lang="sv-SE" sz="2000" dirty="0" err="1"/>
              <a:t>laserlithotripsi</a:t>
            </a:r>
            <a:endParaRPr lang="sv-SE" sz="2000" dirty="0"/>
          </a:p>
          <a:p>
            <a:r>
              <a:rPr lang="sv-SE" sz="2000" dirty="0"/>
              <a:t>          - Matstrupslab: RF-ablation</a:t>
            </a:r>
          </a:p>
          <a:p>
            <a:r>
              <a:rPr lang="sv-SE" sz="2000" dirty="0"/>
              <a:t>          - ERCP</a:t>
            </a:r>
          </a:p>
          <a:p>
            <a:r>
              <a:rPr lang="sv-SE" sz="2000" dirty="0" smtClean="0"/>
              <a:t>          - </a:t>
            </a:r>
            <a:r>
              <a:rPr lang="sv-SE" sz="2000" dirty="0"/>
              <a:t>Kirurgmottagningen: </a:t>
            </a:r>
            <a:r>
              <a:rPr lang="sv-SE" sz="2000" dirty="0" err="1"/>
              <a:t>sigmoideoskopi</a:t>
            </a:r>
            <a:r>
              <a:rPr lang="sv-SE" sz="2000" dirty="0"/>
              <a:t> </a:t>
            </a:r>
          </a:p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72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Metod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80000" y="2837105"/>
            <a:ext cx="9073650" cy="322736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Pump för intravenös infusion. 1) </a:t>
            </a:r>
            <a:r>
              <a:rPr lang="sv-SE" dirty="0" err="1"/>
              <a:t>Syramed</a:t>
            </a:r>
            <a:r>
              <a:rPr lang="sv-SE" dirty="0"/>
              <a:t> uSP6000 tillverkas av </a:t>
            </a:r>
            <a:r>
              <a:rPr lang="sv-SE" dirty="0" err="1"/>
              <a:t>Acromed</a:t>
            </a:r>
            <a:r>
              <a:rPr lang="sv-SE" dirty="0"/>
              <a:t> och distribueras av </a:t>
            </a:r>
            <a:r>
              <a:rPr lang="sv-SE" dirty="0" err="1"/>
              <a:t>Timik</a:t>
            </a:r>
            <a:r>
              <a:rPr lang="sv-SE" dirty="0"/>
              <a:t> Medical. 2) CME T34L från Carefusion, Cares Medical.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Bolus 0,5ml, spärrtid 7,5 eller 12s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Sedering</a:t>
            </a:r>
            <a:r>
              <a:rPr lang="sv-SE" dirty="0" smtClean="0"/>
              <a:t>: </a:t>
            </a:r>
            <a:r>
              <a:rPr lang="sv-SE" dirty="0" err="1" smtClean="0"/>
              <a:t>Propofol</a:t>
            </a:r>
            <a:r>
              <a:rPr lang="sv-SE" dirty="0" smtClean="0"/>
              <a:t> </a:t>
            </a:r>
            <a:r>
              <a:rPr lang="sv-SE" dirty="0"/>
              <a:t>10 mg/ </a:t>
            </a:r>
            <a:r>
              <a:rPr lang="sv-SE" dirty="0" smtClean="0"/>
              <a:t>ml, bolus 5 mg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Sedering</a:t>
            </a:r>
            <a:r>
              <a:rPr lang="sv-SE" dirty="0" smtClean="0"/>
              <a:t> </a:t>
            </a:r>
            <a:r>
              <a:rPr lang="sv-SE" dirty="0"/>
              <a:t>+ analgesi: </a:t>
            </a:r>
            <a:r>
              <a:rPr lang="sv-SE" dirty="0" err="1" smtClean="0"/>
              <a:t>Propofol</a:t>
            </a:r>
            <a:r>
              <a:rPr lang="sv-SE" dirty="0"/>
              <a:t> </a:t>
            </a:r>
            <a:r>
              <a:rPr lang="sv-SE" dirty="0" smtClean="0"/>
              <a:t>+ </a:t>
            </a:r>
            <a:r>
              <a:rPr lang="sv-SE" dirty="0" err="1" smtClean="0"/>
              <a:t>Alfentanil</a:t>
            </a:r>
            <a:r>
              <a:rPr lang="sv-SE" dirty="0" smtClean="0"/>
              <a:t>; bolusdos 4.2 </a:t>
            </a:r>
            <a:r>
              <a:rPr lang="sv-SE" dirty="0"/>
              <a:t>mg </a:t>
            </a:r>
            <a:r>
              <a:rPr lang="sv-SE" dirty="0" err="1" smtClean="0"/>
              <a:t>propofol</a:t>
            </a:r>
            <a:r>
              <a:rPr lang="sv-SE" dirty="0" smtClean="0"/>
              <a:t> + </a:t>
            </a:r>
            <a:r>
              <a:rPr lang="sv-SE" dirty="0"/>
              <a:t>0.042 mg </a:t>
            </a:r>
            <a:r>
              <a:rPr lang="sv-SE" dirty="0" err="1" smtClean="0"/>
              <a:t>alfentanil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86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Checklista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80000" y="2942208"/>
            <a:ext cx="9073650" cy="84687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2703" y="588580"/>
            <a:ext cx="8429297" cy="5517930"/>
          </a:xfrm>
          <a:prstGeom prst="rect">
            <a:avLst/>
          </a:prstGeom>
        </p:spPr>
      </p:pic>
      <p:sp>
        <p:nvSpPr>
          <p:cNvPr id="6" name="Ellips 5"/>
          <p:cNvSpPr/>
          <p:nvPr/>
        </p:nvSpPr>
        <p:spPr>
          <a:xfrm>
            <a:off x="4272453" y="4214648"/>
            <a:ext cx="1912883" cy="5119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sz="1600" smtClean="0"/>
          </a:p>
        </p:txBody>
      </p:sp>
      <p:sp>
        <p:nvSpPr>
          <p:cNvPr id="7" name="textruta 6"/>
          <p:cNvSpPr txBox="1"/>
          <p:nvPr/>
        </p:nvSpPr>
        <p:spPr>
          <a:xfrm flipH="1">
            <a:off x="1597571" y="4603531"/>
            <a:ext cx="15555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1600" dirty="0" smtClean="0"/>
              <a:t>Sammanfattning</a:t>
            </a:r>
          </a:p>
        </p:txBody>
      </p:sp>
      <p:cxnSp>
        <p:nvCxnSpPr>
          <p:cNvPr id="10" name="Rak pilkoppling 9"/>
          <p:cNvCxnSpPr>
            <a:stCxn id="7" idx="1"/>
          </p:cNvCxnSpPr>
          <p:nvPr/>
        </p:nvCxnSpPr>
        <p:spPr>
          <a:xfrm flipV="1">
            <a:off x="3153102" y="4424855"/>
            <a:ext cx="1061546" cy="3017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1391143" y="885598"/>
            <a:ext cx="155651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600" dirty="0" smtClean="0"/>
              <a:t>Kontraindikation</a:t>
            </a:r>
          </a:p>
        </p:txBody>
      </p:sp>
      <p:cxnSp>
        <p:nvCxnSpPr>
          <p:cNvPr id="15" name="Rak pilkoppling 14"/>
          <p:cNvCxnSpPr/>
          <p:nvPr/>
        </p:nvCxnSpPr>
        <p:spPr>
          <a:xfrm>
            <a:off x="2932386" y="1070264"/>
            <a:ext cx="1282262" cy="5798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04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Region Östergötland">
  <a:themeElements>
    <a:clrScheme name="Region Östergötland 2">
      <a:dk1>
        <a:sysClr val="windowText" lastClr="000000"/>
      </a:dk1>
      <a:lt1>
        <a:sysClr val="window" lastClr="FFFFFF"/>
      </a:lt1>
      <a:dk2>
        <a:srgbClr val="FB575C"/>
      </a:dk2>
      <a:lt2>
        <a:srgbClr val="182745"/>
      </a:lt2>
      <a:accent1>
        <a:srgbClr val="0861CE"/>
      </a:accent1>
      <a:accent2>
        <a:srgbClr val="EBECF0"/>
      </a:accent2>
      <a:accent3>
        <a:srgbClr val="92A9C4"/>
      </a:accent3>
      <a:accent4>
        <a:srgbClr val="A5A5A5"/>
      </a:accent4>
      <a:accent5>
        <a:srgbClr val="707580"/>
      </a:accent5>
      <a:accent6>
        <a:srgbClr val="242831"/>
      </a:accent6>
      <a:hlink>
        <a:srgbClr val="000000"/>
      </a:hlink>
      <a:folHlink>
        <a:srgbClr val="000000"/>
      </a:folHlink>
    </a:clrScheme>
    <a:fontScheme name="Region Östergötland Ny">
      <a:majorFont>
        <a:latin typeface="Roboto Ligh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110000"/>
          </a:lnSpc>
          <a:defRPr sz="16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Östergötland mall.potx" id="{D59FD54E-0EFD-47F0-8FBB-5319677ACB2B}" vid="{B5A23F47-7270-4819-BAB3-3491027929B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2193</TotalTime>
  <Words>586</Words>
  <Application>Microsoft Office PowerPoint</Application>
  <PresentationFormat>Bredbild</PresentationFormat>
  <Paragraphs>109</Paragraphs>
  <Slides>14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Calibri</vt:lpstr>
      <vt:lpstr>Roboto</vt:lpstr>
      <vt:lpstr>Roboto Light</vt:lpstr>
      <vt:lpstr>Region Östergötland</vt:lpstr>
      <vt:lpstr>PSS/PCS Vrinnevisjukhuset Norrköping</vt:lpstr>
      <vt:lpstr>Syfte</vt:lpstr>
      <vt:lpstr>Förutsättningar</vt:lpstr>
      <vt:lpstr>SFAI´s riktlinjer för procedurrelaterad propofolsedering</vt:lpstr>
      <vt:lpstr>Kompetens</vt:lpstr>
      <vt:lpstr>Arbetssätt</vt:lpstr>
      <vt:lpstr>Läkemedel</vt:lpstr>
      <vt:lpstr>Metod</vt:lpstr>
      <vt:lpstr>Checklista</vt:lpstr>
      <vt:lpstr>Utvärdering operatör, ssk</vt:lpstr>
      <vt:lpstr>PowerPoint-presentation</vt:lpstr>
      <vt:lpstr>Utvärdering patient</vt:lpstr>
      <vt:lpstr>PowerPoint-presentation</vt:lpstr>
      <vt:lpstr>Registrering/uppföljning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Bromée Sanna</dc:creator>
  <cp:lastModifiedBy>Krook Helena</cp:lastModifiedBy>
  <cp:revision>192</cp:revision>
  <dcterms:created xsi:type="dcterms:W3CDTF">2022-01-31T12:20:33Z</dcterms:created>
  <dcterms:modified xsi:type="dcterms:W3CDTF">2025-03-25T16:53:29Z</dcterms:modified>
</cp:coreProperties>
</file>