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5" r:id="rId3"/>
    <p:sldId id="275" r:id="rId4"/>
    <p:sldId id="286" r:id="rId5"/>
    <p:sldId id="276" r:id="rId6"/>
    <p:sldId id="287" r:id="rId7"/>
    <p:sldId id="288" r:id="rId8"/>
    <p:sldId id="291" r:id="rId9"/>
    <p:sldId id="277" r:id="rId10"/>
    <p:sldId id="279" r:id="rId11"/>
    <p:sldId id="278" r:id="rId12"/>
    <p:sldId id="283" r:id="rId13"/>
    <p:sldId id="274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22E"/>
    <a:srgbClr val="9D1E52"/>
    <a:srgbClr val="FB575C"/>
    <a:srgbClr val="D47800"/>
    <a:srgbClr val="092D59"/>
    <a:srgbClr val="4D648A"/>
    <a:srgbClr val="2A6C81"/>
    <a:srgbClr val="BCC811"/>
    <a:srgbClr val="817D0F"/>
    <a:srgbClr val="92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293" autoAdjust="0"/>
  </p:normalViewPr>
  <p:slideViewPr>
    <p:cSldViewPr snapToGrid="0">
      <p:cViewPr varScale="1">
        <p:scale>
          <a:sx n="103" d="100"/>
          <a:sy n="103" d="100"/>
        </p:scale>
        <p:origin x="852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C19D5-A8B4-4939-9AB9-9A1F49D7D863}" type="datetimeFigureOut">
              <a:rPr lang="sv-SE" smtClean="0"/>
              <a:t>2025-03-25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AC30C6-DFCE-4322-BF0A-474D250BD5F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299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C30C6-DFCE-4322-BF0A-474D250BD5F3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6424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1. Jämförelse mellan patientstyrd </a:t>
            </a:r>
            <a:r>
              <a:rPr lang="sv-SE" dirty="0" err="1" smtClean="0"/>
              <a:t>sedering</a:t>
            </a:r>
            <a:r>
              <a:rPr lang="sv-SE" dirty="0" smtClean="0"/>
              <a:t> och generell anestesi vid </a:t>
            </a:r>
            <a:r>
              <a:rPr lang="sv-SE" dirty="0" err="1" smtClean="0"/>
              <a:t>uretärskopisk</a:t>
            </a:r>
            <a:r>
              <a:rPr lang="sv-SE" dirty="0" smtClean="0"/>
              <a:t> </a:t>
            </a:r>
          </a:p>
          <a:p>
            <a:r>
              <a:rPr lang="sv-SE" dirty="0" err="1" smtClean="0"/>
              <a:t>laserlithotripsi</a:t>
            </a:r>
            <a:r>
              <a:rPr lang="sv-SE" dirty="0" smtClean="0"/>
              <a:t> av distal </a:t>
            </a:r>
            <a:r>
              <a:rPr lang="sv-SE" dirty="0" err="1" smtClean="0"/>
              <a:t>uretärsten</a:t>
            </a:r>
            <a:r>
              <a:rPr lang="sv-SE" dirty="0" smtClean="0"/>
              <a:t>, </a:t>
            </a:r>
            <a:r>
              <a:rPr lang="sv-SE" b="1" dirty="0" smtClean="0"/>
              <a:t>retrospektiv kohortstudie, 2017-2023</a:t>
            </a:r>
            <a:r>
              <a:rPr lang="sv-SE" dirty="0" smtClean="0"/>
              <a:t>. </a:t>
            </a:r>
          </a:p>
          <a:p>
            <a:r>
              <a:rPr lang="sv-SE" dirty="0" smtClean="0"/>
              <a:t>2. Jämförelse av </a:t>
            </a:r>
            <a:r>
              <a:rPr lang="sv-SE" dirty="0" err="1" smtClean="0"/>
              <a:t>uretärskopisk</a:t>
            </a:r>
            <a:r>
              <a:rPr lang="sv-SE" dirty="0" smtClean="0"/>
              <a:t> </a:t>
            </a:r>
            <a:r>
              <a:rPr lang="sv-SE" dirty="0" err="1" smtClean="0"/>
              <a:t>laserlithotripsi</a:t>
            </a:r>
            <a:r>
              <a:rPr lang="sv-SE" dirty="0" smtClean="0"/>
              <a:t> vid patientstyrd </a:t>
            </a:r>
            <a:r>
              <a:rPr lang="sv-SE" dirty="0" err="1" smtClean="0"/>
              <a:t>sedering</a:t>
            </a:r>
            <a:r>
              <a:rPr lang="sv-SE" dirty="0" smtClean="0"/>
              <a:t> och generell </a:t>
            </a:r>
          </a:p>
          <a:p>
            <a:r>
              <a:rPr lang="sv-SE" dirty="0" smtClean="0"/>
              <a:t>anestesi avseende stenfrihet, komplikationer och vårdkostnader - </a:t>
            </a:r>
            <a:r>
              <a:rPr lang="sv-SE" b="1" dirty="0" err="1" smtClean="0"/>
              <a:t>prospektiv</a:t>
            </a:r>
            <a:r>
              <a:rPr lang="sv-SE" b="1" dirty="0" smtClean="0"/>
              <a:t> </a:t>
            </a:r>
          </a:p>
          <a:p>
            <a:r>
              <a:rPr lang="sv-SE" b="1" dirty="0" smtClean="0"/>
              <a:t>randomiserad studie, multicenter</a:t>
            </a:r>
            <a:r>
              <a:rPr lang="sv-SE" dirty="0" smtClean="0"/>
              <a:t>.</a:t>
            </a:r>
          </a:p>
          <a:p>
            <a:r>
              <a:rPr lang="sv-SE" dirty="0" smtClean="0"/>
              <a:t>Avhandlingen avser att studera utförande och </a:t>
            </a:r>
            <a:r>
              <a:rPr lang="sv-SE" b="1" dirty="0" smtClean="0"/>
              <a:t>utfall vid behandling patienter med distal </a:t>
            </a:r>
          </a:p>
          <a:p>
            <a:r>
              <a:rPr lang="sv-SE" b="1" dirty="0" err="1" smtClean="0"/>
              <a:t>uretärsten</a:t>
            </a:r>
            <a:r>
              <a:rPr lang="sv-SE" b="1" dirty="0" smtClean="0"/>
              <a:t> med URS i patientstyrd </a:t>
            </a:r>
            <a:r>
              <a:rPr lang="sv-SE" b="1" dirty="0" err="1" smtClean="0"/>
              <a:t>sedering</a:t>
            </a:r>
            <a:r>
              <a:rPr lang="sv-SE" b="1" dirty="0" smtClean="0"/>
              <a:t>.</a:t>
            </a:r>
            <a:r>
              <a:rPr lang="sv-SE" dirty="0" smtClean="0"/>
              <a:t> Föreligger ökad risk för </a:t>
            </a:r>
            <a:r>
              <a:rPr lang="sv-SE" b="1" dirty="0" smtClean="0"/>
              <a:t>komplikationer kopplat till </a:t>
            </a:r>
          </a:p>
          <a:p>
            <a:r>
              <a:rPr lang="sv-SE" b="1" dirty="0" smtClean="0"/>
              <a:t>anestesiformen eller behandlingarna? </a:t>
            </a:r>
            <a:r>
              <a:rPr lang="sv-SE" dirty="0" smtClean="0"/>
              <a:t>Är operation med URS vid patientstyrd </a:t>
            </a:r>
            <a:r>
              <a:rPr lang="sv-SE" dirty="0" err="1" smtClean="0"/>
              <a:t>sedering</a:t>
            </a:r>
            <a:r>
              <a:rPr lang="sv-SE" dirty="0" smtClean="0"/>
              <a:t> </a:t>
            </a:r>
          </a:p>
          <a:p>
            <a:r>
              <a:rPr lang="sv-SE" b="1" dirty="0" smtClean="0"/>
              <a:t>resurssparande och kostnadseffektiv? </a:t>
            </a:r>
            <a:r>
              <a:rPr lang="sv-SE" dirty="0" smtClean="0"/>
              <a:t>Hur står sig behandlingsresultaten vid URS vid distal </a:t>
            </a:r>
          </a:p>
          <a:p>
            <a:r>
              <a:rPr lang="sv-SE" dirty="0" err="1" smtClean="0"/>
              <a:t>uretärsten</a:t>
            </a:r>
            <a:r>
              <a:rPr lang="sv-SE" dirty="0" smtClean="0"/>
              <a:t> i patientstyrd </a:t>
            </a:r>
            <a:r>
              <a:rPr lang="sv-SE" dirty="0" err="1" smtClean="0"/>
              <a:t>sedering</a:t>
            </a:r>
            <a:r>
              <a:rPr lang="sv-SE" dirty="0" smtClean="0"/>
              <a:t> kontra generell anestesi? </a:t>
            </a:r>
            <a:r>
              <a:rPr lang="sv-SE" b="1" dirty="0" smtClean="0"/>
              <a:t>Hur upplever patienterna operation </a:t>
            </a:r>
          </a:p>
          <a:p>
            <a:r>
              <a:rPr lang="sv-SE" b="1" dirty="0" smtClean="0"/>
              <a:t>i patientstyrd </a:t>
            </a:r>
            <a:r>
              <a:rPr lang="sv-SE" b="1" dirty="0" err="1" smtClean="0"/>
              <a:t>sedering</a:t>
            </a:r>
            <a:r>
              <a:rPr lang="sv-SE" b="1" dirty="0" smtClean="0"/>
              <a:t> jämfört med generell anestesi? </a:t>
            </a:r>
            <a:r>
              <a:rPr lang="sv-SE" dirty="0" smtClean="0"/>
              <a:t>Är splintavlastning att föredra jämfört </a:t>
            </a:r>
          </a:p>
          <a:p>
            <a:r>
              <a:rPr lang="sv-SE" dirty="0" err="1" smtClean="0"/>
              <a:t>nefrostomi</a:t>
            </a:r>
            <a:r>
              <a:rPr lang="sv-SE" dirty="0" smtClean="0"/>
              <a:t> vid akut avlastning av </a:t>
            </a:r>
            <a:r>
              <a:rPr lang="sv-SE" dirty="0" err="1" smtClean="0"/>
              <a:t>symtomgivande</a:t>
            </a:r>
            <a:r>
              <a:rPr lang="sv-SE" dirty="0" smtClean="0"/>
              <a:t> </a:t>
            </a:r>
            <a:r>
              <a:rPr lang="sv-SE" dirty="0" err="1" smtClean="0"/>
              <a:t>uretärsten</a:t>
            </a:r>
            <a:r>
              <a:rPr lang="sv-SE" dirty="0" smtClean="0"/>
              <a:t> &lt; 6mm? Hur länge ska en patient </a:t>
            </a:r>
          </a:p>
          <a:p>
            <a:r>
              <a:rPr lang="sv-SE" dirty="0" smtClean="0"/>
              <a:t>vara avlastad med splint för att maximera chansen för spontan stenpassage? Hur upplever </a:t>
            </a:r>
          </a:p>
          <a:p>
            <a:r>
              <a:rPr lang="sv-SE" dirty="0" smtClean="0"/>
              <a:t>patienterna att ha en avlastande splint?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AC30C6-DFCE-4322-BF0A-474D250BD5F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460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33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/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 smtClean="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PSS/PCS Vrinnevisjukhuset Norrköping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4BC8D4F-F2FB-414C-93E1-B9FB0E3BF4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 smtClean="0"/>
              <a:t>Helena Krook 21 mars 2025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Utvärdering operatör, </a:t>
            </a:r>
            <a:r>
              <a:rPr lang="sv-SE" dirty="0" err="1" smtClean="0"/>
              <a:t>ssk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947338" y="385849"/>
            <a:ext cx="5132840" cy="5647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0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1472" y="741962"/>
            <a:ext cx="8766928" cy="5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Utvärdering patient</a:t>
            </a:r>
            <a:endParaRPr lang="sv-SE" dirty="0"/>
          </a:p>
        </p:txBody>
      </p:sp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9669" y="196543"/>
            <a:ext cx="6178349" cy="5899457"/>
          </a:xfrm>
          <a:prstGeom prst="rect">
            <a:avLst/>
          </a:prstGeom>
        </p:spPr>
      </p:pic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10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396049"/>
              </p:ext>
            </p:extLst>
          </p:nvPr>
        </p:nvGraphicFramePr>
        <p:xfrm>
          <a:off x="1008666" y="593888"/>
          <a:ext cx="9973560" cy="5577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93390">
                  <a:extLst>
                    <a:ext uri="{9D8B030D-6E8A-4147-A177-3AD203B41FA5}">
                      <a16:colId xmlns:a16="http://schemas.microsoft.com/office/drawing/2014/main" val="1423649663"/>
                    </a:ext>
                  </a:extLst>
                </a:gridCol>
                <a:gridCol w="2493390">
                  <a:extLst>
                    <a:ext uri="{9D8B030D-6E8A-4147-A177-3AD203B41FA5}">
                      <a16:colId xmlns:a16="http://schemas.microsoft.com/office/drawing/2014/main" val="2751450733"/>
                    </a:ext>
                  </a:extLst>
                </a:gridCol>
                <a:gridCol w="2493390">
                  <a:extLst>
                    <a:ext uri="{9D8B030D-6E8A-4147-A177-3AD203B41FA5}">
                      <a16:colId xmlns:a16="http://schemas.microsoft.com/office/drawing/2014/main" val="2053971073"/>
                    </a:ext>
                  </a:extLst>
                </a:gridCol>
                <a:gridCol w="2493390">
                  <a:extLst>
                    <a:ext uri="{9D8B030D-6E8A-4147-A177-3AD203B41FA5}">
                      <a16:colId xmlns:a16="http://schemas.microsoft.com/office/drawing/2014/main" val="1957551065"/>
                    </a:ext>
                  </a:extLst>
                </a:gridCol>
              </a:tblGrid>
              <a:tr h="438681">
                <a:tc>
                  <a:txBody>
                    <a:bodyPr/>
                    <a:lstStyle/>
                    <a:p>
                      <a:r>
                        <a:rPr lang="sv-SE" dirty="0" smtClean="0"/>
                        <a:t>Verksamhet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Start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Lokal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Läkemedel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878477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smtClean="0"/>
                        <a:t>ESWL, splintbyte, </a:t>
                      </a:r>
                      <a:r>
                        <a:rPr lang="sv-SE" dirty="0" err="1" smtClean="0"/>
                        <a:t>laserlithotripsi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2008</a:t>
                      </a:r>
                      <a:r>
                        <a:rPr lang="sv-SE" dirty="0" smtClean="0"/>
                        <a:t>, (ca 300/år), </a:t>
                      </a:r>
                      <a:r>
                        <a:rPr lang="sv-SE" dirty="0" smtClean="0"/>
                        <a:t>f n jfr</a:t>
                      </a:r>
                      <a:r>
                        <a:rPr lang="sv-SE" baseline="0" dirty="0" smtClean="0"/>
                        <a:t> studie GA </a:t>
                      </a:r>
                      <a:r>
                        <a:rPr lang="sv-SE" baseline="0" smtClean="0"/>
                        <a:t>och </a:t>
                      </a:r>
                      <a:r>
                        <a:rPr lang="sv-SE" baseline="0" smtClean="0"/>
                        <a:t>PSS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Operationssal utanför</a:t>
                      </a:r>
                      <a:r>
                        <a:rPr lang="sv-SE" baseline="0" dirty="0" smtClean="0"/>
                        <a:t> C-</a:t>
                      </a:r>
                      <a:r>
                        <a:rPr lang="sv-SE" baseline="0" dirty="0" err="1" smtClean="0"/>
                        <a:t>Op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alfentanil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396569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smtClean="0"/>
                        <a:t>Gynekologisk öppenvårdskirurgi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2019, -22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Mottagningsrum,</a:t>
                      </a:r>
                      <a:r>
                        <a:rPr lang="sv-SE" baseline="0" dirty="0" smtClean="0"/>
                        <a:t> operationssal Förlossningen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dirty="0" smtClean="0"/>
                        <a:t> + LA </a:t>
                      </a:r>
                      <a:r>
                        <a:rPr lang="sv-SE" dirty="0" err="1" smtClean="0"/>
                        <a:t>vb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8367615"/>
                  </a:ext>
                </a:extLst>
              </a:tr>
              <a:tr h="438681">
                <a:tc>
                  <a:txBody>
                    <a:bodyPr/>
                    <a:lstStyle/>
                    <a:p>
                      <a:r>
                        <a:rPr lang="sv-SE" dirty="0" smtClean="0"/>
                        <a:t>Matstrupslab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2012 (ca 315/år)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Mottagningsrum Kir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alfentanil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323984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smtClean="0"/>
                        <a:t>Endoskopi (</a:t>
                      </a:r>
                      <a:r>
                        <a:rPr lang="sv-SE" dirty="0" err="1" smtClean="0"/>
                        <a:t>gastro</a:t>
                      </a:r>
                      <a:r>
                        <a:rPr lang="sv-SE" dirty="0" smtClean="0"/>
                        <a:t>, </a:t>
                      </a:r>
                      <a:r>
                        <a:rPr lang="sv-SE" dirty="0" err="1" smtClean="0"/>
                        <a:t>koloskoi</a:t>
                      </a:r>
                      <a:r>
                        <a:rPr lang="sv-SE" dirty="0" smtClean="0"/>
                        <a:t>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2020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Operationssal</a:t>
                      </a:r>
                      <a:r>
                        <a:rPr lang="sv-SE" baseline="0" dirty="0" smtClean="0"/>
                        <a:t> Dagkirurgisk enhet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701386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Sigmoideoskopi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2024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Mottagningsrum Kir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alfentanil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433519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smtClean="0"/>
                        <a:t>Suturering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baseline="0" dirty="0" err="1" smtClean="0"/>
                        <a:t>postpartum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2024 (studie)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Förlossningssal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baseline="0" dirty="0" smtClean="0"/>
                        <a:t> + LA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5715481"/>
                  </a:ext>
                </a:extLst>
              </a:tr>
              <a:tr h="757175">
                <a:tc>
                  <a:txBody>
                    <a:bodyPr/>
                    <a:lstStyle/>
                    <a:p>
                      <a:r>
                        <a:rPr lang="sv-SE" dirty="0" smtClean="0"/>
                        <a:t>ERCP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2022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Röntgen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err="1" smtClean="0"/>
                        <a:t>Propofol</a:t>
                      </a:r>
                      <a:r>
                        <a:rPr lang="sv-SE" dirty="0" smtClean="0"/>
                        <a:t>/</a:t>
                      </a:r>
                      <a:r>
                        <a:rPr lang="sv-SE" dirty="0" err="1" smtClean="0"/>
                        <a:t>alfentanil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3915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141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Registrering/uppföljning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70573" y="2837104"/>
            <a:ext cx="9073650" cy="326203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Inscannade</a:t>
            </a:r>
            <a:r>
              <a:rPr lang="sv-SE" dirty="0" smtClean="0"/>
              <a:t> övervakningsblad, kort sammanfattning i patientjournalen!?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Mycket få problem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Möjlighet till snabb återkoppling på frågor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Vem äger verksamheten och är intresserad av uppföljning?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Vad är skillnad på procedurrelaterad </a:t>
            </a:r>
            <a:r>
              <a:rPr lang="sv-SE" dirty="0" err="1" smtClean="0"/>
              <a:t>sedering</a:t>
            </a:r>
            <a:r>
              <a:rPr lang="sv-SE" dirty="0" smtClean="0"/>
              <a:t> på annan del av sjukhuset, t ex </a:t>
            </a:r>
            <a:r>
              <a:rPr lang="sv-SE" dirty="0" err="1" smtClean="0"/>
              <a:t>rtg</a:t>
            </a:r>
            <a:r>
              <a:rPr lang="sv-SE" dirty="0" smtClean="0"/>
              <a:t>, Akuten (</a:t>
            </a:r>
            <a:r>
              <a:rPr lang="sv-SE" dirty="0" err="1" smtClean="0"/>
              <a:t>frakturreponering</a:t>
            </a:r>
            <a:r>
              <a:rPr lang="sv-SE" dirty="0" smtClean="0"/>
              <a:t>, suturering av barn mm)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876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4"/>
            <a:ext cx="9073650" cy="2460109"/>
          </a:xfrm>
        </p:spPr>
        <p:txBody>
          <a:bodyPr/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Lindra obehag och/eller smärta och stress hos patienten i samband med undersökning eller behandling på mottagning. </a:t>
            </a:r>
          </a:p>
          <a:p>
            <a:pPr lvl="0"/>
            <a:endParaRPr lang="sv-SE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sv-SE" dirty="0"/>
              <a:t>Öka åtkomsten för undersökning/behandling, öka patientens möjlighet att samarbeta genom att minska smärt- och stressutlöst muskelspänning.</a:t>
            </a:r>
          </a:p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8626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Förutsättningar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5"/>
            <a:ext cx="9073650" cy="2796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SFAI´s</a:t>
            </a:r>
            <a:r>
              <a:rPr lang="sv-SE" dirty="0" smtClean="0"/>
              <a:t> riktlinje från 2013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Styrdokument Vrinnevisjukhuset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Anpassad verksamhet till aktuella patientgrupper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Utbildning av personal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Teamarbete och regelbundenhet för kompetens, effektivitet, utfall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Dokumentation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Uppföljning/utvärdering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955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err="1" smtClean="0"/>
              <a:t>SFAI´s</a:t>
            </a:r>
            <a:r>
              <a:rPr lang="sv-SE" dirty="0" smtClean="0"/>
              <a:t> riktlinjer för procedurrelaterad </a:t>
            </a:r>
            <a:r>
              <a:rPr lang="sv-SE" dirty="0" err="1" smtClean="0"/>
              <a:t>propofolsedering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4"/>
            <a:ext cx="9073650" cy="257572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Från 2013, pågående revidering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/>
              <a:t>Sedering</a:t>
            </a:r>
            <a:r>
              <a:rPr lang="sv-SE" dirty="0"/>
              <a:t> utanför anestesiklinik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Medicinska procedurer med begränsad tidsåtgång, max 45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Enbart </a:t>
            </a:r>
            <a:r>
              <a:rPr lang="sv-SE" dirty="0" err="1"/>
              <a:t>Propofol</a:t>
            </a: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Vuxna (&gt;18 år)</a:t>
            </a:r>
          </a:p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287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Kompetens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4"/>
            <a:ext cx="9073650" cy="2470619"/>
          </a:xfrm>
        </p:spPr>
        <p:txBody>
          <a:bodyPr/>
          <a:lstStyle/>
          <a:p>
            <a:r>
              <a:rPr lang="sv-SE" i="1" dirty="0" smtClean="0"/>
              <a:t>Procedurrelaterad </a:t>
            </a:r>
            <a:r>
              <a:rPr lang="sv-SE" i="1" dirty="0" err="1"/>
              <a:t>propofolsedering</a:t>
            </a:r>
            <a:r>
              <a:rPr lang="sv-SE" i="1" dirty="0"/>
              <a:t> skall genomföras och </a:t>
            </a:r>
            <a:r>
              <a:rPr lang="sv-SE" i="1" dirty="0" smtClean="0"/>
              <a:t>dokumenteras </a:t>
            </a:r>
            <a:r>
              <a:rPr lang="sv-SE" i="1" dirty="0"/>
              <a:t>av legitimerad läkare eller legitimerad sjuksköterska med vidareutbildning i anestesi </a:t>
            </a:r>
            <a:r>
              <a:rPr lang="sv-SE" b="1" i="1" u="sng" dirty="0"/>
              <a:t>eller reell klinisk kompetens </a:t>
            </a:r>
            <a:r>
              <a:rPr lang="sv-SE" i="1" dirty="0"/>
              <a:t>att adekvat tolka och snabbt åtgärda avvikande övervakningsvärden under såväl </a:t>
            </a:r>
            <a:r>
              <a:rPr lang="sv-SE" i="1" dirty="0" err="1" smtClean="0"/>
              <a:t>sederings</a:t>
            </a:r>
            <a:r>
              <a:rPr lang="sv-SE" i="1" dirty="0" smtClean="0"/>
              <a:t>- som uppvakningsförloppet.</a:t>
            </a:r>
          </a:p>
          <a:p>
            <a:endParaRPr lang="sv-SE" i="1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6766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Arbetssätt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5"/>
            <a:ext cx="9073650" cy="273337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Välja ut patienter: indikation – kontraindikation för PSS, ASA-klass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Utrustning: metod, övervakning, behandling av komplikationer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Läkemede</a:t>
            </a:r>
            <a:r>
              <a:rPr lang="sv-SE" dirty="0"/>
              <a:t>l</a:t>
            </a: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Vem har ansvar för vad?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Larmrutin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Logistik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Dokumentation och utvärdering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1158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Läkemedel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5"/>
            <a:ext cx="9073650" cy="3474932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v-SE" sz="2000" b="1" dirty="0"/>
              <a:t>Behov av enbart </a:t>
            </a:r>
            <a:r>
              <a:rPr lang="sv-SE" sz="2000" b="1" dirty="0" err="1"/>
              <a:t>sedering</a:t>
            </a:r>
            <a:r>
              <a:rPr lang="sv-SE" sz="2000" b="1" dirty="0"/>
              <a:t>, </a:t>
            </a:r>
            <a:r>
              <a:rPr lang="sv-SE" sz="2000" dirty="0" smtClean="0"/>
              <a:t>ej smärtsamt </a:t>
            </a:r>
            <a:r>
              <a:rPr lang="sv-SE" sz="2000" dirty="0"/>
              <a:t>eller i kombination med lokalbedövning: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b="1" dirty="0" err="1"/>
              <a:t>Propofol</a:t>
            </a:r>
            <a:r>
              <a:rPr lang="sv-SE" sz="2000" b="1" dirty="0"/>
              <a:t> </a:t>
            </a:r>
          </a:p>
          <a:p>
            <a:r>
              <a:rPr lang="sv-SE" sz="2000" dirty="0"/>
              <a:t>          - Gastroskopi</a:t>
            </a:r>
          </a:p>
          <a:p>
            <a:r>
              <a:rPr lang="sv-SE" sz="2000" dirty="0"/>
              <a:t>          - </a:t>
            </a:r>
            <a:r>
              <a:rPr lang="sv-SE" sz="2000" dirty="0" smtClean="0"/>
              <a:t>Gyn-mott/öppenvårdskirurgi</a:t>
            </a:r>
          </a:p>
          <a:p>
            <a:r>
              <a:rPr lang="sv-SE" sz="2000" dirty="0"/>
              <a:t> </a:t>
            </a:r>
            <a:r>
              <a:rPr lang="sv-SE" sz="2000" dirty="0" smtClean="0"/>
              <a:t>         - Suturering av nyförlösta mammor</a:t>
            </a:r>
          </a:p>
          <a:p>
            <a:endParaRPr lang="sv-SE" sz="2000" dirty="0"/>
          </a:p>
          <a:p>
            <a:pPr marL="514350" indent="-514350">
              <a:buFont typeface="+mj-lt"/>
              <a:buAutoNum type="arabicPeriod"/>
            </a:pPr>
            <a:r>
              <a:rPr lang="sv-SE" sz="2000" b="1" dirty="0"/>
              <a:t>Behov av smärtlindring i samband med </a:t>
            </a:r>
            <a:r>
              <a:rPr lang="sv-SE" sz="2000" b="1" dirty="0" err="1"/>
              <a:t>sederingen</a:t>
            </a:r>
            <a:r>
              <a:rPr lang="sv-SE" sz="2000" dirty="0"/>
              <a:t>: </a:t>
            </a:r>
            <a:r>
              <a:rPr lang="sv-SE" sz="2000" b="1" dirty="0" err="1"/>
              <a:t>Propofol</a:t>
            </a:r>
            <a:r>
              <a:rPr lang="sv-SE" sz="2000" b="1" dirty="0"/>
              <a:t> + </a:t>
            </a:r>
            <a:r>
              <a:rPr lang="sv-SE" sz="2000" b="1" dirty="0" err="1"/>
              <a:t>Alfentanil</a:t>
            </a:r>
            <a:endParaRPr lang="sv-SE" sz="2000" b="1" dirty="0"/>
          </a:p>
          <a:p>
            <a:r>
              <a:rPr lang="sv-SE" sz="2000" dirty="0"/>
              <a:t>          - ESWL, splintbyte, </a:t>
            </a:r>
            <a:r>
              <a:rPr lang="sv-SE" sz="2000" dirty="0" err="1"/>
              <a:t>laserlithotripsi</a:t>
            </a:r>
            <a:endParaRPr lang="sv-SE" sz="2000" dirty="0"/>
          </a:p>
          <a:p>
            <a:r>
              <a:rPr lang="sv-SE" sz="2000" dirty="0"/>
              <a:t>          - Matstrupslab: RF-ablation</a:t>
            </a:r>
          </a:p>
          <a:p>
            <a:r>
              <a:rPr lang="sv-SE" sz="2000" dirty="0"/>
              <a:t>          - ERCP</a:t>
            </a:r>
          </a:p>
          <a:p>
            <a:r>
              <a:rPr lang="sv-SE" sz="2000" dirty="0" smtClean="0"/>
              <a:t>          - </a:t>
            </a:r>
            <a:r>
              <a:rPr lang="sv-SE" sz="2000" dirty="0"/>
              <a:t>Kirurgmottagningen: </a:t>
            </a:r>
            <a:r>
              <a:rPr lang="sv-SE" sz="2000" dirty="0" err="1"/>
              <a:t>sigmoideoskopi</a:t>
            </a:r>
            <a:r>
              <a:rPr lang="sv-SE" sz="2000" dirty="0"/>
              <a:t> </a:t>
            </a:r>
          </a:p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72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837105"/>
            <a:ext cx="9073650" cy="322736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Pump för intravenös infusion. 1) </a:t>
            </a:r>
            <a:r>
              <a:rPr lang="sv-SE" dirty="0" err="1"/>
              <a:t>Syramed</a:t>
            </a:r>
            <a:r>
              <a:rPr lang="sv-SE" dirty="0"/>
              <a:t> uSP6000 tillverkas av </a:t>
            </a:r>
            <a:r>
              <a:rPr lang="sv-SE" dirty="0" err="1"/>
              <a:t>Acromed</a:t>
            </a:r>
            <a:r>
              <a:rPr lang="sv-SE" dirty="0"/>
              <a:t> och distribueras av </a:t>
            </a:r>
            <a:r>
              <a:rPr lang="sv-SE" dirty="0" err="1"/>
              <a:t>Timik</a:t>
            </a:r>
            <a:r>
              <a:rPr lang="sv-SE" dirty="0"/>
              <a:t> Medical. 2) CME T34L från Carefusion, Cares Medical.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smtClean="0"/>
              <a:t>Bolus 0,5ml, spärrtid 7,5 eller 12s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Sedering</a:t>
            </a:r>
            <a:r>
              <a:rPr lang="sv-SE" dirty="0" smtClean="0"/>
              <a:t>: </a:t>
            </a:r>
            <a:r>
              <a:rPr lang="sv-SE" dirty="0" err="1" smtClean="0"/>
              <a:t>Propofol</a:t>
            </a:r>
            <a:r>
              <a:rPr lang="sv-SE" dirty="0" smtClean="0"/>
              <a:t> </a:t>
            </a:r>
            <a:r>
              <a:rPr lang="sv-SE" dirty="0"/>
              <a:t>10 mg/ </a:t>
            </a:r>
            <a:r>
              <a:rPr lang="sv-SE" dirty="0" smtClean="0"/>
              <a:t>ml, bolus 5 mg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 err="1" smtClean="0"/>
              <a:t>Sedering</a:t>
            </a:r>
            <a:r>
              <a:rPr lang="sv-SE" dirty="0" smtClean="0"/>
              <a:t> </a:t>
            </a:r>
            <a:r>
              <a:rPr lang="sv-SE" dirty="0"/>
              <a:t>+ analgesi: </a:t>
            </a:r>
            <a:r>
              <a:rPr lang="sv-SE" dirty="0" err="1" smtClean="0"/>
              <a:t>Propofol</a:t>
            </a:r>
            <a:r>
              <a:rPr lang="sv-SE" dirty="0"/>
              <a:t> </a:t>
            </a:r>
            <a:r>
              <a:rPr lang="sv-SE" dirty="0" smtClean="0"/>
              <a:t>+ </a:t>
            </a:r>
            <a:r>
              <a:rPr lang="sv-SE" dirty="0" err="1" smtClean="0"/>
              <a:t>Alfentanil</a:t>
            </a:r>
            <a:r>
              <a:rPr lang="sv-SE" dirty="0" smtClean="0"/>
              <a:t>; bolusdos 4.2 </a:t>
            </a:r>
            <a:r>
              <a:rPr lang="sv-SE" dirty="0"/>
              <a:t>mg </a:t>
            </a:r>
            <a:r>
              <a:rPr lang="sv-SE" dirty="0" err="1" smtClean="0"/>
              <a:t>propofol</a:t>
            </a:r>
            <a:r>
              <a:rPr lang="sv-SE" dirty="0" smtClean="0"/>
              <a:t> + </a:t>
            </a:r>
            <a:r>
              <a:rPr lang="sv-SE" dirty="0"/>
              <a:t>0.042 mg </a:t>
            </a:r>
            <a:r>
              <a:rPr lang="sv-SE" dirty="0" err="1" smtClean="0"/>
              <a:t>alfentanil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0868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Checklista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80000" y="2942208"/>
            <a:ext cx="9073650" cy="846870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" name="Platshållare för innehåll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62703" y="588580"/>
            <a:ext cx="8429297" cy="5517930"/>
          </a:xfrm>
          <a:prstGeom prst="rect">
            <a:avLst/>
          </a:prstGeom>
        </p:spPr>
      </p:pic>
      <p:sp>
        <p:nvSpPr>
          <p:cNvPr id="6" name="Ellips 5"/>
          <p:cNvSpPr/>
          <p:nvPr/>
        </p:nvSpPr>
        <p:spPr>
          <a:xfrm>
            <a:off x="4272453" y="4214648"/>
            <a:ext cx="1912883" cy="51199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 smtClean="0"/>
          </a:p>
        </p:txBody>
      </p:sp>
      <p:sp>
        <p:nvSpPr>
          <p:cNvPr id="7" name="textruta 6"/>
          <p:cNvSpPr txBox="1"/>
          <p:nvPr/>
        </p:nvSpPr>
        <p:spPr>
          <a:xfrm flipH="1">
            <a:off x="1597571" y="4603531"/>
            <a:ext cx="15555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1600" dirty="0" smtClean="0"/>
              <a:t>Sammanfattning</a:t>
            </a:r>
          </a:p>
        </p:txBody>
      </p:sp>
      <p:cxnSp>
        <p:nvCxnSpPr>
          <p:cNvPr id="10" name="Rak pilkoppling 9"/>
          <p:cNvCxnSpPr>
            <a:stCxn id="7" idx="1"/>
          </p:cNvCxnSpPr>
          <p:nvPr/>
        </p:nvCxnSpPr>
        <p:spPr>
          <a:xfrm flipV="1">
            <a:off x="3153102" y="4424855"/>
            <a:ext cx="1061546" cy="30178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1391143" y="885598"/>
            <a:ext cx="1556516" cy="246221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sv-SE" sz="1600" dirty="0" smtClean="0"/>
              <a:t>Kontraindikation</a:t>
            </a:r>
          </a:p>
        </p:txBody>
      </p:sp>
      <p:cxnSp>
        <p:nvCxnSpPr>
          <p:cNvPr id="15" name="Rak pilkoppling 14"/>
          <p:cNvCxnSpPr/>
          <p:nvPr/>
        </p:nvCxnSpPr>
        <p:spPr>
          <a:xfrm>
            <a:off x="2932386" y="1070264"/>
            <a:ext cx="1282262" cy="57986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0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2">
      <a:dk1>
        <a:sysClr val="windowText" lastClr="000000"/>
      </a:dk1>
      <a:lt1>
        <a:sysClr val="window" lastClr="FFFFFF"/>
      </a:lt1>
      <a:dk2>
        <a:srgbClr val="FB575C"/>
      </a:dk2>
      <a:lt2>
        <a:srgbClr val="182745"/>
      </a:lt2>
      <a:accent1>
        <a:srgbClr val="0861CE"/>
      </a:accent1>
      <a:accent2>
        <a:srgbClr val="EBECF0"/>
      </a:accent2>
      <a:accent3>
        <a:srgbClr val="92A9C4"/>
      </a:accent3>
      <a:accent4>
        <a:srgbClr val="A5A5A5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2193</TotalTime>
  <Words>586</Words>
  <Application>Microsoft Office PowerPoint</Application>
  <PresentationFormat>Bredbild</PresentationFormat>
  <Paragraphs>109</Paragraphs>
  <Slides>14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9" baseType="lpstr">
      <vt:lpstr>Arial</vt:lpstr>
      <vt:lpstr>Calibri</vt:lpstr>
      <vt:lpstr>Roboto</vt:lpstr>
      <vt:lpstr>Roboto Light</vt:lpstr>
      <vt:lpstr>Region Östergötland</vt:lpstr>
      <vt:lpstr>PSS/PCS Vrinnevisjukhuset Norrköping</vt:lpstr>
      <vt:lpstr>Syfte</vt:lpstr>
      <vt:lpstr>Förutsättningar</vt:lpstr>
      <vt:lpstr>SFAI´s riktlinjer för procedurrelaterad propofolsedering</vt:lpstr>
      <vt:lpstr>Kompetens</vt:lpstr>
      <vt:lpstr>Arbetssätt</vt:lpstr>
      <vt:lpstr>Läkemedel</vt:lpstr>
      <vt:lpstr>Metod</vt:lpstr>
      <vt:lpstr>Checklista</vt:lpstr>
      <vt:lpstr>Utvärdering operatör, ssk</vt:lpstr>
      <vt:lpstr>PowerPoint-presentation</vt:lpstr>
      <vt:lpstr>Utvärdering patient</vt:lpstr>
      <vt:lpstr>PowerPoint-presentation</vt:lpstr>
      <vt:lpstr>Registrering/uppföljning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Krook Helena</cp:lastModifiedBy>
  <cp:revision>192</cp:revision>
  <dcterms:created xsi:type="dcterms:W3CDTF">2022-01-31T12:20:33Z</dcterms:created>
  <dcterms:modified xsi:type="dcterms:W3CDTF">2025-03-25T16:53:29Z</dcterms:modified>
</cp:coreProperties>
</file>