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63" r:id="rId5"/>
    <p:sldId id="270" r:id="rId6"/>
    <p:sldId id="258" r:id="rId7"/>
    <p:sldId id="259" r:id="rId8"/>
    <p:sldId id="260" r:id="rId9"/>
    <p:sldId id="273" r:id="rId10"/>
    <p:sldId id="275" r:id="rId11"/>
    <p:sldId id="264" r:id="rId12"/>
    <p:sldId id="266" r:id="rId13"/>
    <p:sldId id="265" r:id="rId14"/>
    <p:sldId id="267" r:id="rId15"/>
    <p:sldId id="268" r:id="rId16"/>
    <p:sldId id="271" r:id="rId17"/>
    <p:sldId id="274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07"/>
    <a:srgbClr val="F39307"/>
    <a:srgbClr val="EF9107"/>
    <a:srgbClr val="F9B62F"/>
    <a:srgbClr val="F9BA3D"/>
    <a:srgbClr val="FFCF37"/>
    <a:srgbClr val="D9B353"/>
    <a:srgbClr val="D9A953"/>
    <a:srgbClr val="53B0D9"/>
    <a:srgbClr val="36A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99F2-1F68-4025-B35F-9A249DD66AA4}" type="datetimeFigureOut">
              <a:rPr lang="sv-SE" smtClean="0"/>
              <a:t>2025-03-21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6CDF-69DE-4E22-8EE6-F63912064B8E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 descr="En bild som visar text, clipart&#10;&#10;Automatiskt genererad beskrivning">
            <a:extLst>
              <a:ext uri="{FF2B5EF4-FFF2-40B4-BE49-F238E27FC236}">
                <a16:creationId xmlns:a16="http://schemas.microsoft.com/office/drawing/2014/main" id="{D6E09BDB-D380-45BA-B60B-FAEB6EB969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1" y="5735637"/>
            <a:ext cx="2105527" cy="96252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27411839-2BAD-43B6-B9C5-F2AB9469D1B8}"/>
              </a:ext>
            </a:extLst>
          </p:cNvPr>
          <p:cNvSpPr/>
          <p:nvPr userDrawn="1"/>
        </p:nvSpPr>
        <p:spPr>
          <a:xfrm>
            <a:off x="390526" y="6172202"/>
            <a:ext cx="9496425" cy="66675"/>
          </a:xfrm>
          <a:prstGeom prst="rect">
            <a:avLst/>
          </a:prstGeom>
          <a:solidFill>
            <a:srgbClr val="F79607"/>
          </a:solidFill>
          <a:ln>
            <a:solidFill>
              <a:srgbClr val="EF91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</p:spTree>
    <p:extLst>
      <p:ext uri="{BB962C8B-B14F-4D97-AF65-F5344CB8AC3E}">
        <p14:creationId xmlns:p14="http://schemas.microsoft.com/office/powerpoint/2010/main" val="3806730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99F2-1F68-4025-B35F-9A249DD66AA4}" type="datetimeFigureOut">
              <a:rPr lang="sv-SE" smtClean="0"/>
              <a:t>2025-03-21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6CDF-69DE-4E22-8EE6-F63912064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069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99F2-1F68-4025-B35F-9A249DD66AA4}" type="datetimeFigureOut">
              <a:rPr lang="sv-SE" smtClean="0"/>
              <a:t>2025-03-21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6CDF-69DE-4E22-8EE6-F63912064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4448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531DFC-F8DB-47CC-AF4C-19461327D6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D4EB2A1-D040-4965-B0CB-F11E6BBED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0C5D948-1EEC-4290-9CB6-6245966B7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99F2-1F68-4025-B35F-9A249DD66AA4}" type="datetimeFigureOut">
              <a:rPr lang="sv-SE" smtClean="0"/>
              <a:t>2025-03-21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8E97A82-E778-4CBF-A4E8-CFDC99948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32EA73E-9CFA-4B90-A3A4-4C5D3EC2D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6CDF-69DE-4E22-8EE6-F63912064B8E}" type="slidenum">
              <a:rPr lang="sv-SE" smtClean="0"/>
              <a:t>‹#›</a:t>
            </a:fld>
            <a:endParaRPr lang="sv-SE"/>
          </a:p>
        </p:txBody>
      </p:sp>
      <p:pic>
        <p:nvPicPr>
          <p:cNvPr id="12" name="Bildobjekt 11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12B71B5-C4FA-4E8D-87CD-339E0EF56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1" y="5735637"/>
            <a:ext cx="2105527" cy="962526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694EB9BA-E662-4A11-88FB-D91B83580863}"/>
              </a:ext>
            </a:extLst>
          </p:cNvPr>
          <p:cNvSpPr/>
          <p:nvPr userDrawn="1"/>
        </p:nvSpPr>
        <p:spPr>
          <a:xfrm>
            <a:off x="390526" y="6172202"/>
            <a:ext cx="9496425" cy="66675"/>
          </a:xfrm>
          <a:prstGeom prst="rect">
            <a:avLst/>
          </a:prstGeom>
          <a:solidFill>
            <a:srgbClr val="F79607"/>
          </a:solidFill>
          <a:ln>
            <a:solidFill>
              <a:srgbClr val="EF91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</p:spTree>
    <p:extLst>
      <p:ext uri="{BB962C8B-B14F-4D97-AF65-F5344CB8AC3E}">
        <p14:creationId xmlns:p14="http://schemas.microsoft.com/office/powerpoint/2010/main" val="182358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99F2-1F68-4025-B35F-9A249DD66AA4}" type="datetimeFigureOut">
              <a:rPr lang="sv-SE" smtClean="0"/>
              <a:t>2025-03-21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6CDF-69DE-4E22-8EE6-F63912064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782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99F2-1F68-4025-B35F-9A249DD66AA4}" type="datetimeFigureOut">
              <a:rPr lang="sv-SE" smtClean="0"/>
              <a:t>2025-03-21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6CDF-69DE-4E22-8EE6-F63912064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6069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99F2-1F68-4025-B35F-9A249DD66AA4}" type="datetimeFigureOut">
              <a:rPr lang="sv-SE" smtClean="0"/>
              <a:t>2025-03-21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6CDF-69DE-4E22-8EE6-F63912064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550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99F2-1F68-4025-B35F-9A249DD66AA4}" type="datetimeFigureOut">
              <a:rPr lang="sv-SE" smtClean="0"/>
              <a:t>2025-03-21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6CDF-69DE-4E22-8EE6-F63912064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4443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99F2-1F68-4025-B35F-9A249DD66AA4}" type="datetimeFigureOut">
              <a:rPr lang="sv-SE" smtClean="0"/>
              <a:t>2025-03-21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6CDF-69DE-4E22-8EE6-F63912064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1704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99F2-1F68-4025-B35F-9A249DD66AA4}" type="datetimeFigureOut">
              <a:rPr lang="sv-SE" smtClean="0"/>
              <a:t>2025-03-21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6CDF-69DE-4E22-8EE6-F63912064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4253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99F2-1F68-4025-B35F-9A249DD66AA4}" type="datetimeFigureOut">
              <a:rPr lang="sv-SE" smtClean="0"/>
              <a:t>2025-03-21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6CDF-69DE-4E22-8EE6-F63912064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109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99F2-1F68-4025-B35F-9A249DD66AA4}" type="datetimeFigureOut">
              <a:rPr lang="sv-SE" smtClean="0"/>
              <a:t>2025-03-21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6CDF-69DE-4E22-8EE6-F63912064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5149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E99F2-1F68-4025-B35F-9A249DD66AA4}" type="datetimeFigureOut">
              <a:rPr lang="sv-SE" smtClean="0"/>
              <a:t>2025-03-21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6CDF-69DE-4E22-8EE6-F63912064B8E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8D4B828-10AD-410A-B447-BEF2E2585351}"/>
              </a:ext>
            </a:extLst>
          </p:cNvPr>
          <p:cNvSpPr/>
          <p:nvPr userDrawn="1"/>
        </p:nvSpPr>
        <p:spPr>
          <a:xfrm>
            <a:off x="390526" y="6172202"/>
            <a:ext cx="9496425" cy="66675"/>
          </a:xfrm>
          <a:prstGeom prst="rect">
            <a:avLst/>
          </a:prstGeom>
          <a:solidFill>
            <a:srgbClr val="F79607"/>
          </a:solidFill>
          <a:ln>
            <a:solidFill>
              <a:srgbClr val="EF91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pic>
        <p:nvPicPr>
          <p:cNvPr id="8" name="Bildobjekt 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8212A01-0DB2-4E5D-9E95-2C3697E765F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1" y="5735637"/>
            <a:ext cx="2105527" cy="96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8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4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309DB5-7292-7C04-59ED-7CFF28542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33525"/>
            <a:ext cx="9144000" cy="1722437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Operationer utanför Op</a:t>
            </a:r>
            <a:br>
              <a:rPr lang="sv-SE" b="1" dirty="0"/>
            </a:br>
            <a:br>
              <a:rPr lang="sv-SE" b="1" dirty="0"/>
            </a:br>
            <a:r>
              <a:rPr lang="sv-SE" sz="4900" b="1" dirty="0"/>
              <a:t>Koppling till SPOR?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FAAABA7-C24F-0712-6837-9F3BDD5B9F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sv-SE" dirty="0"/>
          </a:p>
          <a:p>
            <a:endParaRPr lang="sv-SE" dirty="0"/>
          </a:p>
          <a:p>
            <a:r>
              <a:rPr lang="sv-SE" dirty="0"/>
              <a:t>Peder Olsson, narkosläk Sundsvall</a:t>
            </a:r>
          </a:p>
          <a:p>
            <a:r>
              <a:rPr lang="sv-SE" dirty="0"/>
              <a:t>2025-03-21</a:t>
            </a:r>
          </a:p>
        </p:txBody>
      </p:sp>
    </p:spTree>
    <p:extLst>
      <p:ext uri="{BB962C8B-B14F-4D97-AF65-F5344CB8AC3E}">
        <p14:creationId xmlns:p14="http://schemas.microsoft.com/office/powerpoint/2010/main" val="4166938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6E3477-734D-1062-E14B-B446E6A3C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Sundsvall</a:t>
            </a:r>
            <a:br>
              <a:rPr lang="sv-SE" b="1" dirty="0"/>
            </a:br>
            <a:r>
              <a:rPr lang="sv-SE" b="1" dirty="0"/>
              <a:t>Op utanför op </a:t>
            </a:r>
            <a:r>
              <a:rPr lang="sv-SE" b="1" i="1" u="sng" dirty="0"/>
              <a:t>utan</a:t>
            </a:r>
            <a:r>
              <a:rPr lang="sv-SE" b="1" dirty="0"/>
              <a:t> anestesimedverkan: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D1BB06F-F25E-F920-8FB7-10E03EB0D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Kirurgi		SVP ut, hudförändring, såromläggning</a:t>
            </a:r>
          </a:p>
          <a:p>
            <a:r>
              <a:rPr lang="sv-SE" dirty="0"/>
              <a:t>Gynekologi		</a:t>
            </a:r>
            <a:r>
              <a:rPr lang="sv-SE" dirty="0" err="1"/>
              <a:t>Hysteroskopi</a:t>
            </a:r>
            <a:r>
              <a:rPr lang="sv-SE" dirty="0"/>
              <a:t>, </a:t>
            </a:r>
            <a:r>
              <a:rPr lang="sv-SE" dirty="0" err="1"/>
              <a:t>konisation</a:t>
            </a:r>
            <a:endParaRPr lang="sv-SE" dirty="0"/>
          </a:p>
          <a:p>
            <a:r>
              <a:rPr lang="sv-SE" dirty="0"/>
              <a:t>Urologi		</a:t>
            </a:r>
            <a:r>
              <a:rPr lang="sv-SE" dirty="0" err="1"/>
              <a:t>Fimos</a:t>
            </a:r>
            <a:r>
              <a:rPr lang="sv-SE" dirty="0"/>
              <a:t>, vasektomi, ESVL, </a:t>
            </a:r>
            <a:r>
              <a:rPr lang="sv-SE" dirty="0" err="1"/>
              <a:t>botox</a:t>
            </a:r>
            <a:endParaRPr lang="sv-SE" dirty="0"/>
          </a:p>
          <a:p>
            <a:r>
              <a:rPr lang="sv-SE" dirty="0"/>
              <a:t>Öron-näsa-hals	Hudtumör</a:t>
            </a:r>
          </a:p>
          <a:p>
            <a:r>
              <a:rPr lang="sv-SE" dirty="0"/>
              <a:t>Ortopedi		</a:t>
            </a:r>
            <a:r>
              <a:rPr lang="sv-SE" dirty="0" err="1"/>
              <a:t>Osteosyntes</a:t>
            </a:r>
            <a:r>
              <a:rPr lang="sv-SE" dirty="0"/>
              <a:t> ut, ganglion, handkirurgi; CTS, 					triggerfinger, </a:t>
            </a:r>
            <a:r>
              <a:rPr lang="sv-SE" dirty="0" err="1"/>
              <a:t>Dupuytren</a:t>
            </a:r>
            <a:r>
              <a:rPr lang="sv-SE" dirty="0"/>
              <a:t> </a:t>
            </a:r>
            <a:r>
              <a:rPr lang="sv-SE" dirty="0" err="1"/>
              <a:t>mfl</a:t>
            </a:r>
            <a:endParaRPr lang="sv-SE" dirty="0"/>
          </a:p>
          <a:p>
            <a:r>
              <a:rPr lang="sv-SE" dirty="0"/>
              <a:t>Röntgen		PCI</a:t>
            </a:r>
          </a:p>
        </p:txBody>
      </p:sp>
    </p:spTree>
    <p:extLst>
      <p:ext uri="{BB962C8B-B14F-4D97-AF65-F5344CB8AC3E}">
        <p14:creationId xmlns:p14="http://schemas.microsoft.com/office/powerpoint/2010/main" val="2909675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3E0C1F-4090-6CBC-E751-F53017278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/>
              <a:t>Sundsvall</a:t>
            </a:r>
            <a:br>
              <a:rPr lang="sv-SE" b="1" dirty="0"/>
            </a:br>
            <a:r>
              <a:rPr lang="sv-SE" b="1" dirty="0"/>
              <a:t>Op utanför op framöver?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17C7B53-67F8-62DE-4581-19382732E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Urologi		Uretärstent in, </a:t>
            </a:r>
            <a:r>
              <a:rPr lang="sv-SE" dirty="0" err="1"/>
              <a:t>botox</a:t>
            </a:r>
            <a:r>
              <a:rPr lang="sv-SE" dirty="0"/>
              <a:t> med anestesi</a:t>
            </a:r>
          </a:p>
          <a:p>
            <a:r>
              <a:rPr lang="sv-SE" dirty="0"/>
              <a:t>Kirurgi		Anala ingrepp; dilatation, polyp, fissur, fistel</a:t>
            </a:r>
          </a:p>
          <a:p>
            <a:r>
              <a:rPr lang="sv-SE" dirty="0"/>
              <a:t>Gynekologi		</a:t>
            </a:r>
            <a:r>
              <a:rPr lang="sv-SE" dirty="0" err="1"/>
              <a:t>Hysteroskopi</a:t>
            </a:r>
            <a:r>
              <a:rPr lang="sv-SE" dirty="0"/>
              <a:t> m </a:t>
            </a:r>
            <a:r>
              <a:rPr lang="sv-SE" dirty="0" err="1"/>
              <a:t>shaver</a:t>
            </a:r>
            <a:r>
              <a:rPr lang="sv-SE" dirty="0"/>
              <a:t>, prolaps, inkontinens</a:t>
            </a:r>
          </a:p>
          <a:p>
            <a:r>
              <a:rPr lang="sv-SE" dirty="0"/>
              <a:t>Ortopedi		?</a:t>
            </a:r>
          </a:p>
        </p:txBody>
      </p:sp>
    </p:spTree>
    <p:extLst>
      <p:ext uri="{BB962C8B-B14F-4D97-AF65-F5344CB8AC3E}">
        <p14:creationId xmlns:p14="http://schemas.microsoft.com/office/powerpoint/2010/main" val="4220271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07FF5F-9C8D-21CC-DDF9-22980262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Sundsvall</a:t>
            </a:r>
            <a:br>
              <a:rPr lang="sv-SE" b="1" dirty="0"/>
            </a:br>
            <a:r>
              <a:rPr lang="sv-SE" b="1" dirty="0"/>
              <a:t>Hur bokförs ingrepp utanför Op?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8F362F-828F-A7BB-D327-7A8017FEC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sv-SE" dirty="0"/>
          </a:p>
          <a:p>
            <a:r>
              <a:rPr lang="sv-SE" dirty="0"/>
              <a:t>Pol-Op – Cosmic</a:t>
            </a:r>
          </a:p>
          <a:p>
            <a:pPr lvl="1"/>
            <a:r>
              <a:rPr lang="sv-SE" dirty="0"/>
              <a:t>Ej tekniskt möjligt skicka till SPOR idag</a:t>
            </a:r>
          </a:p>
          <a:p>
            <a:pPr marL="457200" lvl="1" indent="0">
              <a:buNone/>
            </a:pPr>
            <a:endParaRPr lang="sv-SE" dirty="0"/>
          </a:p>
          <a:p>
            <a:r>
              <a:rPr lang="sv-SE" dirty="0"/>
              <a:t>Ortopedi – Orbit</a:t>
            </a:r>
          </a:p>
          <a:p>
            <a:pPr lvl="1"/>
            <a:r>
              <a:rPr lang="sv-SE" dirty="0"/>
              <a:t>Skickas inte till SPOR – men tekniskt möjligt</a:t>
            </a:r>
          </a:p>
          <a:p>
            <a:pPr lvl="1"/>
            <a:endParaRPr lang="sv-SE" dirty="0"/>
          </a:p>
          <a:p>
            <a:r>
              <a:rPr lang="sv-SE" dirty="0"/>
              <a:t>Ingrepp med anestesimedverkan - Orbit</a:t>
            </a:r>
          </a:p>
          <a:p>
            <a:pPr lvl="1"/>
            <a:r>
              <a:rPr lang="sv-SE" dirty="0"/>
              <a:t>Går till SPOR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1868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142B75-89F0-9E3A-6505-F57D179B3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b="1" dirty="0"/>
              <a:t>Hur får vi med operationer utanför op till SPOR?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14C98DC-A6E3-982F-03AC-D78C5FB0E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pPr marL="457200" lvl="1" indent="0">
              <a:buNone/>
            </a:pPr>
            <a:r>
              <a:rPr lang="sv-SE" dirty="0"/>
              <a:t>		</a:t>
            </a:r>
            <a:r>
              <a:rPr lang="sv-SE" sz="2800" b="1" dirty="0"/>
              <a:t>Hantera i OPS som Orbit, Provisio, TM!</a:t>
            </a:r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32562C8D-9E53-F633-BE1B-B7A878E5D1BF}"/>
              </a:ext>
            </a:extLst>
          </p:cNvPr>
          <p:cNvSpPr/>
          <p:nvPr/>
        </p:nvSpPr>
        <p:spPr>
          <a:xfrm>
            <a:off x="2277534" y="2489200"/>
            <a:ext cx="6553199" cy="103293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7787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85D04B-0C3C-F519-9437-0E241C06F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88542"/>
          </a:xfrm>
        </p:spPr>
        <p:txBody>
          <a:bodyPr/>
          <a:lstStyle/>
          <a:p>
            <a:pPr algn="ctr"/>
            <a:r>
              <a:rPr lang="sv-SE" b="1" dirty="0"/>
              <a:t>Tack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E9D873B-4D68-C0C1-51CC-72C796849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4320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B6C18B-E54A-215C-6A9E-B7DFBCF4D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7C37FA5-AE36-0073-B969-7BD4A2EC2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3150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E60EB6-9F12-0657-21CA-4872E782DE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b="1" dirty="0"/>
              <a:t>Hur ser det ut i Sundsvall?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D624DA9-05DF-8F3E-DB4A-55E9924F78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9468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8EB4FE-C7F0-44D1-8E68-C30E8046A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33" y="441325"/>
            <a:ext cx="9220200" cy="1325563"/>
          </a:xfrm>
        </p:spPr>
        <p:txBody>
          <a:bodyPr/>
          <a:lstStyle/>
          <a:p>
            <a:r>
              <a:rPr lang="sv-SE" b="1" dirty="0"/>
              <a:t>          Sundsvalls sjukhus    </a:t>
            </a:r>
          </a:p>
        </p:txBody>
      </p:sp>
      <p:pic>
        <p:nvPicPr>
          <p:cNvPr id="2052" name="Picture 4" descr="INSÄNDARE: Miljön kring Sundsvalls sjukhus är som ett nedlagt fabriksområde  – Allehanda.se">
            <a:extLst>
              <a:ext uri="{FF2B5EF4-FFF2-40B4-BE49-F238E27FC236}">
                <a16:creationId xmlns:a16="http://schemas.microsoft.com/office/drawing/2014/main" id="{534068A0-021B-CCAE-4428-378C187F33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7" b="23070"/>
          <a:stretch/>
        </p:blipFill>
        <p:spPr bwMode="auto">
          <a:xfrm>
            <a:off x="2834826" y="2048934"/>
            <a:ext cx="652234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A6E0DE49-F742-9250-139E-48A40BD522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09"/>
          <a:stretch/>
        </p:blipFill>
        <p:spPr>
          <a:xfrm>
            <a:off x="6739467" y="780863"/>
            <a:ext cx="2617707" cy="59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74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6178FF-BD72-80C6-4BB1-3310753C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Personal, kompetens, lokaler, utrustning</a:t>
            </a:r>
          </a:p>
        </p:txBody>
      </p:sp>
      <p:pic>
        <p:nvPicPr>
          <p:cNvPr id="3074" name="Picture 2" descr="Ljudmiljön i Operationssalar: Se upp så din lösning uppfyller kraven! |  Ecophon">
            <a:extLst>
              <a:ext uri="{FF2B5EF4-FFF2-40B4-BE49-F238E27FC236}">
                <a16:creationId xmlns:a16="http://schemas.microsoft.com/office/drawing/2014/main" id="{978948D4-6B9C-D874-32C7-7BA885A300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4" y="1901824"/>
            <a:ext cx="5771573" cy="32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D2584B99-26AD-A88D-8705-2A28ECE67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901824"/>
            <a:ext cx="4848224" cy="324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44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CFE8A9-18D4-68D8-9B30-09AE527E3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5400" b="1" dirty="0"/>
              <a:t>IT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1843B198-5C42-2C9E-7EB3-DE39C20D3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2823" b="6930"/>
          <a:stretch/>
        </p:blipFill>
        <p:spPr>
          <a:xfrm>
            <a:off x="3837516" y="1690688"/>
            <a:ext cx="3672417" cy="3833811"/>
          </a:xfrm>
        </p:spPr>
      </p:pic>
      <p:pic>
        <p:nvPicPr>
          <p:cNvPr id="4098" name="Picture 2" descr="Cambio Cosmic: Omdömen och priser 2025 | businesswith.se">
            <a:extLst>
              <a:ext uri="{FF2B5EF4-FFF2-40B4-BE49-F238E27FC236}">
                <a16:creationId xmlns:a16="http://schemas.microsoft.com/office/drawing/2014/main" id="{438FDBD4-1314-1AEE-589F-A5393CCE60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r="9500"/>
          <a:stretch/>
        </p:blipFill>
        <p:spPr bwMode="auto">
          <a:xfrm>
            <a:off x="342899" y="2486025"/>
            <a:ext cx="31908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C5B8DDAD-4DCE-7897-3BD7-7F891D524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546" y="1690688"/>
            <a:ext cx="2881463" cy="383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990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9EB050-CBE9-A7A6-2D0C-01ABBC01B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3989"/>
            <a:ext cx="10515600" cy="1325563"/>
          </a:xfrm>
        </p:spPr>
        <p:txBody>
          <a:bodyPr/>
          <a:lstStyle/>
          <a:p>
            <a:r>
              <a:rPr lang="sv-SE" b="1" dirty="0"/>
              <a:t>	Operation				Mottagning</a:t>
            </a:r>
          </a:p>
        </p:txBody>
      </p:sp>
      <p:pic>
        <p:nvPicPr>
          <p:cNvPr id="1026" name="Picture 2" descr="Region Västernorrland - Du kallas dit vi bäst kan vårda dig just nu">
            <a:extLst>
              <a:ext uri="{FF2B5EF4-FFF2-40B4-BE49-F238E27FC236}">
                <a16:creationId xmlns:a16="http://schemas.microsoft.com/office/drawing/2014/main" id="{4FB51A7A-E859-C9E9-89C4-481DAC419F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6" r="8144" b="5382"/>
          <a:stretch/>
        </p:blipFill>
        <p:spPr bwMode="auto">
          <a:xfrm>
            <a:off x="1389948" y="2534477"/>
            <a:ext cx="3429000" cy="228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8B46E7C5-DD61-1A58-BBC9-55C2E24467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7" b="6097"/>
          <a:stretch/>
        </p:blipFill>
        <p:spPr>
          <a:xfrm>
            <a:off x="7732897" y="2534477"/>
            <a:ext cx="1847850" cy="2280115"/>
          </a:xfrm>
          <a:prstGeom prst="rect">
            <a:avLst/>
          </a:prstGeom>
        </p:spPr>
      </p:pic>
      <p:sp>
        <p:nvSpPr>
          <p:cNvPr id="6" name="Pil: vänster-höger 5">
            <a:extLst>
              <a:ext uri="{FF2B5EF4-FFF2-40B4-BE49-F238E27FC236}">
                <a16:creationId xmlns:a16="http://schemas.microsoft.com/office/drawing/2014/main" id="{DE1BF5C3-0F2B-E8BB-909A-C61E1B1ED2BA}"/>
              </a:ext>
            </a:extLst>
          </p:cNvPr>
          <p:cNvSpPr/>
          <p:nvPr/>
        </p:nvSpPr>
        <p:spPr>
          <a:xfrm>
            <a:off x="5207000" y="3233250"/>
            <a:ext cx="2006599" cy="882566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185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9EB050-CBE9-A7A6-2D0C-01ABBC01B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3989"/>
            <a:ext cx="10515600" cy="1325563"/>
          </a:xfrm>
        </p:spPr>
        <p:txBody>
          <a:bodyPr/>
          <a:lstStyle/>
          <a:p>
            <a:r>
              <a:rPr lang="sv-SE" b="1" dirty="0"/>
              <a:t>	Operation				Mottagning</a:t>
            </a:r>
          </a:p>
        </p:txBody>
      </p:sp>
      <p:pic>
        <p:nvPicPr>
          <p:cNvPr id="1026" name="Picture 2" descr="Region Västernorrland - Du kallas dit vi bäst kan vårda dig just nu">
            <a:extLst>
              <a:ext uri="{FF2B5EF4-FFF2-40B4-BE49-F238E27FC236}">
                <a16:creationId xmlns:a16="http://schemas.microsoft.com/office/drawing/2014/main" id="{4FB51A7A-E859-C9E9-89C4-481DAC419F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6" r="8144" b="5382"/>
          <a:stretch/>
        </p:blipFill>
        <p:spPr bwMode="auto">
          <a:xfrm>
            <a:off x="1389948" y="2534477"/>
            <a:ext cx="3429000" cy="228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8B46E7C5-DD61-1A58-BBC9-55C2E24467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7" b="6097"/>
          <a:stretch/>
        </p:blipFill>
        <p:spPr>
          <a:xfrm>
            <a:off x="7732897" y="2534477"/>
            <a:ext cx="1847850" cy="2280115"/>
          </a:xfrm>
          <a:prstGeom prst="rect">
            <a:avLst/>
          </a:prstGeom>
        </p:spPr>
      </p:pic>
      <p:sp>
        <p:nvSpPr>
          <p:cNvPr id="3" name="Pil: höger 2">
            <a:extLst>
              <a:ext uri="{FF2B5EF4-FFF2-40B4-BE49-F238E27FC236}">
                <a16:creationId xmlns:a16="http://schemas.microsoft.com/office/drawing/2014/main" id="{69366FDC-ECDE-FAC4-5755-0188A90E8BC9}"/>
              </a:ext>
            </a:extLst>
          </p:cNvPr>
          <p:cNvSpPr/>
          <p:nvPr/>
        </p:nvSpPr>
        <p:spPr>
          <a:xfrm>
            <a:off x="5655733" y="3233250"/>
            <a:ext cx="1557866" cy="88256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3896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62FA58-26A9-BFFF-0FB5-D2857FEF9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err="1"/>
              <a:t>SPORs</a:t>
            </a:r>
            <a:r>
              <a:rPr lang="sv-SE" b="1" dirty="0"/>
              <a:t> definition av en operation: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12CA75C-A14B-9F1A-AF1D-60967349C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200"/>
            <a:ext cx="10515600" cy="4703763"/>
          </a:xfrm>
        </p:spPr>
        <p:txBody>
          <a:bodyPr/>
          <a:lstStyle/>
          <a:p>
            <a:endParaRPr lang="sv-SE" dirty="0"/>
          </a:p>
          <a:p>
            <a:r>
              <a:rPr lang="sv-SE" dirty="0"/>
              <a:t>Samtliga kirurgiska operationskoder (KKÅ) med följande undantag:</a:t>
            </a:r>
          </a:p>
          <a:p>
            <a:pPr lvl="1"/>
            <a:r>
              <a:rPr lang="sv-SE" dirty="0"/>
              <a:t>Av koder som börjar med T (</a:t>
            </a:r>
            <a:r>
              <a:rPr lang="sv-SE" dirty="0">
                <a:solidFill>
                  <a:srgbClr val="0070C0"/>
                </a:solidFill>
              </a:rPr>
              <a:t>mindre kir ingrepp) </a:t>
            </a:r>
            <a:r>
              <a:rPr lang="sv-SE" dirty="0"/>
              <a:t>ingår endast TPX10 och TPX15</a:t>
            </a:r>
            <a:r>
              <a:rPr lang="sv-SE" dirty="0">
                <a:solidFill>
                  <a:srgbClr val="0070C0"/>
                </a:solidFill>
              </a:rPr>
              <a:t> (SVP)</a:t>
            </a:r>
          </a:p>
          <a:p>
            <a:pPr lvl="1"/>
            <a:r>
              <a:rPr lang="sv-SE" dirty="0"/>
              <a:t>Av koder som börjar med U </a:t>
            </a:r>
            <a:r>
              <a:rPr lang="sv-SE" dirty="0">
                <a:solidFill>
                  <a:srgbClr val="0070C0"/>
                </a:solidFill>
              </a:rPr>
              <a:t>(endoskopi) </a:t>
            </a:r>
            <a:r>
              <a:rPr lang="sv-SE" dirty="0"/>
              <a:t>ingår endast UJK02 och UJK05 </a:t>
            </a:r>
            <a:r>
              <a:rPr lang="sv-SE" dirty="0">
                <a:solidFill>
                  <a:srgbClr val="0070C0"/>
                </a:solidFill>
              </a:rPr>
              <a:t>(ERCP)</a:t>
            </a:r>
          </a:p>
          <a:p>
            <a:pPr marL="457200" lvl="1" indent="0">
              <a:buNone/>
            </a:pPr>
            <a:endParaRPr lang="sv-SE" dirty="0"/>
          </a:p>
          <a:p>
            <a:r>
              <a:rPr lang="sv-SE" dirty="0"/>
              <a:t>Av de medicinska åtgärdskoderna (KMÅ) ingår:</a:t>
            </a:r>
          </a:p>
          <a:p>
            <a:pPr lvl="1"/>
            <a:r>
              <a:rPr lang="sv-SE" dirty="0"/>
              <a:t> SP712-SP799 samt SP105, SP183, SP815, SP502, SP505 och SP816 </a:t>
            </a:r>
          </a:p>
          <a:p>
            <a:pPr marL="457200" lvl="1" indent="0">
              <a:buNone/>
            </a:pPr>
            <a:r>
              <a:rPr lang="sv-SE" dirty="0">
                <a:solidFill>
                  <a:srgbClr val="FF0000"/>
                </a:solidFill>
              </a:rPr>
              <a:t>	</a:t>
            </a:r>
            <a:r>
              <a:rPr lang="sv-SE" dirty="0">
                <a:solidFill>
                  <a:srgbClr val="0070C0"/>
                </a:solidFill>
              </a:rPr>
              <a:t>(SVP, PICC, MID)</a:t>
            </a:r>
          </a:p>
        </p:txBody>
      </p:sp>
    </p:spTree>
    <p:extLst>
      <p:ext uri="{BB962C8B-B14F-4D97-AF65-F5344CB8AC3E}">
        <p14:creationId xmlns:p14="http://schemas.microsoft.com/office/powerpoint/2010/main" val="1279898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F365D5-9617-5270-AD12-ADEF67605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Sundsvall</a:t>
            </a:r>
            <a:br>
              <a:rPr lang="sv-SE" b="1" dirty="0"/>
            </a:br>
            <a:r>
              <a:rPr lang="sv-SE" b="1" dirty="0"/>
              <a:t>Op utanför op </a:t>
            </a:r>
            <a:r>
              <a:rPr lang="sv-SE" b="1" i="1" u="sng" dirty="0"/>
              <a:t>med</a:t>
            </a:r>
            <a:r>
              <a:rPr lang="sv-SE" b="1" u="sng" dirty="0"/>
              <a:t> </a:t>
            </a:r>
            <a:r>
              <a:rPr lang="sv-SE" b="1" dirty="0"/>
              <a:t>anestesimedverkan: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F0F43D8-ACD1-E3E4-AA84-31D5D059C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Förlossning	Mindre förlossningsskada</a:t>
            </a:r>
          </a:p>
          <a:p>
            <a:r>
              <a:rPr lang="sv-SE" dirty="0"/>
              <a:t>Ögon		Katarakt, strabism</a:t>
            </a:r>
          </a:p>
          <a:p>
            <a:r>
              <a:rPr lang="sv-SE" dirty="0"/>
              <a:t>Röntgen		PTC</a:t>
            </a:r>
          </a:p>
        </p:txBody>
      </p:sp>
    </p:spTree>
    <p:extLst>
      <p:ext uri="{BB962C8B-B14F-4D97-AF65-F5344CB8AC3E}">
        <p14:creationId xmlns:p14="http://schemas.microsoft.com/office/powerpoint/2010/main" val="3910095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B0EC4F8DF8C2A478ED3EBD2BE5FC4B6" ma:contentTypeVersion="5" ma:contentTypeDescription="Skapa ett nytt dokument." ma:contentTypeScope="" ma:versionID="861865ed59989d8ec805ef4674f378ae">
  <xsd:schema xmlns:xsd="http://www.w3.org/2001/XMLSchema" xmlns:xs="http://www.w3.org/2001/XMLSchema" xmlns:p="http://schemas.microsoft.com/office/2006/metadata/properties" xmlns:ns2="a6322a96-1c0b-458f-b45c-b3ab595257bb" xmlns:ns3="f31907a6-cc00-477a-b1af-845b479ac42a" targetNamespace="http://schemas.microsoft.com/office/2006/metadata/properties" ma:root="true" ma:fieldsID="1d9f49d883556928796689b2fd1dc70a" ns2:_="" ns3:_="">
    <xsd:import namespace="a6322a96-1c0b-458f-b45c-b3ab595257bb"/>
    <xsd:import namespace="f31907a6-cc00-477a-b1af-845b479ac4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322a96-1c0b-458f-b45c-b3ab595257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1907a6-cc00-477a-b1af-845b479ac42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B91AD4-7288-4070-9C6D-8B2A1826DEE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B0F82EB-C834-491C-8875-0BD470809E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E5CCCD-D782-48F9-A9CE-955E518EAC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322a96-1c0b-458f-b45c-b3ab595257bb"/>
    <ds:schemaRef ds:uri="f31907a6-cc00-477a-b1af-845b479ac4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1836</TotalTime>
  <Words>316</Words>
  <Application>Microsoft Office PowerPoint</Application>
  <PresentationFormat>Bredbild</PresentationFormat>
  <Paragraphs>54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Office-tema</vt:lpstr>
      <vt:lpstr>Operationer utanför Op  Koppling till SPOR?</vt:lpstr>
      <vt:lpstr>Hur ser det ut i Sundsvall?</vt:lpstr>
      <vt:lpstr>          Sundsvalls sjukhus    </vt:lpstr>
      <vt:lpstr>Personal, kompetens, lokaler, utrustning</vt:lpstr>
      <vt:lpstr>IT</vt:lpstr>
      <vt:lpstr> Operation    Mottagning</vt:lpstr>
      <vt:lpstr> Operation    Mottagning</vt:lpstr>
      <vt:lpstr>SPORs definition av en operation:</vt:lpstr>
      <vt:lpstr>Sundsvall Op utanför op med anestesimedverkan:</vt:lpstr>
      <vt:lpstr>Sundsvall Op utanför op utan anestesimedverkan:</vt:lpstr>
      <vt:lpstr>Sundsvall Op utanför op framöver?</vt:lpstr>
      <vt:lpstr>Sundsvall Hur bokförs ingrepp utanför Op?</vt:lpstr>
      <vt:lpstr>Hur får vi med operationer utanför op till SPOR?</vt:lpstr>
      <vt:lpstr>Tack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Lyckner, Sara</dc:creator>
  <cp:lastModifiedBy>Peder Olsson</cp:lastModifiedBy>
  <cp:revision>20</cp:revision>
  <dcterms:created xsi:type="dcterms:W3CDTF">2021-08-25T07:19:02Z</dcterms:created>
  <dcterms:modified xsi:type="dcterms:W3CDTF">2025-03-21T07:02:42Z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0x0101008B0EC4F8DF8C2A478ED3EBD2BE5FC4B6</vt:lpwstr>
  </property>
</Properties>
</file>