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1"/>
  </p:notesMasterIdLst>
  <p:sldIdLst>
    <p:sldId id="956" r:id="rId5"/>
    <p:sldId id="1228" r:id="rId6"/>
    <p:sldId id="4720" r:id="rId7"/>
    <p:sldId id="1231" r:id="rId8"/>
    <p:sldId id="1232" r:id="rId9"/>
    <p:sldId id="1233" r:id="rId10"/>
    <p:sldId id="1235" r:id="rId11"/>
    <p:sldId id="1236" r:id="rId12"/>
    <p:sldId id="945" r:id="rId13"/>
    <p:sldId id="947" r:id="rId14"/>
    <p:sldId id="261" r:id="rId15"/>
    <p:sldId id="1227" r:id="rId16"/>
    <p:sldId id="955" r:id="rId17"/>
    <p:sldId id="258" r:id="rId18"/>
    <p:sldId id="1234" r:id="rId19"/>
    <p:sldId id="9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11">
          <p15:clr>
            <a:srgbClr val="A4A3A4"/>
          </p15:clr>
        </p15:guide>
        <p15:guide id="3" pos="3840">
          <p15:clr>
            <a:srgbClr val="A4A3A4"/>
          </p15:clr>
        </p15:guide>
        <p15:guide id="4" pos="7348">
          <p15:clr>
            <a:srgbClr val="A4A3A4"/>
          </p15:clr>
        </p15:guide>
        <p15:guide id="5" pos="1240">
          <p15:clr>
            <a:srgbClr val="A4A3A4"/>
          </p15:clr>
        </p15:guide>
        <p15:guide id="6" pos="6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5692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2386B-DF41-1223-B6B7-40A7E7FDB68E}" v="104" dt="2025-03-20T12:56:13.022"/>
    <p1510:client id="{5932422E-B21C-4FDC-877E-51A25EB13433}" v="66" dt="2025-03-21T08:12:45.454"/>
    <p1510:client id="{6E733C27-7FDD-FC77-6423-6268B5A098A4}" v="514" dt="2025-03-21T05:41:34.406"/>
    <p1510:client id="{7AE48D9A-DA89-7BE5-F523-E3E56FBF7BA7}" v="44" dt="2025-03-19T14:38:01.834"/>
    <p1510:client id="{DD7A29F7-F1F1-68FD-D36B-484299B2567F}" v="19" dt="2025-03-20T07:44:4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52" autoAdjust="0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>
        <p:guide orient="horz" pos="2160"/>
        <p:guide orient="horz" pos="3711"/>
        <p:guide pos="3840"/>
        <p:guide pos="7348"/>
        <p:guide pos="1240"/>
        <p:guide pos="64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orient="horz" pos="569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F357-1335-FD46-8F13-65D4BD9D5E5B}" type="doc">
      <dgm:prSet loTypeId="urn:microsoft.com/office/officeart/2005/8/layout/l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30A809-872D-7D48-A747-272660796AC7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400" b="1"/>
            <a:t>Dag 0</a:t>
          </a:r>
        </a:p>
      </dgm:t>
    </dgm:pt>
    <dgm:pt modelId="{8B36CCB3-B609-744F-B27C-F49024475868}" type="parTrans" cxnId="{7005A6A7-EF0A-6848-976A-06EFBF30A6B8}">
      <dgm:prSet/>
      <dgm:spPr/>
      <dgm:t>
        <a:bodyPr/>
        <a:lstStyle/>
        <a:p>
          <a:endParaRPr lang="en-US"/>
        </a:p>
      </dgm:t>
    </dgm:pt>
    <dgm:pt modelId="{A0AAA81E-CE38-5B4B-B09A-C0E11C7DD280}" type="sibTrans" cxnId="{7005A6A7-EF0A-6848-976A-06EFBF30A6B8}">
      <dgm:prSet/>
      <dgm:spPr/>
      <dgm:t>
        <a:bodyPr/>
        <a:lstStyle/>
        <a:p>
          <a:endParaRPr lang="en-US"/>
        </a:p>
      </dgm:t>
    </dgm:pt>
    <dgm:pt modelId="{BEF0E753-3A3B-1A44-9ACE-660F35037FDC}" type="pres">
      <dgm:prSet presAssocID="{F765F357-1335-FD46-8F13-65D4BD9D5E5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98561386-6529-7144-92CB-04C24970F587}" type="pres">
      <dgm:prSet presAssocID="{4B30A809-872D-7D48-A747-272660796AC7}" presName="horFlow" presStyleCnt="0"/>
      <dgm:spPr/>
    </dgm:pt>
    <dgm:pt modelId="{1A00F486-9C76-5D42-B68C-403943529FBA}" type="pres">
      <dgm:prSet presAssocID="{4B30A809-872D-7D48-A747-272660796AC7}" presName="bigChev" presStyleLbl="node1" presStyleIdx="0" presStyleCnt="1" custScaleX="205868" custLinFactNeighborX="-52705" custLinFactNeighborY="-8617"/>
      <dgm:spPr/>
      <dgm:t>
        <a:bodyPr/>
        <a:lstStyle/>
        <a:p>
          <a:endParaRPr lang="sv-SE"/>
        </a:p>
      </dgm:t>
    </dgm:pt>
  </dgm:ptLst>
  <dgm:cxnLst>
    <dgm:cxn modelId="{A4145216-85EB-2341-BA5A-681EC871760C}" type="presOf" srcId="{4B30A809-872D-7D48-A747-272660796AC7}" destId="{1A00F486-9C76-5D42-B68C-403943529FBA}" srcOrd="0" destOrd="0" presId="urn:microsoft.com/office/officeart/2005/8/layout/lProcess3"/>
    <dgm:cxn modelId="{7005A6A7-EF0A-6848-976A-06EFBF30A6B8}" srcId="{F765F357-1335-FD46-8F13-65D4BD9D5E5B}" destId="{4B30A809-872D-7D48-A747-272660796AC7}" srcOrd="0" destOrd="0" parTransId="{8B36CCB3-B609-744F-B27C-F49024475868}" sibTransId="{A0AAA81E-CE38-5B4B-B09A-C0E11C7DD280}"/>
    <dgm:cxn modelId="{5BDDDF91-5C39-E24F-9858-2D10F4342511}" type="presOf" srcId="{F765F357-1335-FD46-8F13-65D4BD9D5E5B}" destId="{BEF0E753-3A3B-1A44-9ACE-660F35037FDC}" srcOrd="0" destOrd="0" presId="urn:microsoft.com/office/officeart/2005/8/layout/lProcess3"/>
    <dgm:cxn modelId="{F30D7E27-2ED7-0448-B6DC-53C018C82DDE}" type="presParOf" srcId="{BEF0E753-3A3B-1A44-9ACE-660F35037FDC}" destId="{98561386-6529-7144-92CB-04C24970F587}" srcOrd="0" destOrd="0" presId="urn:microsoft.com/office/officeart/2005/8/layout/lProcess3"/>
    <dgm:cxn modelId="{F05AD25B-EF65-A948-9369-EED22866AAE6}" type="presParOf" srcId="{98561386-6529-7144-92CB-04C24970F587}" destId="{1A00F486-9C76-5D42-B68C-403943529F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F357-1335-FD46-8F13-65D4BD9D5E5B}" type="doc">
      <dgm:prSet loTypeId="urn:microsoft.com/office/officeart/2005/8/layout/l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30A809-872D-7D48-A747-272660796AC7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400" b="1" err="1"/>
            <a:t>Vecka</a:t>
          </a:r>
          <a:r>
            <a:rPr lang="en-US" sz="1400" b="1"/>
            <a:t> 1</a:t>
          </a:r>
        </a:p>
      </dgm:t>
    </dgm:pt>
    <dgm:pt modelId="{8B36CCB3-B609-744F-B27C-F49024475868}" type="parTrans" cxnId="{7005A6A7-EF0A-6848-976A-06EFBF30A6B8}">
      <dgm:prSet/>
      <dgm:spPr/>
      <dgm:t>
        <a:bodyPr/>
        <a:lstStyle/>
        <a:p>
          <a:endParaRPr lang="en-US"/>
        </a:p>
      </dgm:t>
    </dgm:pt>
    <dgm:pt modelId="{A0AAA81E-CE38-5B4B-B09A-C0E11C7DD280}" type="sibTrans" cxnId="{7005A6A7-EF0A-6848-976A-06EFBF30A6B8}">
      <dgm:prSet/>
      <dgm:spPr/>
      <dgm:t>
        <a:bodyPr/>
        <a:lstStyle/>
        <a:p>
          <a:endParaRPr lang="en-US"/>
        </a:p>
      </dgm:t>
    </dgm:pt>
    <dgm:pt modelId="{BEF0E753-3A3B-1A44-9ACE-660F35037FDC}" type="pres">
      <dgm:prSet presAssocID="{F765F357-1335-FD46-8F13-65D4BD9D5E5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98561386-6529-7144-92CB-04C24970F587}" type="pres">
      <dgm:prSet presAssocID="{4B30A809-872D-7D48-A747-272660796AC7}" presName="horFlow" presStyleCnt="0"/>
      <dgm:spPr/>
    </dgm:pt>
    <dgm:pt modelId="{1A00F486-9C76-5D42-B68C-403943529FBA}" type="pres">
      <dgm:prSet presAssocID="{4B30A809-872D-7D48-A747-272660796AC7}" presName="bigChev" presStyleLbl="node1" presStyleIdx="0" presStyleCnt="1" custScaleX="114474" custScaleY="75418" custLinFactNeighborX="-46203" custLinFactNeighborY="-330"/>
      <dgm:spPr/>
      <dgm:t>
        <a:bodyPr/>
        <a:lstStyle/>
        <a:p>
          <a:endParaRPr lang="sv-SE"/>
        </a:p>
      </dgm:t>
    </dgm:pt>
  </dgm:ptLst>
  <dgm:cxnLst>
    <dgm:cxn modelId="{A4145216-85EB-2341-BA5A-681EC871760C}" type="presOf" srcId="{4B30A809-872D-7D48-A747-272660796AC7}" destId="{1A00F486-9C76-5D42-B68C-403943529FBA}" srcOrd="0" destOrd="0" presId="urn:microsoft.com/office/officeart/2005/8/layout/lProcess3"/>
    <dgm:cxn modelId="{7005A6A7-EF0A-6848-976A-06EFBF30A6B8}" srcId="{F765F357-1335-FD46-8F13-65D4BD9D5E5B}" destId="{4B30A809-872D-7D48-A747-272660796AC7}" srcOrd="0" destOrd="0" parTransId="{8B36CCB3-B609-744F-B27C-F49024475868}" sibTransId="{A0AAA81E-CE38-5B4B-B09A-C0E11C7DD280}"/>
    <dgm:cxn modelId="{5BDDDF91-5C39-E24F-9858-2D10F4342511}" type="presOf" srcId="{F765F357-1335-FD46-8F13-65D4BD9D5E5B}" destId="{BEF0E753-3A3B-1A44-9ACE-660F35037FDC}" srcOrd="0" destOrd="0" presId="urn:microsoft.com/office/officeart/2005/8/layout/lProcess3"/>
    <dgm:cxn modelId="{F30D7E27-2ED7-0448-B6DC-53C018C82DDE}" type="presParOf" srcId="{BEF0E753-3A3B-1A44-9ACE-660F35037FDC}" destId="{98561386-6529-7144-92CB-04C24970F587}" srcOrd="0" destOrd="0" presId="urn:microsoft.com/office/officeart/2005/8/layout/lProcess3"/>
    <dgm:cxn modelId="{F05AD25B-EF65-A948-9369-EED22866AAE6}" type="presParOf" srcId="{98561386-6529-7144-92CB-04C24970F587}" destId="{1A00F486-9C76-5D42-B68C-403943529F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F486-9C76-5D42-B68C-403943529FBA}">
      <dsp:nvSpPr>
        <dsp:cNvPr id="0" name=""/>
        <dsp:cNvSpPr/>
      </dsp:nvSpPr>
      <dsp:spPr>
        <a:xfrm>
          <a:off x="0" y="0"/>
          <a:ext cx="1757229" cy="34142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Dag 0</a:t>
          </a:r>
        </a:p>
      </dsp:txBody>
      <dsp:txXfrm>
        <a:off x="170714" y="0"/>
        <a:ext cx="1415801" cy="34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F486-9C76-5D42-B68C-403943529FBA}">
      <dsp:nvSpPr>
        <dsp:cNvPr id="0" name=""/>
        <dsp:cNvSpPr/>
      </dsp:nvSpPr>
      <dsp:spPr>
        <a:xfrm>
          <a:off x="0" y="1"/>
          <a:ext cx="1275727" cy="336190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err="1"/>
            <a:t>Vecka</a:t>
          </a:r>
          <a:r>
            <a:rPr lang="en-US" sz="1400" b="1" kern="1200"/>
            <a:t> 1</a:t>
          </a:r>
        </a:p>
      </dsp:txBody>
      <dsp:txXfrm>
        <a:off x="168095" y="1"/>
        <a:ext cx="939537" cy="336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A9327-4581-4E96-96A3-6BF5F6079852}" type="datetimeFigureOut">
              <a:rPr lang="sv-SE" smtClean="0"/>
              <a:t>May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D8AAA-869D-41AD-B5ED-8A62F2BF44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00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SÅ </a:t>
            </a:r>
            <a:r>
              <a:rPr lang="en-US" dirty="0" err="1"/>
              <a:t>hur</a:t>
            </a:r>
            <a:r>
              <a:rPr lang="en-US" dirty="0"/>
              <a:t> ser </a:t>
            </a:r>
            <a:r>
              <a:rPr lang="en-US" dirty="0" err="1"/>
              <a:t>våra</a:t>
            </a:r>
            <a:r>
              <a:rPr lang="en-US" dirty="0"/>
              <a:t> </a:t>
            </a:r>
            <a:r>
              <a:rPr lang="en-US" dirty="0" err="1"/>
              <a:t>patienter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9B71E-4A6A-49A3-B926-A6028E08CF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9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232C-8E05-FB40-B7A1-D53BC8EEAA3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9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tags" Target="../tags/tag57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50" Type="http://schemas.openxmlformats.org/officeDocument/2006/relationships/tags" Target="../tags/tag68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1" Type="http://schemas.openxmlformats.org/officeDocument/2006/relationships/vmlDrawing" Target="../drawings/vmlDrawing3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image" Target="../media/image5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image" Target="../media/image6.emf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oleObject" Target="../embeddings/oleObject3.bin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3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42250" y="1764000"/>
            <a:ext cx="9707500" cy="1470025"/>
          </a:xfrm>
        </p:spPr>
        <p:txBody>
          <a:bodyPr anchor="b">
            <a:normAutofit/>
          </a:bodyPr>
          <a:lstStyle>
            <a:lvl1pPr algn="ctr">
              <a:defRPr sz="3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2250" y="3420183"/>
            <a:ext cx="9707501" cy="129614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2" name="Picture 949" descr="Karolinska Swe RG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7370" y="5943600"/>
            <a:ext cx="2563630" cy="573715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35" y="6210213"/>
            <a:ext cx="899562" cy="209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2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61001" y="1600201"/>
            <a:ext cx="5433400" cy="4291013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2100"/>
            </a:lvl2pPr>
            <a:lvl3pPr>
              <a:buFontTx/>
              <a:buNone/>
              <a:defRPr sz="18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478399" cy="4291013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2100"/>
            </a:lvl2pPr>
            <a:lvl3pPr>
              <a:buFontTx/>
              <a:buNone/>
              <a:defRPr sz="18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73F139-B684-4A63-8F76-416C4E68F8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701764D-FCE6-4E69-90AD-F33E2A316D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1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B14BCF-1168-4ED2-A721-1AB60D0416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 med blått K ö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F3308A-468B-47CF-BD1C-74F8E0C29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0FF98F4F-5DF8-4E19-91D3-2054369EE7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15457" y="6021342"/>
            <a:ext cx="347555" cy="49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 med vitt K ö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8559A30-E082-4609-86A0-FA5725BC73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B65D910C-A4C4-4464-98AD-427B5C8283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18525" y="6023723"/>
            <a:ext cx="354012" cy="49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mörk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6BF13-4CB1-4573-8ECB-3FBD2DB6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45" y="6021096"/>
            <a:ext cx="354092" cy="49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Y mörk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24FFF6DC-C358-40DC-8864-81623806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45" y="6021096"/>
            <a:ext cx="354092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536000" y="1854000"/>
            <a:ext cx="10140000" cy="1260000"/>
          </a:xfrm>
          <a:ln>
            <a:noFill/>
            <a:round/>
          </a:ln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800" b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/>
              <a:t>Klicka för att lägga in ett citat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A8DE-D493-4A81-B923-7F8551FB61B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5" y="2044098"/>
            <a:ext cx="889445" cy="731711"/>
          </a:xfrm>
          <a:prstGeom prst="rect">
            <a:avLst/>
          </a:prstGeom>
        </p:spPr>
      </p:pic>
      <p:cxnSp>
        <p:nvCxnSpPr>
          <p:cNvPr id="21" name="Rak koppling 20"/>
          <p:cNvCxnSpPr/>
          <p:nvPr/>
        </p:nvCxnSpPr>
        <p:spPr>
          <a:xfrm>
            <a:off x="516000" y="1739591"/>
            <a:ext cx="11160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/>
          <p:cNvCxnSpPr/>
          <p:nvPr/>
        </p:nvCxnSpPr>
        <p:spPr>
          <a:xfrm>
            <a:off x="516000" y="3215267"/>
            <a:ext cx="11160000" cy="0"/>
          </a:xfrm>
          <a:prstGeom prst="line">
            <a:avLst/>
          </a:prstGeom>
          <a:ln w="12700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0B765-AC29-4BC4-B0DF-B1CC1CAB1F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6000" y="4800600"/>
            <a:ext cx="11159999" cy="428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6000" y="612775"/>
            <a:ext cx="111599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16000" y="5229001"/>
            <a:ext cx="11159999" cy="6622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75FC711-CCC9-4760-BF93-464A3CAC6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1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fallande bild utan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633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60328C-EE43-49A2-B583-B0E844975E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7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örk bak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AF7B47BB-5AA7-4CB0-AB19-6AE702DC71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42250" y="1764000"/>
            <a:ext cx="9707500" cy="1470025"/>
          </a:xfrm>
        </p:spPr>
        <p:txBody>
          <a:bodyPr anchor="b">
            <a:normAutofit/>
          </a:bodyPr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2250" y="3420183"/>
            <a:ext cx="9707501" cy="129614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856AC1D-B9C0-424F-8FE2-56F25624F962}"/>
              </a:ext>
            </a:extLst>
          </p:cNvPr>
          <p:cNvSpPr txBox="1"/>
          <p:nvPr/>
        </p:nvSpPr>
        <p:spPr>
          <a:xfrm>
            <a:off x="-2438400" y="6005405"/>
            <a:ext cx="236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OBS: Logotyperna för Karolinska Universitetssjukhuset och Region Stockholm får inte flyttas eller ändras</a:t>
            </a:r>
            <a:endParaRPr lang="en-US" sz="1200" i="1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0158CED3-A7CE-41E8-95A0-C95F4ECF6F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00" y="5941283"/>
            <a:ext cx="2570400" cy="572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 </a:t>
            </a:r>
            <a:endParaRPr lang="en-US"/>
          </a:p>
        </p:txBody>
      </p:sp>
      <p:sp>
        <p:nvSpPr>
          <p:cNvPr id="23" name="Platshållare för text 10">
            <a:extLst>
              <a:ext uri="{FF2B5EF4-FFF2-40B4-BE49-F238E27FC236}">
                <a16:creationId xmlns:a16="http://schemas.microsoft.com/office/drawing/2014/main" id="{A63B1CDF-16B2-4C64-9E47-5A1A94F1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1808" y="6197704"/>
            <a:ext cx="964800" cy="2232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0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(ej think c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358C899-5511-4B17-88E8-2343E4D77E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358C899-5511-4B17-88E8-2343E4D77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1ACDE0-FF54-43F6-AE4E-EFA2DCD518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4FB0C9-8FD1-7C4C-8858-4F98556FC6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61000" y="1773544"/>
            <a:ext cx="4906618" cy="4035288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200" b="0">
                <a:latin typeface="+mn-lt"/>
              </a:defRPr>
            </a:lvl1pPr>
            <a:lvl2pPr marL="685800" indent="-228600">
              <a:buClr>
                <a:schemeClr val="accent2"/>
              </a:buClr>
              <a:buFont typeface="Calibri" panose="020F0502020204030204" pitchFamily="34" charset="0"/>
              <a:buChar char="-"/>
              <a:defRPr/>
            </a:lvl2pPr>
            <a:lvl3pPr marL="1143000" indent="-228600">
              <a:buClr>
                <a:schemeClr val="accent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accent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accent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sv-SE"/>
              <a:t>Punkt 1</a:t>
            </a:r>
          </a:p>
          <a:p>
            <a:pPr lvl="0"/>
            <a:r>
              <a:rPr lang="sv-SE"/>
              <a:t>Punkt 2</a:t>
            </a:r>
          </a:p>
          <a:p>
            <a:pPr lvl="0"/>
            <a:r>
              <a:rPr lang="sv-SE"/>
              <a:t>Punkt 3</a:t>
            </a:r>
          </a:p>
          <a:p>
            <a:pPr lvl="0"/>
            <a:endParaRPr lang="sv-S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3673F1-CDAF-AA4C-B801-31F3AD668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22" y="3066812"/>
            <a:ext cx="3228045" cy="724376"/>
          </a:xfrm>
          <a:prstGeom prst="rect">
            <a:avLst/>
          </a:prstGeom>
        </p:spPr>
      </p:pic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AC38D6A6-C04B-42F6-BA43-A636FB3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749" y="6093297"/>
            <a:ext cx="9919911" cy="36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nummer 6">
            <a:extLst>
              <a:ext uri="{FF2B5EF4-FFF2-40B4-BE49-F238E27FC236}">
                <a16:creationId xmlns:a16="http://schemas.microsoft.com/office/drawing/2014/main" id="{B0A48166-E584-495E-B883-5CAC45E4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00" y="6093297"/>
            <a:ext cx="514750" cy="360041"/>
          </a:xfrm>
        </p:spPr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29F3BA38-FBDA-482E-8CDF-7218175D1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00" y="274638"/>
            <a:ext cx="11114999" cy="1143000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sv-SE"/>
              <a:t>Agenda - ej </a:t>
            </a:r>
            <a:r>
              <a:rPr lang="sv-SE" err="1"/>
              <a:t>thinkcell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nt think 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358C899-5511-4B17-88E8-2343E4D77E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6" imgW="216" imgH="216" progId="TCLayout.ActiveDocument.1">
                  <p:embed/>
                </p:oleObj>
              </mc:Choice>
              <mc:Fallback>
                <p:oleObj name="think-cell Slide" r:id="rId56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358C899-5511-4B17-88E8-2343E4D77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1ACDE0-FF54-43F6-AE4E-EFA2DCD518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41BB1-B0F2-4707-8196-8F190BAB5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000" y="274638"/>
            <a:ext cx="11114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err="1"/>
              <a:t>Gannt</a:t>
            </a:r>
            <a:r>
              <a:rPr lang="sv-SE"/>
              <a:t> schema för användande med </a:t>
            </a:r>
            <a:r>
              <a:rPr lang="sv-SE" err="1"/>
              <a:t>thinkcell</a:t>
            </a:r>
            <a:endParaRPr lang="sv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974AB-89E8-7641-B13D-4EAC4AF2EA6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41388" y="2035175"/>
            <a:ext cx="10160000" cy="33099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F1CC82-5A9F-4FCB-9621-53BF8C134DF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741488" y="1514475"/>
            <a:ext cx="3154363" cy="26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42062-3732-4639-8AAD-F1C1CE3BC026}" type="datetime'''''''M''''''''''''''''''''''''a''''''''''''''''''''y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May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80D890-8160-444F-A0E2-CA99FACBD31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895850" y="1514475"/>
            <a:ext cx="3051175" cy="26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9084C-5B1C-43DE-BEE0-2836F39912C0}" type="datetime'''''''''''J''''''''''''''u''''''''''''''''n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Jun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475BE7-E7DF-4812-BFC2-2D0770A3FF7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947025" y="1514475"/>
            <a:ext cx="3154363" cy="26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A9A8-3D37-4BB3-81DB-B77D53B54F04}" type="datetime'''''''''''''''''''''''''''''''''''Jul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Jul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47347-ECBA-4B38-B269-6593345C57AC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741488" y="1774825"/>
            <a:ext cx="3048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99E82-C152-4E36-A9CB-E32F702CD92A}" type="datetime'''''''''''''''''''1''''''''''''''''''''''''''''''''''8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C0A027-CE79-4F0B-AF7D-15ED05DF634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046288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9D3A4-BD38-49A3-850F-DE01B1D17E4B}" type="datetime'''1''''''''''''9''''''''''''''''''''''''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04D37F-ADC4-4286-8D49-C9C69EF0D31A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759075" y="1774825"/>
            <a:ext cx="7112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CD6FD0-ECAC-4EBC-A6F7-B5CE59DB2025}" type="datetime'''''''''2''''''0''''''''''''''''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D67662-4956-400D-BF41-47DD0A21DA28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470275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980DB-D652-4206-A619-732E0A01B851}" type="datetime'''''''''''''''''''''''''''''''''''''''''''''2''''1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A6AD56-9F46-4EA9-8283-F306FB8B5C6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4183063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9D1C8C-3583-4CDB-9B02-926879A46C1A}" type="datetime'''''''''''''''''''''''''''''''2''''''''''2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F6BC7D-400C-4DF8-85AB-C6E76535202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4895850" y="1774825"/>
            <a:ext cx="7112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44106A-95FF-4568-8842-31C4E5470ED3}" type="datetime'''''''2''''''''''''''''3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5C8F1-54F9-416E-866B-7CCDC7F1C96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607050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F16EB-7A07-436E-B343-0882C253A0A5}" type="datetime'''''''''''''''''''''''2''''''''''''''''''''''''4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9FFFC-7AC4-4515-89AD-6BCB805BAD29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319838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0C5BFE-31E5-4DF4-98A4-3DEA5EB0BA31}" type="datetime'''''''''''''''''''2''''5''''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CE0CAB-CE26-4418-92C1-4FF3E190BE28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7032625" y="1774825"/>
            <a:ext cx="7112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F7A98-BCA5-40DC-ACCF-F624478D211A}" type="datetime'''''''2''''''''''''''6''''''''''''''''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697B45-907D-4D38-BFB7-F982C50FCB56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743825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D2F0D-9597-4A88-BECC-6057967B4F83}" type="datetime'''''''''''2''7''''''''''''''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8AA03C-F8EE-4A7A-A1E4-AB39E5ADC7EC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8456613" y="1774825"/>
            <a:ext cx="7112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D4EEB-5018-4F35-A61D-18A5C60F5F1D}" type="datetime'''''''''''''''2''8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DA6F3-263B-482A-8D3A-E1CFE52C4161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9167813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8C02C-0962-4DF4-AA9F-F0FFBE8BDFCA}" type="datetime'''''''''''''''''''''''''''''''''''''''''''2''''''''''9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3127B5-2C13-4845-AF7A-90772188C0A7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9880600" y="1774825"/>
            <a:ext cx="712788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A4353-1D7F-485C-AD7E-0D3C7EA8FF9B}" type="datetime'''''''30''''''''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3B6473-CFC2-4609-ADFF-30F3D854510B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10593388" y="1774825"/>
            <a:ext cx="508000" cy="2603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23813" rIns="0" bIns="23813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DD5A5-4D4C-422D-A305-332F12B10A8B}" type="datetime'''''''''3''''''''''''''''''''''''1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782819-852E-4361-AA2A-EA521723DAB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941388" y="2035175"/>
            <a:ext cx="0" cy="3309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3913BE-0E07-4569-B3D1-53CC169647E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1101388" y="2035175"/>
            <a:ext cx="0" cy="3309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F0AC22-1673-4DBC-93EA-FA91A10ACB79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4895850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D1E129-2B65-4C05-B2C2-38CB72D7CDE9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7947025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CB50E-DF52-447C-B20A-C5F0DF3E47D1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741488" y="2035175"/>
            <a:ext cx="0" cy="3309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A7A3C2-BE21-4830-A863-FC34703C625D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4183063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B06B89-2BC6-46EB-8D7D-AD3046D38209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3470275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1F76EE-1CA8-4C78-9FBD-D334A86B4111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5607050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D85E6C9-081C-4B08-BE2E-701DD2CD2B3D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9167813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3C0B16-C9AB-490D-8772-C1C789F50766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2759075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96BE296-3535-49A1-9183-30DB7AAC41D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0593388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D873C3C-2BE7-4180-8E1F-847B7CE0AADF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7743825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D67B4E-9477-459A-9B8A-3C71068A4383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6319838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174850-E394-4E49-B131-50139540C1E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7032625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2CFF55-5D3E-40E4-908B-73E5A6DDF09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8456613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E5C0F9-33B6-4C34-915D-3A6CDA852D2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9880600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ADD824-D9A6-49DA-B651-A9FF24937645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2046288" y="2035175"/>
            <a:ext cx="0" cy="3309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4214F3-BECA-47BA-8140-BE0EC26E637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941388" y="4241800"/>
            <a:ext cx="10160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60AE0D-9948-4D3C-88AF-9D0B29CAB15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941388" y="3138488"/>
            <a:ext cx="10160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90B088-9FB0-4FC5-ABE2-48186363E070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941388" y="5345113"/>
            <a:ext cx="101600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B611CD-7EA7-4B5B-9897-62CEECAA712B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3165475" y="2035175"/>
            <a:ext cx="0" cy="34734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6E7D1E0-E1DE-4BF4-BFDE-5634DC8FF8F2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941388" y="2035175"/>
            <a:ext cx="101600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556571E-96B9-449B-9FBC-DE44DE9D13B1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3878263" y="2297113"/>
            <a:ext cx="711200" cy="793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3732AC-8B4D-48A2-858F-041C043CC29A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2454275" y="2297113"/>
            <a:ext cx="1423988" cy="79375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F5C7C98-2B93-42B8-8DE8-04091C3F6BDA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3108325" y="545147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14DB4-5738-42E0-A803-C9FA5851D7B9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1012825" y="3341688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3ADC8-D077-4D71-9932-32EBD4950A75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DE51E-F924-44FE-90A4-C0F74DEE89FA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1012825" y="3825875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A1522-72FE-478B-ACD7-127B0E1445FA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1AB48-2D16-49B1-8ED0-D9A3FAF468BA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1012825" y="4445000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4518B-5DE7-4BD2-BC13-DD9DCDDB9982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EA940A8-8013-44E2-A40C-D959AF32FC09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2740025" y="5588000"/>
            <a:ext cx="852488" cy="212725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33E69-AA53-412F-94C7-3E5E5308BA7F}" type="datetime'5''''''''''/''''''''''''''1''''''''5/''2''''''''''0''''20''''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5/15/2020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B478B-365A-484E-9E88-9A1DF9608FDC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1012825" y="4929188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5DE3A6-ABA1-4938-9190-1322A969ACE0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D48AD-3394-47D3-BB74-2E1BEC2AD0A7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1012825" y="2238375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55B2BB-5DDE-49B7-B7DF-B1D6F1CAF468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DAF2D-8814-492D-A026-84458E446228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1012825" y="1798638"/>
            <a:ext cx="6572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891E9-2D1F-4F79-B9A6-3BA6E2119B33}" type="datetime'A''''''''''''c''''''''t''''''''''i''vit''y'''''''''''">
              <a:rPr kumimoji="0" lang="sv-SE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Activity</a:t>
            </a:fld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C352F-F8BB-4284-BBEC-34FBE9EEA311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012825" y="2722563"/>
            <a:ext cx="44450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2E3C3-784A-4F50-AAEB-BDC599723DA1}" type="datetime'Label'">
              <a:rPr kumimoji="0" lang="sv-S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Label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2" name="Platshållare för sidfot 5">
            <a:extLst>
              <a:ext uri="{FF2B5EF4-FFF2-40B4-BE49-F238E27FC236}">
                <a16:creationId xmlns:a16="http://schemas.microsoft.com/office/drawing/2014/main" id="{37505965-9FA5-426F-9F54-71817490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749" y="6093297"/>
            <a:ext cx="9919911" cy="360000"/>
          </a:xfrm>
        </p:spPr>
        <p:txBody>
          <a:bodyPr/>
          <a:lstStyle/>
          <a:p>
            <a:endParaRPr lang="sv-SE"/>
          </a:p>
        </p:txBody>
      </p:sp>
      <p:sp>
        <p:nvSpPr>
          <p:cNvPr id="63" name="Platshållare för bildnummer 6">
            <a:extLst>
              <a:ext uri="{FF2B5EF4-FFF2-40B4-BE49-F238E27FC236}">
                <a16:creationId xmlns:a16="http://schemas.microsoft.com/office/drawing/2014/main" id="{B2458A41-D7C8-496F-812F-4499DE91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00" y="6093297"/>
            <a:ext cx="514750" cy="360041"/>
          </a:xfrm>
        </p:spPr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F922AE83-7F6A-4A77-857B-5C54FFB30848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8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4748256"/>
            <a:ext cx="12192000" cy="4980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 2" pitchFamily="18" charset="2"/>
              <a:buNone/>
              <a:defRPr lang="sv-SE" sz="1800" kern="1200" dirty="0">
                <a:solidFill>
                  <a:schemeClr val="bg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2" name="Picture 949" descr="Karolinska Swe RG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7370" y="5943600"/>
            <a:ext cx="2563630" cy="573715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35" y="6210213"/>
            <a:ext cx="899562" cy="2090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3721688"/>
            <a:ext cx="12192000" cy="1026568"/>
          </a:xfrm>
          <a:solidFill>
            <a:srgbClr val="004169"/>
          </a:solidFill>
        </p:spPr>
        <p:txBody>
          <a:bodyPr lIns="216000" tIns="216000" rIns="216000" bIns="216000" anchor="b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sv-SE" sz="3600" b="0" kern="12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örk bild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4748256"/>
            <a:ext cx="12192000" cy="49802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 2" pitchFamily="18" charset="2"/>
              <a:buNone/>
              <a:defRPr lang="sv-SE" sz="1800" kern="1200" dirty="0">
                <a:solidFill>
                  <a:schemeClr val="bg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3721688"/>
            <a:ext cx="12192000" cy="1026568"/>
          </a:xfrm>
          <a:solidFill>
            <a:srgbClr val="004169"/>
          </a:solidFill>
        </p:spPr>
        <p:txBody>
          <a:bodyPr lIns="216000" tIns="216000" rIns="216000" bIns="216000" anchor="b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sv-SE" sz="3600" b="0" kern="12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527FF34C-700A-4BF6-9A65-42C2E98835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71808" y="6197704"/>
            <a:ext cx="964800" cy="223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US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32A4349-1D28-4F26-9226-360B78DCAB67}"/>
              </a:ext>
            </a:extLst>
          </p:cNvPr>
          <p:cNvSpPr txBox="1"/>
          <p:nvPr/>
        </p:nvSpPr>
        <p:spPr>
          <a:xfrm>
            <a:off x="-2438400" y="6005405"/>
            <a:ext cx="236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OBS: Logotyperna för Karolinska Universitetssjukhuset och Region Stockholm får inte flyttas eller ändras</a:t>
            </a:r>
            <a:endParaRPr lang="en-US" sz="1200" i="1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69340F91-B8C5-4D56-BD0B-58D3C8C361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00" y="5941283"/>
            <a:ext cx="2570400" cy="5724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6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(blå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561001" y="1600201"/>
            <a:ext cx="11114998" cy="4277072"/>
          </a:xfrm>
        </p:spPr>
        <p:txBody>
          <a:bodyPr/>
          <a:lstStyle>
            <a:lvl1pPr>
              <a:buClr>
                <a:schemeClr val="tx2"/>
              </a:buClr>
              <a:buFont typeface="Wingdings 2" pitchFamily="18" charset="2"/>
              <a:buChar char=""/>
              <a:defRPr/>
            </a:lvl1pPr>
            <a:lvl2pPr>
              <a:buClr>
                <a:schemeClr val="tx2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tx2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A022F5A-FCDE-4C40-9AB8-FC257436D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749" y="6093297"/>
            <a:ext cx="991991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11915FB-F6BB-4464-9536-1BD5C327B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00" y="6093297"/>
            <a:ext cx="514750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AAC2FE-143E-4702-930E-FD1E05619F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4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fet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561001" y="1600201"/>
            <a:ext cx="11114998" cy="4277072"/>
          </a:xfrm>
        </p:spPr>
        <p:txBody>
          <a:bodyPr/>
          <a:lstStyle>
            <a:lvl1pPr>
              <a:buClr>
                <a:schemeClr val="tx2"/>
              </a:buClr>
              <a:buFont typeface="Wingdings 2" pitchFamily="18" charset="2"/>
              <a:buChar char=""/>
              <a:defRPr/>
            </a:lvl1pPr>
            <a:lvl2pPr>
              <a:buClr>
                <a:schemeClr val="tx2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tx2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972CD8-E531-4F17-9FEC-5AA4A7973A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9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B646B450-F975-484C-BEC9-E8B87D6B2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749" y="6093297"/>
            <a:ext cx="991991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49294C3-22A1-47B2-A0B3-D1E55615B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00" y="6093297"/>
            <a:ext cx="514750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3CD286D-E207-407E-B70E-7CCC14143E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7511402-855F-4880-9B6E-FFFB67ECAC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429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7511402-855F-4880-9B6E-FFFB67ECA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89A61B4-4249-46CB-9666-779FF58142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0" i="0" baseline="0">
              <a:latin typeface="Open Sans" panose="020B0606030504020204" pitchFamily="34" charset="0"/>
              <a:ea typeface="+mj-ea"/>
              <a:cs typeface="+mj-cs"/>
              <a:sym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A1B55-2649-4240-AB08-F304D18E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1036637"/>
            <a:ext cx="4169631" cy="137276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43DA-5085-4361-98A8-57134579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426" y="1036637"/>
            <a:ext cx="6494019" cy="4832350"/>
          </a:xfrm>
          <a:prstGeom prst="rect">
            <a:avLst/>
          </a:prstGeom>
        </p:spPr>
        <p:txBody>
          <a:bodyPr>
            <a:normAutofit/>
          </a:bodyPr>
          <a:lstStyle>
            <a:lvl1pPr marL="176213" indent="-176213"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marL="447675" indent="-176213">
              <a:buClr>
                <a:schemeClr val="tx2"/>
              </a:buClr>
              <a:buFont typeface="Calibri" panose="020F0502020204030204" pitchFamily="34" charset="0"/>
              <a:buChar char="-"/>
              <a:defRPr sz="2000"/>
            </a:lvl2pPr>
            <a:lvl3pPr marL="630238" indent="-182563">
              <a:buClr>
                <a:schemeClr val="tx2"/>
              </a:buClr>
              <a:buFont typeface="Calibri" panose="020F0502020204030204" pitchFamily="34" charset="0"/>
              <a:buChar char="-"/>
              <a:defRPr sz="1800"/>
            </a:lvl3pPr>
            <a:lvl4pPr marL="806450" indent="-176213">
              <a:buClr>
                <a:schemeClr val="tx2"/>
              </a:buClr>
              <a:buFont typeface="Calibri" panose="020F0502020204030204" pitchFamily="34" charset="0"/>
              <a:buChar char="-"/>
              <a:defRPr sz="1600"/>
            </a:lvl4pPr>
            <a:lvl5pPr marL="989013" indent="-182563">
              <a:buClr>
                <a:schemeClr val="tx2"/>
              </a:buClr>
              <a:buFont typeface="Calibri" panose="020F0502020204030204" pitchFamily="34" charset="0"/>
              <a:buChar char="-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C58C0-7C94-4FA0-8579-A5D5760CF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000" y="2637998"/>
            <a:ext cx="4169631" cy="3230989"/>
          </a:xfrm>
          <a:prstGeom prst="rect">
            <a:avLst/>
          </a:prstGeo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AE90E89C-5018-4402-BA41-E0C0A0BB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749" y="6093297"/>
            <a:ext cx="9919911" cy="3600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785D993D-466A-44F1-84B5-9364780A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00" y="6093297"/>
            <a:ext cx="514750" cy="360041"/>
          </a:xfrm>
        </p:spPr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D7BDF61-C7A6-4A27-A5C1-08AF789D46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(blå punktlis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61001" y="1600201"/>
            <a:ext cx="5433400" cy="4291013"/>
          </a:xfrm>
        </p:spPr>
        <p:txBody>
          <a:bodyPr/>
          <a:lstStyle>
            <a:lvl1pPr>
              <a:buClr>
                <a:schemeClr val="tx2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tx2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tx2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478399" cy="4291013"/>
          </a:xfrm>
        </p:spPr>
        <p:txBody>
          <a:bodyPr/>
          <a:lstStyle>
            <a:lvl1pPr>
              <a:buClr>
                <a:schemeClr val="tx2"/>
              </a:buClr>
              <a:buFont typeface="Wingdings 2" pitchFamily="18" charset="2"/>
              <a:buChar char=""/>
              <a:defRPr sz="2300"/>
            </a:lvl1pPr>
            <a:lvl2pPr>
              <a:buClr>
                <a:schemeClr val="tx2"/>
              </a:buClr>
              <a:buSzPct val="100000"/>
              <a:buFont typeface="Wingdings 2" pitchFamily="18" charset="2"/>
              <a:buChar char=""/>
              <a:defRPr sz="2100"/>
            </a:lvl2pPr>
            <a:lvl3pPr>
              <a:buClr>
                <a:schemeClr val="tx2"/>
              </a:buClr>
              <a:buSzPct val="100000"/>
              <a:buFont typeface="Wingdings 2" pitchFamily="18" charset="2"/>
              <a:buChar char=""/>
              <a:defRPr sz="1800"/>
            </a:lvl3pPr>
            <a:lvl4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4pPr>
            <a:lvl5pPr>
              <a:buClr>
                <a:schemeClr val="tx2"/>
              </a:buClr>
              <a:buSzPct val="100000"/>
              <a:buFont typeface="Wingdings 2" pitchFamily="18" charset="2"/>
              <a:buChar char="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C01850-6003-4E88-989E-872D828D14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35" y="6021288"/>
            <a:ext cx="350065" cy="493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61000" y="274638"/>
            <a:ext cx="11114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1000" y="1600201"/>
            <a:ext cx="11114999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75749" y="6093297"/>
            <a:ext cx="9919911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61000" y="6093297"/>
            <a:ext cx="514750" cy="3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Open Sans" pitchFamily="34" charset="0"/>
                <a:cs typeface="Open Sans" pitchFamily="34" charset="0"/>
              </a:defRPr>
            </a:lvl1pPr>
          </a:lstStyle>
          <a:p>
            <a:fld id="{6AAD93A6-52E8-4356-9CA3-73406FE6A396}" type="slidenum">
              <a:rPr lang="sv-SE" smtClean="0"/>
              <a:pPr/>
              <a:t>‹#›</a:t>
            </a:fld>
            <a:endParaRPr lang="sv-SE"/>
          </a:p>
        </p:txBody>
      </p:sp>
    </p:spTree>
    <p:custDataLst>
      <p:tags r:id="rId24"/>
    </p:custDataLst>
    <p:extLst>
      <p:ext uri="{BB962C8B-B14F-4D97-AF65-F5344CB8AC3E}">
        <p14:creationId xmlns:p14="http://schemas.microsoft.com/office/powerpoint/2010/main" val="27535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0" r:id="rId2"/>
    <p:sldLayoutId id="2147483698" r:id="rId3"/>
    <p:sldLayoutId id="2147483701" r:id="rId4"/>
    <p:sldLayoutId id="2147483677" r:id="rId5"/>
    <p:sldLayoutId id="2147483688" r:id="rId6"/>
    <p:sldLayoutId id="2147483685" r:id="rId7"/>
    <p:sldLayoutId id="2147483702" r:id="rId8"/>
    <p:sldLayoutId id="2147483678" r:id="rId9"/>
    <p:sldLayoutId id="2147483679" r:id="rId10"/>
    <p:sldLayoutId id="2147483680" r:id="rId11"/>
    <p:sldLayoutId id="2147483681" r:id="rId12"/>
    <p:sldLayoutId id="2147483704" r:id="rId13"/>
    <p:sldLayoutId id="2147483703" r:id="rId14"/>
    <p:sldLayoutId id="2147483697" r:id="rId15"/>
    <p:sldLayoutId id="2147483691" r:id="rId16"/>
    <p:sldLayoutId id="2147483683" r:id="rId17"/>
    <p:sldLayoutId id="2147483682" r:id="rId18"/>
    <p:sldLayoutId id="2147483686" r:id="rId19"/>
    <p:sldLayoutId id="2147483699" r:id="rId20"/>
    <p:sldLayoutId id="2147483700" r:id="rId21"/>
    <p:sldLayoutId id="214748370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Open Sans Semibold" panose="020B0706030804020204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Wingdings 2" pitchFamily="18" charset="2"/>
        <a:buChar char=""/>
        <a:defRPr sz="2300" kern="1200">
          <a:solidFill>
            <a:schemeClr val="tx1"/>
          </a:solidFill>
          <a:latin typeface="+mn-lt"/>
          <a:ea typeface="Open Sans" pitchFamily="34" charset="0"/>
          <a:cs typeface="Open Sans" pitchFamily="34" charset="0"/>
        </a:defRPr>
      </a:lvl1pPr>
      <a:lvl2pPr marL="539750" indent="-26987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 2" pitchFamily="18" charset="2"/>
        <a:buChar char=""/>
        <a:defRPr sz="2100" kern="1200">
          <a:solidFill>
            <a:schemeClr val="tx1"/>
          </a:solidFill>
          <a:latin typeface="+mn-lt"/>
          <a:ea typeface="Open Sans" pitchFamily="34" charset="0"/>
          <a:cs typeface="Open Sans" pitchFamily="34" charset="0"/>
        </a:defRPr>
      </a:lvl2pPr>
      <a:lvl3pPr marL="809625" indent="-26987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Open Sans" pitchFamily="34" charset="0"/>
          <a:cs typeface="Open Sans" pitchFamily="34" charset="0"/>
        </a:defRPr>
      </a:lvl3pPr>
      <a:lvl4pPr marL="1079500" indent="-269875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 2" pitchFamily="18" charset="2"/>
        <a:buChar char=""/>
        <a:defRPr sz="1600" kern="1200">
          <a:solidFill>
            <a:schemeClr val="tx1"/>
          </a:solidFill>
          <a:latin typeface="+mn-lt"/>
          <a:ea typeface="Open Sans" pitchFamily="34" charset="0"/>
          <a:cs typeface="Open Sans" pitchFamily="34" charset="0"/>
        </a:defRPr>
      </a:lvl4pPr>
      <a:lvl5pPr marL="1341438" indent="-261938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 2" pitchFamily="18" charset="2"/>
        <a:buChar char=""/>
        <a:defRPr sz="1600" kern="1200">
          <a:solidFill>
            <a:schemeClr val="tx1"/>
          </a:solidFill>
          <a:latin typeface="+mn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e.frie@regionstockholm.s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jukhusrum, inomhus, medicinsk, Medicinsk utrustning&#10;&#10;Automatiskt genererad beskrivning">
            <a:extLst>
              <a:ext uri="{FF2B5EF4-FFF2-40B4-BE49-F238E27FC236}">
                <a16:creationId xmlns:a16="http://schemas.microsoft.com/office/drawing/2014/main" id="{53D9170C-B242-15F6-F81E-DAE503A2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C11AECD-687E-CB6C-3142-74EA7E20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2" y="4084966"/>
            <a:ext cx="12191598" cy="867600"/>
          </a:xfrm>
        </p:spPr>
        <p:txBody>
          <a:bodyPr vert="horz" lIns="216000" tIns="216000" rIns="216000" bIns="216000" rtlCol="0" anchor="ctr">
            <a:normAutofit/>
          </a:bodyPr>
          <a:lstStyle/>
          <a:p>
            <a:r>
              <a:rPr lang="sv-SE" sz="2800">
                <a:latin typeface="Calibri Light"/>
                <a:ea typeface="Calibri"/>
                <a:cs typeface="Calibri"/>
              </a:rPr>
              <a:t>HÖGRISKMOTTAGNING Karolinska Universitetssjukhuset Solna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984D64-FB1E-2564-92F6-8E4CBC093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29" y="4955277"/>
            <a:ext cx="12199055" cy="1051076"/>
          </a:xfrm>
        </p:spPr>
        <p:txBody>
          <a:bodyPr/>
          <a:lstStyle/>
          <a:p>
            <a:r>
              <a:rPr lang="sv-SE" sz="1600" dirty="0">
                <a:latin typeface="Calibri Light"/>
                <a:ea typeface="Calibri"/>
                <a:cs typeface="Calibri Light"/>
              </a:rPr>
              <a:t>Områdesansvarig läkare PMI: Amelie Frie, Specialistläkare </a:t>
            </a:r>
            <a:br>
              <a:rPr lang="sv-SE" sz="1600" dirty="0">
                <a:latin typeface="Calibri Light"/>
                <a:ea typeface="Calibri"/>
                <a:cs typeface="Calibri Light"/>
              </a:rPr>
            </a:br>
            <a:r>
              <a:rPr lang="sv-SE" sz="1600" dirty="0">
                <a:latin typeface="Calibri Light"/>
                <a:ea typeface="Calibri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amelie.frie@regionstockholm.se</a:t>
            </a:r>
            <a:r>
              <a:rPr lang="sv-SE" sz="1600" dirty="0">
                <a:latin typeface="Calibri Light"/>
                <a:ea typeface="Calibri"/>
                <a:cs typeface="Calibri Light"/>
              </a:rPr>
              <a:t>           </a:t>
            </a:r>
            <a:endParaRPr lang="sv-SE" sz="600" dirty="0">
              <a:latin typeface="Calibri Light"/>
              <a:cs typeface="Calibri Light"/>
            </a:endParaRPr>
          </a:p>
          <a:p>
            <a:r>
              <a:rPr lang="sv-SE" sz="1600" dirty="0">
                <a:latin typeface="Calibri Light"/>
                <a:ea typeface="Calibri"/>
                <a:cs typeface="Calibri Light"/>
              </a:rPr>
              <a:t>Sektionschef: Ann-Charlotte Lindström, </a:t>
            </a:r>
            <a:r>
              <a:rPr lang="sv-SE" sz="1600" dirty="0" err="1">
                <a:latin typeface="Calibri Light"/>
                <a:ea typeface="Calibri"/>
                <a:cs typeface="Calibri Light"/>
              </a:rPr>
              <a:t>Bitr</a:t>
            </a:r>
            <a:r>
              <a:rPr lang="sv-SE" sz="1600" dirty="0">
                <a:latin typeface="Calibri Light"/>
                <a:ea typeface="Calibri"/>
                <a:cs typeface="Calibri Light"/>
              </a:rPr>
              <a:t> ÖL, PhD</a:t>
            </a:r>
            <a:endParaRPr lang="sv-SE" sz="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3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AB738E-5E84-F5A1-9901-A3301D40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itchFamily="34" charset="0"/>
                <a:cs typeface="Open San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562FE0-A031-F0DC-692B-E6343129BE41}"/>
              </a:ext>
            </a:extLst>
          </p:cNvPr>
          <p:cNvSpPr/>
          <p:nvPr/>
        </p:nvSpPr>
        <p:spPr>
          <a:xfrm>
            <a:off x="561000" y="430009"/>
            <a:ext cx="1764254" cy="9144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NYBESÖK KIRURG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D3B864D-1C39-9AAA-EFF2-5741BCFDF0F0}"/>
              </a:ext>
            </a:extLst>
          </p:cNvPr>
          <p:cNvSpPr txBox="1"/>
          <p:nvPr/>
        </p:nvSpPr>
        <p:spPr>
          <a:xfrm>
            <a:off x="194605" y="1570614"/>
            <a:ext cx="2774927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3736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Ålder &gt; 80 år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Fraility 4 eller mer 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Kongitiv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dysfunktion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 eller fler samsjukligheter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Polyfarmaci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 &gt; 5 läkemedel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HbA1c &gt;60 (icke </a:t>
            </a:r>
            <a:r>
              <a:rPr kumimoji="0" lang="sv-SE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diab</a:t>
            </a: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Intuition </a:t>
            </a:r>
            <a:b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(kirurgen bedömer patienten </a:t>
            </a:r>
            <a:b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som högrisk)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728DA3B-CFC1-534D-8863-EDD821086FF7}"/>
              </a:ext>
            </a:extLst>
          </p:cNvPr>
          <p:cNvSpPr txBox="1"/>
          <p:nvPr/>
        </p:nvSpPr>
        <p:spPr>
          <a:xfrm>
            <a:off x="4153270" y="4007838"/>
            <a:ext cx="3118379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Beslut och remiss via anestesiolog högriskbedömning: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Fysiologisk utredning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Konsultation (kardiologi, lungmedicin, endokrin </a:t>
            </a: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etc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DD716F80-84F0-90E7-4004-FF7CC56882D5}"/>
              </a:ext>
            </a:extLst>
          </p:cNvPr>
          <p:cNvSpPr/>
          <p:nvPr/>
        </p:nvSpPr>
        <p:spPr>
          <a:xfrm>
            <a:off x="3148647" y="2780520"/>
            <a:ext cx="546872" cy="264322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4125DC1-A55F-2E0A-CC49-CF4646E88FC3}"/>
              </a:ext>
            </a:extLst>
          </p:cNvPr>
          <p:cNvSpPr txBox="1"/>
          <p:nvPr/>
        </p:nvSpPr>
        <p:spPr>
          <a:xfrm>
            <a:off x="3984565" y="1989351"/>
            <a:ext cx="3602736" cy="18466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eller fler kriterier:</a:t>
            </a:r>
          </a:p>
          <a:p>
            <a:endParaRPr lang="sv-SE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Skriv remiss till anestesimottagningen: Märk texten med:</a:t>
            </a:r>
          </a:p>
          <a:p>
            <a:endParaRPr lang="sv-SE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Högriskmottagning anestesi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Patienten sätts upp på kalendern flik Högriskmottagning</a:t>
            </a:r>
          </a:p>
          <a:p>
            <a:endParaRPr lang="sv-SE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CA2DD86-55A4-DF79-7869-39185CD65F37}"/>
              </a:ext>
            </a:extLst>
          </p:cNvPr>
          <p:cNvSpPr txBox="1"/>
          <p:nvPr/>
        </p:nvSpPr>
        <p:spPr>
          <a:xfrm>
            <a:off x="8917900" y="1989352"/>
            <a:ext cx="2616214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Vilka ska till geriatriker från anestesin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736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1200" dirty="0">
                <a:ea typeface="Open Sans" panose="020B0606030504020204" pitchFamily="34" charset="0"/>
                <a:cs typeface="Open Sans" panose="020B0606030504020204" pitchFamily="34" charset="0"/>
              </a:rPr>
              <a:t>(Finns ingen åldersgräns)</a:t>
            </a:r>
          </a:p>
          <a:p>
            <a:pPr marL="173736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Fraility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4 eller mer 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Kongitiv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dysfunktion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 eller fler samsjukligheter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Polyfarmaci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&gt; 5 läkemedel</a:t>
            </a:r>
          </a:p>
          <a:p>
            <a:pPr marL="459486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Intuition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6562FE0-A031-F0DC-692B-E6343129BE41}"/>
              </a:ext>
            </a:extLst>
          </p:cNvPr>
          <p:cNvSpPr/>
          <p:nvPr/>
        </p:nvSpPr>
        <p:spPr>
          <a:xfrm>
            <a:off x="4264965" y="430009"/>
            <a:ext cx="2894988" cy="9144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ysClr val="windowText" lastClr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HÖGRISKMOTTAGNING ANESTESI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6562FE0-A031-F0DC-692B-E6343129BE41}"/>
              </a:ext>
            </a:extLst>
          </p:cNvPr>
          <p:cNvSpPr/>
          <p:nvPr/>
        </p:nvSpPr>
        <p:spPr>
          <a:xfrm>
            <a:off x="9164906" y="430009"/>
            <a:ext cx="2122202" cy="109448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noProof="0" dirty="0">
                <a:solidFill>
                  <a:sysClr val="windowText" lastClr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GERATRIK BEDÖMNING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(Varje torsdag= mottagning)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Pil: höger 13">
            <a:extLst>
              <a:ext uri="{FF2B5EF4-FFF2-40B4-BE49-F238E27FC236}">
                <a16:creationId xmlns:a16="http://schemas.microsoft.com/office/drawing/2014/main" id="{DD716F80-84F0-90E7-4004-FF7CC56882D5}"/>
              </a:ext>
            </a:extLst>
          </p:cNvPr>
          <p:cNvSpPr/>
          <p:nvPr/>
        </p:nvSpPr>
        <p:spPr>
          <a:xfrm>
            <a:off x="7876348" y="2785942"/>
            <a:ext cx="546872" cy="264322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Diagram 115">
            <a:extLst>
              <a:ext uri="{FF2B5EF4-FFF2-40B4-BE49-F238E27FC236}">
                <a16:creationId xmlns:a16="http://schemas.microsoft.com/office/drawing/2014/main" id="{4DDDD002-3E76-9846-B8BB-EA52C93B5227}"/>
              </a:ext>
            </a:extLst>
          </p:cNvPr>
          <p:cNvGraphicFramePr/>
          <p:nvPr/>
        </p:nvGraphicFramePr>
        <p:xfrm>
          <a:off x="364957" y="117977"/>
          <a:ext cx="2493743" cy="34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A3A5AE-797C-144D-A35E-811CBDC34D91}"/>
              </a:ext>
            </a:extLst>
          </p:cNvPr>
          <p:cNvCxnSpPr>
            <a:cxnSpLocks/>
          </p:cNvCxnSpPr>
          <p:nvPr/>
        </p:nvCxnSpPr>
        <p:spPr>
          <a:xfrm>
            <a:off x="2265218" y="29866"/>
            <a:ext cx="0" cy="6617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9383417-4C76-FB43-9630-1963CF6F6B78}"/>
              </a:ext>
            </a:extLst>
          </p:cNvPr>
          <p:cNvSpPr txBox="1"/>
          <p:nvPr/>
        </p:nvSpPr>
        <p:spPr>
          <a:xfrm>
            <a:off x="114124" y="1732101"/>
            <a:ext cx="2017067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b="1"/>
          </a:p>
          <a:p>
            <a:pPr algn="ctr"/>
            <a:r>
              <a:rPr lang="en-US" sz="1400" b="1" err="1">
                <a:solidFill>
                  <a:schemeClr val="bg1"/>
                </a:solidFill>
              </a:rPr>
              <a:t>Första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r>
              <a:rPr lang="en-US" sz="1400" b="1" err="1">
                <a:solidFill>
                  <a:schemeClr val="bg1"/>
                </a:solidFill>
              </a:rPr>
              <a:t>konsultation</a:t>
            </a:r>
            <a:r>
              <a:rPr lang="en-US" sz="1400" b="1">
                <a:solidFill>
                  <a:schemeClr val="bg1"/>
                </a:solidFill>
              </a:rPr>
              <a:t> KIRURG</a:t>
            </a:r>
          </a:p>
          <a:p>
            <a:endParaRPr lang="en-US" sz="1200"/>
          </a:p>
        </p:txBody>
      </p:sp>
      <p:graphicFrame>
        <p:nvGraphicFramePr>
          <p:cNvPr id="117" name="Diagram 116">
            <a:extLst>
              <a:ext uri="{FF2B5EF4-FFF2-40B4-BE49-F238E27FC236}">
                <a16:creationId xmlns:a16="http://schemas.microsoft.com/office/drawing/2014/main" id="{F9C78D0D-110F-F04E-86F2-F5A711D17C3D}"/>
              </a:ext>
            </a:extLst>
          </p:cNvPr>
          <p:cNvGraphicFramePr/>
          <p:nvPr/>
        </p:nvGraphicFramePr>
        <p:xfrm>
          <a:off x="3187340" y="117977"/>
          <a:ext cx="1276478" cy="33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9" name="Straight Connector 21">
            <a:extLst>
              <a:ext uri="{FF2B5EF4-FFF2-40B4-BE49-F238E27FC236}">
                <a16:creationId xmlns:a16="http://schemas.microsoft.com/office/drawing/2014/main" id="{3D983E7E-ACB3-5143-ACE3-69342F8B6202}"/>
              </a:ext>
            </a:extLst>
          </p:cNvPr>
          <p:cNvCxnSpPr>
            <a:cxnSpLocks/>
          </p:cNvCxnSpPr>
          <p:nvPr/>
        </p:nvCxnSpPr>
        <p:spPr>
          <a:xfrm>
            <a:off x="9613079" y="0"/>
            <a:ext cx="0" cy="6622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-form 1">
            <a:extLst>
              <a:ext uri="{FF2B5EF4-FFF2-40B4-BE49-F238E27FC236}">
                <a16:creationId xmlns:a16="http://schemas.microsoft.com/office/drawing/2014/main" id="{1AE2BDA0-7A48-924E-888F-E82FA0B9A664}"/>
              </a:ext>
            </a:extLst>
          </p:cNvPr>
          <p:cNvSpPr/>
          <p:nvPr/>
        </p:nvSpPr>
        <p:spPr>
          <a:xfrm>
            <a:off x="5617415" y="706582"/>
            <a:ext cx="387408" cy="2465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85EC7C89-8BC9-3047-A779-FA068BB60E45}"/>
              </a:ext>
            </a:extLst>
          </p:cNvPr>
          <p:cNvCxnSpPr>
            <a:cxnSpLocks/>
          </p:cNvCxnSpPr>
          <p:nvPr/>
        </p:nvCxnSpPr>
        <p:spPr>
          <a:xfrm>
            <a:off x="364957" y="816254"/>
            <a:ext cx="11597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V-form 85">
            <a:extLst>
              <a:ext uri="{FF2B5EF4-FFF2-40B4-BE49-F238E27FC236}">
                <a16:creationId xmlns:a16="http://schemas.microsoft.com/office/drawing/2014/main" id="{34116A2B-5FAB-F04F-B18C-B15404978C9E}"/>
              </a:ext>
            </a:extLst>
          </p:cNvPr>
          <p:cNvSpPr/>
          <p:nvPr/>
        </p:nvSpPr>
        <p:spPr>
          <a:xfrm>
            <a:off x="2303725" y="692957"/>
            <a:ext cx="387408" cy="2465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7" name="V-form 86">
            <a:extLst>
              <a:ext uri="{FF2B5EF4-FFF2-40B4-BE49-F238E27FC236}">
                <a16:creationId xmlns:a16="http://schemas.microsoft.com/office/drawing/2014/main" id="{756DC39D-52E8-0944-B44D-523320998652}"/>
              </a:ext>
            </a:extLst>
          </p:cNvPr>
          <p:cNvSpPr/>
          <p:nvPr/>
        </p:nvSpPr>
        <p:spPr>
          <a:xfrm>
            <a:off x="8582204" y="692956"/>
            <a:ext cx="387408" cy="2465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BF75F74-CBDF-C04B-A01D-18A5EFCEE2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3575" y="939549"/>
            <a:ext cx="310462" cy="316056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DA85A20B-537C-2E49-9EC2-23C8294063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792" y="925927"/>
            <a:ext cx="566305" cy="576509"/>
          </a:xfrm>
          <a:prstGeom prst="rect">
            <a:avLst/>
          </a:prstGeom>
        </p:spPr>
      </p:pic>
      <p:pic>
        <p:nvPicPr>
          <p:cNvPr id="90" name="Bildobjekt 89">
            <a:extLst>
              <a:ext uri="{FF2B5EF4-FFF2-40B4-BE49-F238E27FC236}">
                <a16:creationId xmlns:a16="http://schemas.microsoft.com/office/drawing/2014/main" id="{4756D902-DF09-644C-81A0-DFC2A9366A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7725" y="3140745"/>
            <a:ext cx="566305" cy="576509"/>
          </a:xfrm>
          <a:prstGeom prst="rect">
            <a:avLst/>
          </a:prstGeom>
        </p:spPr>
      </p:pic>
      <p:sp>
        <p:nvSpPr>
          <p:cNvPr id="29" name="TextBox 50">
            <a:extLst>
              <a:ext uri="{FF2B5EF4-FFF2-40B4-BE49-F238E27FC236}">
                <a16:creationId xmlns:a16="http://schemas.microsoft.com/office/drawing/2014/main" id="{32C93CFB-221A-974F-A4BC-54D0002B122E}"/>
              </a:ext>
            </a:extLst>
          </p:cNvPr>
          <p:cNvSpPr txBox="1"/>
          <p:nvPr/>
        </p:nvSpPr>
        <p:spPr>
          <a:xfrm>
            <a:off x="3690573" y="5090337"/>
            <a:ext cx="1360906" cy="16927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200" err="1">
                <a:solidFill>
                  <a:schemeClr val="bg1"/>
                </a:solidFill>
              </a:rPr>
              <a:t>Konsultation</a:t>
            </a:r>
            <a:r>
              <a:rPr lang="en-US" sz="1200">
                <a:solidFill>
                  <a:schemeClr val="bg1"/>
                </a:solidFill>
              </a:rPr>
              <a:t>  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bg1"/>
                </a:solidFill>
              </a:rPr>
              <a:t>Kardiologi</a:t>
            </a:r>
            <a:endParaRPr lang="en-US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bg1"/>
                </a:solidFill>
              </a:rPr>
              <a:t>Lungmedicin</a:t>
            </a:r>
            <a:endParaRPr lang="en-US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bg1"/>
                </a:solidFill>
              </a:rPr>
              <a:t>Endokrin</a:t>
            </a:r>
            <a:endParaRPr lang="en-US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bg1"/>
                </a:solidFill>
              </a:rPr>
              <a:t>Andra</a:t>
            </a:r>
            <a:endParaRPr lang="en-US" sz="12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1" name="TextBox 50">
            <a:extLst>
              <a:ext uri="{FF2B5EF4-FFF2-40B4-BE49-F238E27FC236}">
                <a16:creationId xmlns:a16="http://schemas.microsoft.com/office/drawing/2014/main" id="{BF1EA66E-5D4D-CA4D-A96E-21F244060D5C}"/>
              </a:ext>
            </a:extLst>
          </p:cNvPr>
          <p:cNvSpPr txBox="1"/>
          <p:nvPr/>
        </p:nvSpPr>
        <p:spPr>
          <a:xfrm>
            <a:off x="7347764" y="2325979"/>
            <a:ext cx="2185617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2. OPTIMERING FÖRE OP</a:t>
            </a:r>
          </a:p>
          <a:p>
            <a:endParaRPr lang="en-US" sz="1200">
              <a:solidFill>
                <a:schemeClr val="bg1"/>
              </a:solidFill>
            </a:endParaRPr>
          </a:p>
          <a:p>
            <a:r>
              <a:rPr lang="en-US" sz="1200" err="1">
                <a:solidFill>
                  <a:schemeClr val="bg1"/>
                </a:solidFill>
              </a:rPr>
              <a:t>Prehabilitering</a:t>
            </a:r>
            <a:endParaRPr lang="en-US" sz="12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Dietist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STOP: </a:t>
            </a:r>
            <a:r>
              <a:rPr lang="en-US" sz="1200" err="1">
                <a:solidFill>
                  <a:schemeClr val="bg1"/>
                </a:solidFill>
              </a:rPr>
              <a:t>Rökning</a:t>
            </a:r>
            <a:r>
              <a:rPr lang="en-US" sz="1200">
                <a:solidFill>
                  <a:schemeClr val="bg1"/>
                </a:solidFill>
              </a:rPr>
              <a:t> + </a:t>
            </a:r>
            <a:r>
              <a:rPr lang="en-US" sz="1200" err="1">
                <a:solidFill>
                  <a:schemeClr val="bg1"/>
                </a:solidFill>
              </a:rPr>
              <a:t>Alkohol</a:t>
            </a:r>
            <a:endParaRPr lang="en-US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   Physiotherapy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Anemia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Hyperglycemia optimization 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avelram 7">
            <a:extLst>
              <a:ext uri="{FF2B5EF4-FFF2-40B4-BE49-F238E27FC236}">
                <a16:creationId xmlns:a16="http://schemas.microsoft.com/office/drawing/2014/main" id="{404D1388-55CB-8646-861F-08C2C57AE0AB}"/>
              </a:ext>
            </a:extLst>
          </p:cNvPr>
          <p:cNvSpPr/>
          <p:nvPr/>
        </p:nvSpPr>
        <p:spPr>
          <a:xfrm>
            <a:off x="10006362" y="3987972"/>
            <a:ext cx="1855017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Optimerad Patient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BA2F1FA6-EFD8-8041-98CB-02497B8E8B47}"/>
              </a:ext>
            </a:extLst>
          </p:cNvPr>
          <p:cNvGrpSpPr/>
          <p:nvPr/>
        </p:nvGrpSpPr>
        <p:grpSpPr>
          <a:xfrm>
            <a:off x="5076256" y="118931"/>
            <a:ext cx="1757229" cy="341428"/>
            <a:chOff x="0" y="0"/>
            <a:chExt cx="1757229" cy="341428"/>
          </a:xfrm>
        </p:grpSpPr>
        <p:sp>
          <p:nvSpPr>
            <p:cNvPr id="44" name="V-form 43">
              <a:extLst>
                <a:ext uri="{FF2B5EF4-FFF2-40B4-BE49-F238E27FC236}">
                  <a16:creationId xmlns:a16="http://schemas.microsoft.com/office/drawing/2014/main" id="{8C636693-6523-9C48-B498-3520C243EC04}"/>
                </a:ext>
              </a:extLst>
            </p:cNvPr>
            <p:cNvSpPr/>
            <p:nvPr/>
          </p:nvSpPr>
          <p:spPr>
            <a:xfrm>
              <a:off x="0" y="0"/>
              <a:ext cx="1757229" cy="341428"/>
            </a:xfrm>
            <a:prstGeom prst="chevron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V-form 4">
              <a:extLst>
                <a:ext uri="{FF2B5EF4-FFF2-40B4-BE49-F238E27FC236}">
                  <a16:creationId xmlns:a16="http://schemas.microsoft.com/office/drawing/2014/main" id="{251EBB30-855D-934B-9969-FF9FDC717335}"/>
                </a:ext>
              </a:extLst>
            </p:cNvPr>
            <p:cNvSpPr txBox="1"/>
            <p:nvPr/>
          </p:nvSpPr>
          <p:spPr>
            <a:xfrm>
              <a:off x="170714" y="0"/>
              <a:ext cx="1415801" cy="341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err="1"/>
                <a:t>Vecka</a:t>
              </a:r>
              <a:r>
                <a:rPr lang="en-US" sz="1400" b="1"/>
                <a:t> 2-16</a:t>
              </a:r>
              <a:endParaRPr lang="en-US" sz="1400" b="1" kern="1200"/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9BB59BEC-D387-E04F-8AA7-BC1F2290B245}"/>
              </a:ext>
            </a:extLst>
          </p:cNvPr>
          <p:cNvGrpSpPr/>
          <p:nvPr/>
        </p:nvGrpSpPr>
        <p:grpSpPr>
          <a:xfrm>
            <a:off x="10006362" y="112520"/>
            <a:ext cx="1757229" cy="341428"/>
            <a:chOff x="0" y="0"/>
            <a:chExt cx="1757229" cy="341428"/>
          </a:xfrm>
        </p:grpSpPr>
        <p:sp>
          <p:nvSpPr>
            <p:cNvPr id="47" name="V-form 46">
              <a:extLst>
                <a:ext uri="{FF2B5EF4-FFF2-40B4-BE49-F238E27FC236}">
                  <a16:creationId xmlns:a16="http://schemas.microsoft.com/office/drawing/2014/main" id="{19BD4DC1-1DAC-8448-98F8-BD034F32656F}"/>
                </a:ext>
              </a:extLst>
            </p:cNvPr>
            <p:cNvSpPr/>
            <p:nvPr/>
          </p:nvSpPr>
          <p:spPr>
            <a:xfrm>
              <a:off x="0" y="0"/>
              <a:ext cx="1757229" cy="341428"/>
            </a:xfrm>
            <a:prstGeom prst="chevron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V-form 4">
              <a:extLst>
                <a:ext uri="{FF2B5EF4-FFF2-40B4-BE49-F238E27FC236}">
                  <a16:creationId xmlns:a16="http://schemas.microsoft.com/office/drawing/2014/main" id="{4FFB9E13-2EEF-8F41-A7D8-EDCCB799ABC2}"/>
                </a:ext>
              </a:extLst>
            </p:cNvPr>
            <p:cNvSpPr txBox="1"/>
            <p:nvPr/>
          </p:nvSpPr>
          <p:spPr>
            <a:xfrm>
              <a:off x="170714" y="0"/>
              <a:ext cx="1415801" cy="341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err="1"/>
                <a:t>Kirurgi</a:t>
              </a:r>
              <a:endParaRPr lang="en-US" sz="1400" b="1" kern="1200"/>
            </a:p>
          </p:txBody>
        </p:sp>
      </p:grpSp>
      <p:sp>
        <p:nvSpPr>
          <p:cNvPr id="5" name="Ellips 4">
            <a:extLst>
              <a:ext uri="{FF2B5EF4-FFF2-40B4-BE49-F238E27FC236}">
                <a16:creationId xmlns:a16="http://schemas.microsoft.com/office/drawing/2014/main" id="{1DA3FAFB-6833-7C98-8BAF-7EE00562C677}"/>
              </a:ext>
            </a:extLst>
          </p:cNvPr>
          <p:cNvSpPr/>
          <p:nvPr/>
        </p:nvSpPr>
        <p:spPr>
          <a:xfrm>
            <a:off x="2825564" y="3257141"/>
            <a:ext cx="2423386" cy="91051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bg1"/>
                </a:solidFill>
              </a:rPr>
              <a:t>ANESTESI: Högriskmottag</a:t>
            </a:r>
          </a:p>
        </p:txBody>
      </p:sp>
      <p:sp>
        <p:nvSpPr>
          <p:cNvPr id="6" name="TextBox 50">
            <a:extLst>
              <a:ext uri="{FF2B5EF4-FFF2-40B4-BE49-F238E27FC236}">
                <a16:creationId xmlns:a16="http://schemas.microsoft.com/office/drawing/2014/main" id="{5788F3F1-933C-D544-0129-410EDCBC5525}"/>
              </a:ext>
            </a:extLst>
          </p:cNvPr>
          <p:cNvSpPr txBox="1"/>
          <p:nvPr/>
        </p:nvSpPr>
        <p:spPr>
          <a:xfrm>
            <a:off x="3276983" y="4344744"/>
            <a:ext cx="1757202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200" err="1">
                <a:solidFill>
                  <a:schemeClr val="bg1"/>
                </a:solidFill>
              </a:rPr>
              <a:t>Fysiologiska</a:t>
            </a:r>
            <a:r>
              <a:rPr lang="en-US" sz="1200">
                <a:solidFill>
                  <a:schemeClr val="bg1"/>
                </a:solidFill>
              </a:rPr>
              <a:t> test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DD87985-3AAA-A9AF-324A-769BC08B61D0}"/>
              </a:ext>
            </a:extLst>
          </p:cNvPr>
          <p:cNvSpPr txBox="1"/>
          <p:nvPr/>
        </p:nvSpPr>
        <p:spPr>
          <a:xfrm>
            <a:off x="101520" y="3245901"/>
            <a:ext cx="208253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Ålder &gt; 80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Fraility 4-9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Kognitiv dysfunktion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Co-</a:t>
            </a:r>
            <a:r>
              <a:rPr lang="sv-SE" sz="1200" err="1">
                <a:solidFill>
                  <a:schemeClr val="bg1"/>
                </a:solidFill>
              </a:rPr>
              <a:t>morbiditiet</a:t>
            </a:r>
            <a:endParaRPr lang="sv-SE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err="1">
                <a:solidFill>
                  <a:schemeClr val="bg1"/>
                </a:solidFill>
              </a:rPr>
              <a:t>Polyfarmaci</a:t>
            </a:r>
            <a:r>
              <a:rPr lang="sv-SE" sz="1200">
                <a:solidFill>
                  <a:schemeClr val="bg1"/>
                </a:solidFill>
              </a:rPr>
              <a:t> &gt; 5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HbA1c &gt;60 (non diabetes)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>
                <a:solidFill>
                  <a:schemeClr val="bg1"/>
                </a:solidFill>
              </a:rPr>
              <a:t>Intuition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7202190-8B9B-76A6-11AD-E9DD67D383BD}"/>
              </a:ext>
            </a:extLst>
          </p:cNvPr>
          <p:cNvSpPr txBox="1"/>
          <p:nvPr/>
        </p:nvSpPr>
        <p:spPr>
          <a:xfrm rot="10800000" flipV="1">
            <a:off x="2397742" y="952991"/>
            <a:ext cx="3072782" cy="22006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sz="1400">
              <a:solidFill>
                <a:schemeClr val="bg1"/>
              </a:solidFill>
            </a:endParaRPr>
          </a:p>
          <a:p>
            <a:r>
              <a:rPr lang="en-US" sz="1400" err="1">
                <a:solidFill>
                  <a:schemeClr val="bg1"/>
                </a:solidFill>
              </a:rPr>
              <a:t>Övergripande</a:t>
            </a:r>
            <a:r>
              <a:rPr lang="en-US" sz="1400" b="1">
                <a:solidFill>
                  <a:schemeClr val="bg1"/>
                </a:solidFill>
              </a:rPr>
              <a:t> GERIATRISK </a:t>
            </a:r>
            <a:r>
              <a:rPr lang="en-US" sz="1400" err="1">
                <a:solidFill>
                  <a:schemeClr val="bg1"/>
                </a:solidFill>
              </a:rPr>
              <a:t>bedömning</a:t>
            </a:r>
            <a:r>
              <a:rPr lang="en-US" sz="1400">
                <a:solidFill>
                  <a:schemeClr val="bg1"/>
                </a:solidFill>
              </a:rPr>
              <a:t> (FYSISK MOTTAGN)</a:t>
            </a:r>
          </a:p>
          <a:p>
            <a:r>
              <a:rPr lang="en-US" sz="1100">
                <a:solidFill>
                  <a:schemeClr val="bg1"/>
                </a:solidFill>
              </a:rPr>
              <a:t>Q-</a:t>
            </a:r>
            <a:r>
              <a:rPr lang="en-US" sz="1100" err="1">
                <a:solidFill>
                  <a:schemeClr val="bg1"/>
                </a:solidFill>
              </a:rPr>
              <a:t>Huset</a:t>
            </a:r>
            <a:r>
              <a:rPr lang="en-US" sz="1100">
                <a:solidFill>
                  <a:schemeClr val="bg1"/>
                </a:solidFill>
              </a:rPr>
              <a:t> (Astrid Lindgren): </a:t>
            </a:r>
            <a:r>
              <a:rPr lang="en-US" sz="1100" err="1">
                <a:solidFill>
                  <a:schemeClr val="bg1"/>
                </a:solidFill>
              </a:rPr>
              <a:t>Torsdagar</a:t>
            </a:r>
            <a:endParaRPr lang="en-US" sz="1100">
              <a:solidFill>
                <a:schemeClr val="bg1"/>
              </a:solidFill>
            </a:endParaRPr>
          </a:p>
          <a:p>
            <a:endParaRPr lang="en-US" sz="1100">
              <a:solidFill>
                <a:schemeClr val="bg1"/>
              </a:solidFill>
            </a:endParaRPr>
          </a:p>
          <a:p>
            <a:r>
              <a:rPr lang="en-US" sz="1100" err="1">
                <a:solidFill>
                  <a:schemeClr val="bg1"/>
                </a:solidFill>
              </a:rPr>
              <a:t>Kognitiv</a:t>
            </a:r>
            <a:r>
              <a:rPr lang="en-US" sz="1100">
                <a:solidFill>
                  <a:schemeClr val="bg1"/>
                </a:solidFill>
              </a:rPr>
              <a:t> test</a:t>
            </a:r>
          </a:p>
          <a:p>
            <a:r>
              <a:rPr lang="en-US" sz="1100" err="1">
                <a:solidFill>
                  <a:schemeClr val="bg1"/>
                </a:solidFill>
              </a:rPr>
              <a:t>Medicinsanering</a:t>
            </a:r>
            <a:endParaRPr lang="en-US" sz="1100">
              <a:solidFill>
                <a:schemeClr val="bg1"/>
              </a:solidFill>
            </a:endParaRPr>
          </a:p>
          <a:p>
            <a:r>
              <a:rPr lang="en-US" sz="1100" err="1">
                <a:solidFill>
                  <a:schemeClr val="bg1"/>
                </a:solidFill>
              </a:rPr>
              <a:t>Utvidgad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fraility</a:t>
            </a:r>
            <a:endParaRPr lang="en-US" sz="1100">
              <a:solidFill>
                <a:schemeClr val="bg1"/>
              </a:solidFill>
            </a:endParaRPr>
          </a:p>
          <a:p>
            <a:r>
              <a:rPr lang="en-US" sz="1100">
                <a:solidFill>
                  <a:schemeClr val="bg1"/>
                </a:solidFill>
              </a:rPr>
              <a:t>Nutrition</a:t>
            </a:r>
          </a:p>
          <a:p>
            <a:r>
              <a:rPr lang="en-US" sz="1100" err="1">
                <a:solidFill>
                  <a:schemeClr val="bg1"/>
                </a:solidFill>
              </a:rPr>
              <a:t>Optimering</a:t>
            </a:r>
            <a:endParaRPr lang="en-US" sz="1100">
              <a:solidFill>
                <a:schemeClr val="bg1"/>
              </a:solidFill>
            </a:endParaRPr>
          </a:p>
          <a:p>
            <a:endParaRPr lang="sv-SE"/>
          </a:p>
        </p:txBody>
      </p:sp>
      <p:sp>
        <p:nvSpPr>
          <p:cNvPr id="13" name="Pil: vänsterböjd 12">
            <a:extLst>
              <a:ext uri="{FF2B5EF4-FFF2-40B4-BE49-F238E27FC236}">
                <a16:creationId xmlns:a16="http://schemas.microsoft.com/office/drawing/2014/main" id="{EEAFF68C-4B64-F3D4-4048-8E8C0A946A70}"/>
              </a:ext>
            </a:extLst>
          </p:cNvPr>
          <p:cNvSpPr/>
          <p:nvPr/>
        </p:nvSpPr>
        <p:spPr>
          <a:xfrm>
            <a:off x="4850052" y="3805824"/>
            <a:ext cx="791024" cy="1244042"/>
          </a:xfrm>
          <a:prstGeom prst="curvedLeftArrow">
            <a:avLst>
              <a:gd name="adj1" fmla="val 25000"/>
              <a:gd name="adj2" fmla="val 50000"/>
              <a:gd name="adj3" fmla="val 45141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Pil: vänsterböjd 14">
            <a:extLst>
              <a:ext uri="{FF2B5EF4-FFF2-40B4-BE49-F238E27FC236}">
                <a16:creationId xmlns:a16="http://schemas.microsoft.com/office/drawing/2014/main" id="{2A083209-E9C5-650C-AD95-49A7D77F6942}"/>
              </a:ext>
            </a:extLst>
          </p:cNvPr>
          <p:cNvSpPr/>
          <p:nvPr/>
        </p:nvSpPr>
        <p:spPr>
          <a:xfrm>
            <a:off x="4852547" y="3807075"/>
            <a:ext cx="978471" cy="2051552"/>
          </a:xfrm>
          <a:prstGeom prst="curvedLef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100" err="1">
              <a:solidFill>
                <a:srgbClr val="FF000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7A7B6CA-0998-8191-7CA1-8710748D5F28}"/>
              </a:ext>
            </a:extLst>
          </p:cNvPr>
          <p:cNvSpPr txBox="1"/>
          <p:nvPr/>
        </p:nvSpPr>
        <p:spPr>
          <a:xfrm>
            <a:off x="7334037" y="86501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Hög-risk patient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276A8F6F-F699-64A4-38AF-ADFF0CFBF062}"/>
              </a:ext>
            </a:extLst>
          </p:cNvPr>
          <p:cNvSpPr/>
          <p:nvPr/>
        </p:nvSpPr>
        <p:spPr>
          <a:xfrm>
            <a:off x="958089" y="2539740"/>
            <a:ext cx="283151" cy="327131"/>
          </a:xfrm>
          <a:prstGeom prst="down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5C2B9802-E916-9FCE-5B7F-7511008364D7}"/>
              </a:ext>
            </a:extLst>
          </p:cNvPr>
          <p:cNvSpPr/>
          <p:nvPr/>
        </p:nvSpPr>
        <p:spPr>
          <a:xfrm rot="10800000">
            <a:off x="3852922" y="3007762"/>
            <a:ext cx="245358" cy="365857"/>
          </a:xfrm>
          <a:prstGeom prst="down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il: nedåt 6">
            <a:extLst>
              <a:ext uri="{FF2B5EF4-FFF2-40B4-BE49-F238E27FC236}">
                <a16:creationId xmlns:a16="http://schemas.microsoft.com/office/drawing/2014/main" id="{2A3B3AF6-31C0-B55B-E25F-2A15968750B6}"/>
              </a:ext>
            </a:extLst>
          </p:cNvPr>
          <p:cNvSpPr/>
          <p:nvPr/>
        </p:nvSpPr>
        <p:spPr>
          <a:xfrm>
            <a:off x="952843" y="5132951"/>
            <a:ext cx="283151" cy="327131"/>
          </a:xfrm>
          <a:prstGeom prst="down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F11A358-D75D-01FD-E51B-DD2F1BD7766F}"/>
              </a:ext>
            </a:extLst>
          </p:cNvPr>
          <p:cNvGrpSpPr/>
          <p:nvPr/>
        </p:nvGrpSpPr>
        <p:grpSpPr>
          <a:xfrm>
            <a:off x="267487" y="5932073"/>
            <a:ext cx="1757229" cy="341428"/>
            <a:chOff x="0" y="0"/>
            <a:chExt cx="1757229" cy="341428"/>
          </a:xfrm>
        </p:grpSpPr>
        <p:sp>
          <p:nvSpPr>
            <p:cNvPr id="16" name="V-form 15">
              <a:extLst>
                <a:ext uri="{FF2B5EF4-FFF2-40B4-BE49-F238E27FC236}">
                  <a16:creationId xmlns:a16="http://schemas.microsoft.com/office/drawing/2014/main" id="{B9D21D4A-A4AD-E4C7-D6C0-A749C52DE36A}"/>
                </a:ext>
              </a:extLst>
            </p:cNvPr>
            <p:cNvSpPr/>
            <p:nvPr/>
          </p:nvSpPr>
          <p:spPr>
            <a:xfrm>
              <a:off x="0" y="0"/>
              <a:ext cx="1757229" cy="341428"/>
            </a:xfrm>
            <a:prstGeom prst="chevron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V-form 4">
              <a:extLst>
                <a:ext uri="{FF2B5EF4-FFF2-40B4-BE49-F238E27FC236}">
                  <a16:creationId xmlns:a16="http://schemas.microsoft.com/office/drawing/2014/main" id="{89E7697B-A731-D5C2-3A73-BC1685D3549F}"/>
                </a:ext>
              </a:extLst>
            </p:cNvPr>
            <p:cNvSpPr txBox="1"/>
            <p:nvPr/>
          </p:nvSpPr>
          <p:spPr>
            <a:xfrm>
              <a:off x="170714" y="0"/>
              <a:ext cx="1415801" cy="341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err="1"/>
                <a:t>Kirurgi</a:t>
              </a:r>
              <a:endParaRPr lang="en-US" sz="1400" b="1" kern="1200"/>
            </a:p>
          </p:txBody>
        </p: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701CEDD5-4225-A74B-098C-8F1C94E8C725}"/>
              </a:ext>
            </a:extLst>
          </p:cNvPr>
          <p:cNvSpPr txBox="1"/>
          <p:nvPr/>
        </p:nvSpPr>
        <p:spPr>
          <a:xfrm>
            <a:off x="267487" y="5524590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</a:t>
            </a:r>
            <a:r>
              <a:rPr lang="en-US" sz="12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</a:t>
            </a:r>
            <a:r>
              <a:rPr lang="en-US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uppfyller</a:t>
            </a:r>
            <a:r>
              <a:rPr lang="en-US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kriterier</a:t>
            </a:r>
            <a:endParaRPr lang="en-US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B1967ED-9A03-EA1F-0D2A-D27FDC82436B}"/>
              </a:ext>
            </a:extLst>
          </p:cNvPr>
          <p:cNvSpPr txBox="1"/>
          <p:nvPr/>
        </p:nvSpPr>
        <p:spPr>
          <a:xfrm>
            <a:off x="5586662" y="2512071"/>
            <a:ext cx="1568058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Summerande</a:t>
            </a:r>
            <a:r>
              <a:rPr lang="en-US" sz="1200" b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möte</a:t>
            </a:r>
            <a:endParaRPr lang="en-US" sz="1200" b="1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Geratrik</a:t>
            </a:r>
            <a:endParaRPr lang="en-US" sz="120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Kirurgi</a:t>
            </a:r>
            <a:endParaRPr lang="en-US" sz="120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</a:t>
            </a:r>
            <a:endParaRPr lang="en-US" sz="120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Torsdagar</a:t>
            </a:r>
            <a:endParaRPr lang="en-US" sz="120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Högerpil 20"/>
          <p:cNvSpPr/>
          <p:nvPr/>
        </p:nvSpPr>
        <p:spPr>
          <a:xfrm rot="2274601">
            <a:off x="5288346" y="2107099"/>
            <a:ext cx="489234" cy="277201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2" name="Högerpil 41"/>
          <p:cNvSpPr/>
          <p:nvPr/>
        </p:nvSpPr>
        <p:spPr>
          <a:xfrm>
            <a:off x="1943048" y="3667223"/>
            <a:ext cx="489234" cy="277201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01CEDD5-4225-A74B-098C-8F1C94E8C725}"/>
              </a:ext>
            </a:extLst>
          </p:cNvPr>
          <p:cNvSpPr txBox="1"/>
          <p:nvPr/>
        </p:nvSpPr>
        <p:spPr>
          <a:xfrm>
            <a:off x="2222167" y="3880521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Remiss:</a:t>
            </a:r>
          </a:p>
          <a:p>
            <a:r>
              <a:rPr lang="en-US" sz="1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≥1 </a:t>
            </a:r>
            <a:r>
              <a:rPr lang="en-US" sz="12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kriterie</a:t>
            </a:r>
            <a:endParaRPr lang="en-US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Högerpil 49"/>
          <p:cNvSpPr/>
          <p:nvPr/>
        </p:nvSpPr>
        <p:spPr>
          <a:xfrm>
            <a:off x="6844803" y="1916565"/>
            <a:ext cx="489234" cy="277201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0">
            <a:extLst>
              <a:ext uri="{FF2B5EF4-FFF2-40B4-BE49-F238E27FC236}">
                <a16:creationId xmlns:a16="http://schemas.microsoft.com/office/drawing/2014/main" id="{5788F3F1-933C-D544-0129-410EDCBC5525}"/>
              </a:ext>
            </a:extLst>
          </p:cNvPr>
          <p:cNvSpPr txBox="1"/>
          <p:nvPr/>
        </p:nvSpPr>
        <p:spPr>
          <a:xfrm>
            <a:off x="7561971" y="1364506"/>
            <a:ext cx="1757202" cy="8925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1. DIREKT OPERATION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3" name="TextBox 50">
            <a:extLst>
              <a:ext uri="{FF2B5EF4-FFF2-40B4-BE49-F238E27FC236}">
                <a16:creationId xmlns:a16="http://schemas.microsoft.com/office/drawing/2014/main" id="{5788F3F1-933C-D544-0129-410EDCBC5525}"/>
              </a:ext>
            </a:extLst>
          </p:cNvPr>
          <p:cNvSpPr txBox="1"/>
          <p:nvPr/>
        </p:nvSpPr>
        <p:spPr>
          <a:xfrm>
            <a:off x="7534144" y="4509180"/>
            <a:ext cx="1757202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3. EJ OPERATION </a:t>
            </a:r>
          </a:p>
          <a:p>
            <a:r>
              <a:rPr lang="en-US" sz="1200">
                <a:solidFill>
                  <a:schemeClr val="bg1"/>
                </a:solidFill>
              </a:rPr>
              <a:t>(</a:t>
            </a:r>
            <a:r>
              <a:rPr lang="en-US" sz="1200" err="1">
                <a:solidFill>
                  <a:schemeClr val="bg1"/>
                </a:solidFill>
              </a:rPr>
              <a:t>Ev</a:t>
            </a:r>
            <a:r>
              <a:rPr lang="en-US" sz="1200">
                <a:solidFill>
                  <a:schemeClr val="bg1"/>
                </a:solidFill>
              </a:rPr>
              <a:t> MDK: </a:t>
            </a:r>
            <a:r>
              <a:rPr lang="en-US" sz="1200" err="1">
                <a:solidFill>
                  <a:schemeClr val="bg1"/>
                </a:solidFill>
              </a:rPr>
              <a:t>andra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behandlingsalternativ</a:t>
            </a:r>
            <a:r>
              <a:rPr lang="en-US" sz="1200">
                <a:solidFill>
                  <a:schemeClr val="bg1"/>
                </a:solidFill>
              </a:rPr>
              <a:t>)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4" name="Högerpil 53"/>
          <p:cNvSpPr/>
          <p:nvPr/>
        </p:nvSpPr>
        <p:spPr>
          <a:xfrm>
            <a:off x="6813609" y="2954680"/>
            <a:ext cx="489234" cy="277201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Högerpil 54"/>
          <p:cNvSpPr/>
          <p:nvPr/>
        </p:nvSpPr>
        <p:spPr>
          <a:xfrm>
            <a:off x="6884044" y="4813136"/>
            <a:ext cx="489234" cy="277201"/>
          </a:xfrm>
          <a:prstGeom prst="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2E52B5-1D2E-50FE-93C6-FBCA83DE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AF708E-3CAF-F0DC-122A-0F8E05A5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700059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E3C286A-A515-0E5A-4D20-B5E1BDE0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70" y="0"/>
            <a:ext cx="4789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-1.-Clinical-Frailty-Scale.png">
            <a:extLst>
              <a:ext uri="{FF2B5EF4-FFF2-40B4-BE49-F238E27FC236}">
                <a16:creationId xmlns:a16="http://schemas.microsoft.com/office/drawing/2014/main" id="{7D8C285C-17CF-1F91-FD44-65DD4BF9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47" y="113883"/>
            <a:ext cx="6021805" cy="6630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C042-0112-B8D3-7775-2B28C0595496}"/>
              </a:ext>
            </a:extLst>
          </p:cNvPr>
          <p:cNvSpPr txBox="1"/>
          <p:nvPr/>
        </p:nvSpPr>
        <p:spPr>
          <a:xfrm>
            <a:off x="596240" y="742207"/>
            <a:ext cx="5105891" cy="468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Syfte:</a:t>
            </a: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>
                <a:latin typeface="Calibri Light"/>
                <a:ea typeface="Calibri Light"/>
                <a:cs typeface="Calibri Light"/>
              </a:rPr>
              <a:t>Identifiera och handlägga patienter med förhöjd </a:t>
            </a:r>
            <a:r>
              <a:rPr lang="sv-SE" err="1">
                <a:latin typeface="Calibri Light"/>
                <a:ea typeface="Calibri Light"/>
                <a:cs typeface="Calibri Light"/>
              </a:rPr>
              <a:t>perioperativ</a:t>
            </a:r>
            <a:r>
              <a:rPr lang="sv-SE">
                <a:latin typeface="Calibri Light"/>
                <a:ea typeface="Calibri Light"/>
                <a:cs typeface="Calibri Light"/>
              </a:rPr>
              <a:t> och/eller postoperativ komplikationsrisk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b="1" err="1">
                <a:latin typeface="Calibri Light"/>
                <a:ea typeface="Calibri Light"/>
                <a:cs typeface="Calibri Light"/>
              </a:rPr>
              <a:t>Operabilitetsbedöma</a:t>
            </a:r>
            <a:r>
              <a:rPr lang="sv-SE" b="1">
                <a:latin typeface="Calibri Light"/>
                <a:ea typeface="Calibri Light"/>
                <a:cs typeface="Calibri Light"/>
              </a:rPr>
              <a:t> och reducera komplikationsrisk</a:t>
            </a:r>
            <a:r>
              <a:rPr lang="sv-SE">
                <a:latin typeface="Calibri Light"/>
                <a:ea typeface="Calibri Light"/>
                <a:cs typeface="Calibri Light"/>
              </a:rPr>
              <a:t> genom prehabilitering under tiden från diagnos till behandling samt genom ett individanpassat multidisciplinärt omhändertagande under vårdtiden.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v-SE">
              <a:latin typeface="Calibri Light"/>
              <a:ea typeface="Calibri Light"/>
              <a:cs typeface="Calibri Light"/>
            </a:endParaRPr>
          </a:p>
          <a:p>
            <a:r>
              <a:rPr lang="sv-SE" u="sng" err="1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Inklusionskriterier</a:t>
            </a:r>
            <a:r>
              <a:rPr lang="sv-SE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:</a:t>
            </a:r>
            <a:endParaRPr lang="sv-SE">
              <a:solidFill>
                <a:schemeClr val="tx2">
                  <a:lumMod val="76000"/>
                  <a:lumOff val="24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endParaRPr lang="sv-SE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Ålder ≥ 80 år</a:t>
            </a: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Clinical </a:t>
            </a:r>
            <a:r>
              <a:rPr lang="sv-SE" dirty="0" err="1">
                <a:latin typeface="Calibri Light"/>
                <a:ea typeface="Calibri Light"/>
                <a:cs typeface="Calibri Light"/>
              </a:rPr>
              <a:t>Frailty</a:t>
            </a:r>
            <a:r>
              <a:rPr lang="sv-SE">
                <a:latin typeface="Calibri Light"/>
                <a:ea typeface="Calibri Light"/>
                <a:cs typeface="Calibri Light"/>
              </a:rPr>
              <a:t> </a:t>
            </a:r>
            <a:r>
              <a:rPr lang="sv-SE" err="1">
                <a:latin typeface="Calibri Light"/>
                <a:ea typeface="Calibri Light"/>
                <a:cs typeface="Calibri Light"/>
              </a:rPr>
              <a:t>Scale</a:t>
            </a:r>
            <a:r>
              <a:rPr lang="sv-SE">
                <a:latin typeface="Calibri Light"/>
                <a:ea typeface="Calibri Light"/>
                <a:cs typeface="Calibri Light"/>
              </a:rPr>
              <a:t> CFS ≥ 4</a:t>
            </a: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3 eller fler samsjukligheter</a:t>
            </a: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Kognitiv dysfunktion</a:t>
            </a: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≥ 5 Läkemedel</a:t>
            </a:r>
          </a:p>
          <a:p>
            <a:pPr marL="285750" indent="-285750">
              <a:buFont typeface="Calibri,Sans-Serif"/>
              <a:buChar char="-"/>
            </a:pPr>
            <a:r>
              <a:rPr lang="sv-SE">
                <a:latin typeface="Calibri Light"/>
                <a:ea typeface="Calibri Light"/>
                <a:cs typeface="Calibri Light"/>
              </a:rPr>
              <a:t>Intuition </a:t>
            </a:r>
          </a:p>
        </p:txBody>
      </p:sp>
    </p:spTree>
    <p:extLst>
      <p:ext uri="{BB962C8B-B14F-4D97-AF65-F5344CB8AC3E}">
        <p14:creationId xmlns:p14="http://schemas.microsoft.com/office/powerpoint/2010/main" val="21992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E28AB0-4F09-E025-3379-33B2510A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3741" y="6540257"/>
            <a:ext cx="4114800" cy="365125"/>
          </a:xfrm>
        </p:spPr>
        <p:txBody>
          <a:bodyPr/>
          <a:lstStyle/>
          <a:p>
            <a:r>
              <a:rPr lang="sv-SE" sz="1000">
                <a:latin typeface="Calibri"/>
                <a:cs typeface="Calibri"/>
              </a:rPr>
              <a:t>Områdesansvarig läkare PMI: Amelie Frie amelie.frie@regionstockholm.se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0B3AA80-54C5-F114-2C35-CE52FE44E86B}"/>
              </a:ext>
            </a:extLst>
          </p:cNvPr>
          <p:cNvSpPr txBox="1"/>
          <p:nvPr/>
        </p:nvSpPr>
        <p:spPr>
          <a:xfrm>
            <a:off x="11855532" y="6541324"/>
            <a:ext cx="3384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1400">
                <a:solidFill>
                  <a:srgbClr val="FFFFFF"/>
                </a:solidFill>
                <a:latin typeface="Calibri"/>
                <a:cs typeface="Calibri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036A5-7393-29AD-2403-32A1BAD75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7" t="15924" r="36607" b="11255"/>
          <a:stretch/>
        </p:blipFill>
        <p:spPr>
          <a:xfrm>
            <a:off x="-130688" y="3015"/>
            <a:ext cx="9511337" cy="653783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D36C93-423D-1C1C-F389-10526F468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641" y="966328"/>
            <a:ext cx="2845639" cy="52340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21699" tIns="10850" rIns="21699" bIns="10850" rtlCol="0" anchor="t">
            <a:noAutofit/>
          </a:bodyPr>
          <a:lstStyle/>
          <a:p>
            <a:pPr marL="0" indent="0">
              <a:buNone/>
            </a:pPr>
            <a:endParaRPr lang="sv-SE" sz="1400" u="sng">
              <a:solidFill>
                <a:schemeClr val="tx2">
                  <a:lumMod val="76000"/>
                  <a:lumOff val="24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sv-SE" sz="14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Patientflöde:</a:t>
            </a:r>
          </a:p>
          <a:p>
            <a:pPr marL="0" indent="0">
              <a:buNone/>
            </a:pPr>
            <a:r>
              <a:rPr lang="sv-SE" sz="1400">
                <a:latin typeface="Calibri Light"/>
                <a:ea typeface="Calibri Light"/>
                <a:cs typeface="Calibri Light"/>
              </a:rPr>
              <a:t>Högriskpatienten 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identifieras under </a:t>
            </a:r>
            <a:r>
              <a:rPr lang="sv-SE" sz="1400" b="1">
                <a:solidFill>
                  <a:srgbClr val="7030A0"/>
                </a:solidFill>
                <a:latin typeface="Calibri Light"/>
                <a:ea typeface="Calibri Light"/>
                <a:cs typeface="Calibri Light"/>
              </a:rPr>
              <a:t>MDK</a:t>
            </a:r>
            <a:r>
              <a:rPr lang="sv-SE" sz="1400">
                <a:solidFill>
                  <a:srgbClr val="7030A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(</a:t>
            </a:r>
            <a:r>
              <a:rPr lang="sv-SE" sz="1400" err="1">
                <a:latin typeface="Calibri Light"/>
                <a:ea typeface="Calibri Light"/>
                <a:cs typeface="Calibri Light"/>
              </a:rPr>
              <a:t>Uro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, CRC, Gyn)</a:t>
            </a:r>
          </a:p>
          <a:p>
            <a:endParaRPr lang="sv-SE" sz="1400">
              <a:latin typeface="Calibri Light"/>
              <a:ea typeface="Calibri Light"/>
              <a:cs typeface="Calibri Light"/>
            </a:endParaRPr>
          </a:p>
          <a:p>
            <a:r>
              <a:rPr lang="sv-SE" sz="1400" err="1">
                <a:latin typeface="Calibri Light"/>
                <a:ea typeface="Calibri Light"/>
                <a:cs typeface="Calibri Light"/>
              </a:rPr>
              <a:t>Op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-planerare bokar in patienten på </a:t>
            </a:r>
            <a:r>
              <a:rPr lang="sv-SE" sz="1400" b="1">
                <a:solidFill>
                  <a:schemeClr val="accent4"/>
                </a:solidFill>
                <a:latin typeface="Calibri Light"/>
                <a:ea typeface="Calibri Light"/>
                <a:cs typeface="Calibri Light"/>
              </a:rPr>
              <a:t>Högriskmottagningen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 (</a:t>
            </a:r>
            <a:r>
              <a:rPr lang="sv-SE" sz="1400" b="1" err="1">
                <a:latin typeface="Calibri Light"/>
                <a:ea typeface="Calibri Light"/>
                <a:cs typeface="Calibri Light"/>
              </a:rPr>
              <a:t>Ane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, Ger, </a:t>
            </a:r>
            <a:r>
              <a:rPr lang="sv-SE" sz="1400" b="1" err="1">
                <a:latin typeface="Calibri Light"/>
                <a:ea typeface="Calibri Light"/>
                <a:cs typeface="Calibri Light"/>
              </a:rPr>
              <a:t>Fysio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)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.</a:t>
            </a:r>
          </a:p>
          <a:p>
            <a:endParaRPr lang="sv-SE" sz="1400" b="1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sv-SE" sz="1400" b="1">
                <a:solidFill>
                  <a:srgbClr val="7030A0"/>
                </a:solidFill>
                <a:latin typeface="Calibri Light"/>
                <a:ea typeface="Calibri Light"/>
                <a:cs typeface="Calibri Light"/>
              </a:rPr>
              <a:t>Högrisk-MDK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 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torsdagar 15:15-16:00 fattas gemensamt slutgiltigt operationsbeslut.</a:t>
            </a:r>
            <a:endParaRPr lang="sv-SE"/>
          </a:p>
          <a:p>
            <a:endParaRPr lang="sv-SE" sz="14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sv-SE" sz="1400" b="1">
                <a:solidFill>
                  <a:srgbClr val="92D050"/>
                </a:solidFill>
                <a:latin typeface="Calibri Light"/>
                <a:ea typeface="Calibri Light"/>
                <a:cs typeface="Calibri Light"/>
              </a:rPr>
              <a:t>Prehabilitering</a:t>
            </a:r>
            <a:r>
              <a:rPr lang="sv-SE" sz="1400">
                <a:solidFill>
                  <a:srgbClr val="92D050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med fokus på medicinsk optimering av samsjuklighet, fysioterapi, livsstilsfaktorer och nutrition.</a:t>
            </a:r>
          </a:p>
          <a:p>
            <a:endParaRPr lang="sv-SE" sz="14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sv-SE" sz="1400" b="1" err="1">
                <a:latin typeface="Calibri Light"/>
                <a:ea typeface="Calibri Light"/>
                <a:cs typeface="Calibri Light"/>
              </a:rPr>
              <a:t>Postop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 nattplats </a:t>
            </a:r>
            <a:r>
              <a:rPr lang="sv-SE" sz="1400" b="1" err="1">
                <a:latin typeface="Calibri Light"/>
                <a:ea typeface="Calibri Light"/>
                <a:cs typeface="Calibri Light"/>
              </a:rPr>
              <a:t>postop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 </a:t>
            </a:r>
          </a:p>
          <a:p>
            <a:endParaRPr lang="sv-SE" sz="1400" b="1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sv-SE" sz="1400" b="1" err="1">
                <a:solidFill>
                  <a:srgbClr val="00B050"/>
                </a:solidFill>
                <a:latin typeface="Calibri Light"/>
                <a:ea typeface="Calibri Light"/>
                <a:cs typeface="Calibri Light"/>
              </a:rPr>
              <a:t>Postop</a:t>
            </a:r>
            <a:r>
              <a:rPr lang="sv-SE" sz="1400" b="1">
                <a:solidFill>
                  <a:srgbClr val="00B050"/>
                </a:solidFill>
                <a:latin typeface="Calibri Light"/>
                <a:ea typeface="Calibri Light"/>
                <a:cs typeface="Calibri Light"/>
              </a:rPr>
              <a:t> rond</a:t>
            </a:r>
            <a:r>
              <a:rPr lang="sv-SE" sz="1400" b="1">
                <a:latin typeface="Calibri Light"/>
                <a:ea typeface="Calibri Light"/>
                <a:cs typeface="Calibri Light"/>
              </a:rPr>
              <a:t> 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av geriatriker under hela </a:t>
            </a:r>
            <a:r>
              <a:rPr lang="sv-SE" sz="1400" err="1">
                <a:latin typeface="Calibri Light"/>
                <a:ea typeface="Calibri Light"/>
                <a:cs typeface="Calibri Light"/>
              </a:rPr>
              <a:t>vårdtidenpå</a:t>
            </a:r>
            <a:r>
              <a:rPr lang="sv-SE" sz="1400">
                <a:latin typeface="Calibri Light"/>
                <a:ea typeface="Calibri Light"/>
                <a:cs typeface="Calibri Light"/>
              </a:rPr>
              <a:t> avd.</a:t>
            </a:r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24202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BFAD6-565C-2B3D-2A01-EB92457A0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pilkoppling 3">
            <a:extLst>
              <a:ext uri="{FF2B5EF4-FFF2-40B4-BE49-F238E27FC236}">
                <a16:creationId xmlns:a16="http://schemas.microsoft.com/office/drawing/2014/main" id="{45BE7A47-01FD-826E-7CDB-EB4FEBA78CC0}"/>
              </a:ext>
            </a:extLst>
          </p:cNvPr>
          <p:cNvCxnSpPr/>
          <p:nvPr/>
        </p:nvCxnSpPr>
        <p:spPr>
          <a:xfrm>
            <a:off x="6068660" y="3175"/>
            <a:ext cx="63336" cy="684793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1">
            <a:extLst>
              <a:ext uri="{FF2B5EF4-FFF2-40B4-BE49-F238E27FC236}">
                <a16:creationId xmlns:a16="http://schemas.microsoft.com/office/drawing/2014/main" id="{529C084D-4CA5-5DDD-7EE6-AF87CA891AA9}"/>
              </a:ext>
            </a:extLst>
          </p:cNvPr>
          <p:cNvSpPr txBox="1"/>
          <p:nvPr/>
        </p:nvSpPr>
        <p:spPr>
          <a:xfrm>
            <a:off x="862610" y="614296"/>
            <a:ext cx="488075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Geriatrikbedömning preoperativt:</a:t>
            </a:r>
          </a:p>
          <a:p>
            <a:pPr algn="l"/>
            <a:endParaRPr lang="sv-SE" sz="1600">
              <a:latin typeface="Calibri Light"/>
              <a:ea typeface="Calibri Light"/>
              <a:cs typeface="Calibri Light"/>
            </a:endParaRPr>
          </a:p>
          <a:p>
            <a:r>
              <a:rPr lang="sv-SE" sz="1600">
                <a:latin typeface="Calibri Light"/>
                <a:ea typeface="Calibri Light"/>
                <a:cs typeface="Calibri Light"/>
              </a:rPr>
              <a:t>Alla vardagar på Anestesimottagningen. </a:t>
            </a:r>
          </a:p>
          <a:p>
            <a:r>
              <a:rPr lang="sv-SE" sz="1600">
                <a:latin typeface="Calibri Light"/>
                <a:ea typeface="Calibri Light"/>
                <a:cs typeface="Calibri Light"/>
              </a:rPr>
              <a:t>Tidsåtgång 90 minuter.</a:t>
            </a: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endParaRPr lang="sv-SE" sz="1600">
              <a:latin typeface="Calibri Light"/>
              <a:ea typeface="Calibri Light"/>
              <a:cs typeface="Calibri Light"/>
            </a:endParaRPr>
          </a:p>
          <a:p>
            <a:r>
              <a:rPr lang="sv-SE" sz="1600">
                <a:latin typeface="Calibri Light"/>
                <a:ea typeface="Calibri Light"/>
                <a:cs typeface="Calibri Light"/>
              </a:rPr>
              <a:t>CGA=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comprehensive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geriatric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assessment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</a:t>
            </a:r>
          </a:p>
          <a:p>
            <a:r>
              <a:rPr lang="sv-SE" sz="1600">
                <a:latin typeface="Calibri Light"/>
                <a:ea typeface="Calibri Light"/>
                <a:cs typeface="Calibri Light"/>
              </a:rPr>
              <a:t>extensiv undersökning som innefattar:</a:t>
            </a:r>
            <a:endParaRPr lang="sv-SE"/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Inställning till operation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Tid/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nuv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sjd</a:t>
            </a:r>
            <a:endParaRPr lang="sv-SE" sz="16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Aktuella symtom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Status: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cor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/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pulm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, BT etc.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Läkemedelsgenomgång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ADL-funktion: P-ADL / I-ADL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Skörhet: CFS-skattning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Kommunikationshjälpmedel: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t.ex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syn, hörsel.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Kognitiv funktion: MOCA-test, 4AT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Psykosocialt: anamnes, EQ5D, PHQ9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Undernäring: MNA</a:t>
            </a:r>
          </a:p>
          <a:p>
            <a:pPr marL="285750" indent="-285750">
              <a:buFont typeface="Calibri"/>
              <a:buChar char="-"/>
            </a:pPr>
            <a:r>
              <a:rPr lang="sv-SE" sz="1600">
                <a:latin typeface="Calibri Light"/>
                <a:ea typeface="Calibri Light"/>
                <a:cs typeface="Calibri Light"/>
              </a:rPr>
              <a:t>Funktionell bedömning (fysioterapeut):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Timed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Up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and Go. </a:t>
            </a:r>
            <a:r>
              <a:rPr lang="sv-SE" sz="1600" err="1">
                <a:latin typeface="Calibri Light"/>
                <a:ea typeface="Calibri Light"/>
                <a:cs typeface="Calibri Light"/>
              </a:rPr>
              <a:t>Sarkopeni</a:t>
            </a:r>
            <a:r>
              <a:rPr lang="sv-SE" sz="1600">
                <a:latin typeface="Calibri Light"/>
                <a:ea typeface="Calibri Light"/>
                <a:cs typeface="Calibri Light"/>
              </a:rPr>
              <a:t> (handstyrka, vadomfång)</a:t>
            </a:r>
          </a:p>
          <a:p>
            <a:pPr marL="285750" indent="-285750">
              <a:buFont typeface="Calibri"/>
              <a:buChar char="-"/>
            </a:pPr>
            <a:endParaRPr lang="sv-SE" sz="16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textruta 1">
            <a:extLst>
              <a:ext uri="{FF2B5EF4-FFF2-40B4-BE49-F238E27FC236}">
                <a16:creationId xmlns:a16="http://schemas.microsoft.com/office/drawing/2014/main" id="{D5F3F647-5B1B-2251-442F-1FC47AB11E08}"/>
              </a:ext>
            </a:extLst>
          </p:cNvPr>
          <p:cNvSpPr txBox="1"/>
          <p:nvPr/>
        </p:nvSpPr>
        <p:spPr>
          <a:xfrm>
            <a:off x="6513286" y="610736"/>
            <a:ext cx="5167743" cy="50167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Postoperativt omhändertagande:</a:t>
            </a:r>
          </a:p>
          <a:p>
            <a:pPr algn="l"/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Anestesiberättelse/ 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ntagningsanteckning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 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postop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 med tydlig postoperativ plan och mål.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Tydlig individanpassad plan för att undvika komplikationer vid utskrivning. Kommunicera ev.  risker.</a:t>
            </a:r>
            <a:endParaRPr lang="sv-SE" sz="28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Rond av Geriatriker alla vardagar på vårdavdelning.</a:t>
            </a:r>
            <a:endParaRPr lang="sv-SE" sz="28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Återbesök hos Kirurg 30 dagar postoperativt.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Återbesök hos Geriatriker efter 6 månader.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82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3B4D82-2172-FC01-38DA-2BB0F4FABDE6}"/>
              </a:ext>
            </a:extLst>
          </p:cNvPr>
          <p:cNvSpPr txBox="1"/>
          <p:nvPr/>
        </p:nvSpPr>
        <p:spPr>
          <a:xfrm>
            <a:off x="6420338" y="-164"/>
            <a:ext cx="5528815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Utmaningar:</a:t>
            </a:r>
            <a:endParaRPr lang="en-US">
              <a:solidFill>
                <a:schemeClr val="tx2">
                  <a:lumMod val="76000"/>
                  <a:lumOff val="24000"/>
                </a:schemeClr>
              </a:solidFill>
            </a:endParaRPr>
          </a:p>
          <a:p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Kommunikation med många aktörer.</a:t>
            </a:r>
          </a:p>
          <a:p>
            <a:pPr marL="342900" indent="-34290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r>
              <a:rPr lang="sv-SE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Samsyn och kunskapsläget risk-nytta. Mortalitet i samsjuklighet vs cancer.</a:t>
            </a:r>
          </a:p>
          <a:p>
            <a:pPr marL="342900" indent="-342900">
              <a:buFont typeface="Calibri"/>
              <a:buChar char="-"/>
            </a:pPr>
            <a:endParaRPr lang="sv-SE" sz="20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Calibri"/>
              <a:buChar char="-"/>
            </a:pPr>
            <a:r>
              <a:rPr lang="sv-SE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Förväntad </a:t>
            </a:r>
            <a:r>
              <a:rPr lang="sv-SE" sz="200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decline</a:t>
            </a:r>
            <a:r>
              <a:rPr lang="sv-SE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hos patienten i bästa möjliga </a:t>
            </a:r>
            <a:r>
              <a:rPr lang="sv-SE" sz="200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senario</a:t>
            </a:r>
            <a:r>
              <a:rPr lang="sv-SE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vs </a:t>
            </a:r>
            <a:r>
              <a:rPr lang="sv-SE" sz="2000" err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pats</a:t>
            </a:r>
            <a:r>
              <a:rPr lang="sv-SE" sz="20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livskvalitet.</a:t>
            </a:r>
          </a:p>
          <a:p>
            <a:pPr marL="342900" indent="-342900">
              <a:buFont typeface="Calibri"/>
              <a:buChar char="-"/>
            </a:pPr>
            <a:endParaRPr lang="sv-SE" sz="20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l"/>
            <a:r>
              <a:rPr lang="sv-SE" sz="20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Framtiden:</a:t>
            </a:r>
            <a:endParaRPr lang="sv-SE">
              <a:solidFill>
                <a:schemeClr val="tx2">
                  <a:lumMod val="76000"/>
                  <a:lumOff val="24000"/>
                </a:schemeClr>
              </a:solidFill>
              <a:ea typeface="Open Sans"/>
              <a:cs typeface="Open Sans"/>
            </a:endParaRPr>
          </a:p>
          <a:p>
            <a:endParaRPr lang="sv-SE" sz="20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Justera 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inklusionskriterierna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 för att rikta insatserna till de sköraste/sjukaste pat.</a:t>
            </a:r>
            <a:endParaRPr lang="sv-SE"/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Utöka patientflödena; vilka härnäst? (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Endokin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-sarkom, Kärl?)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Samarbeten; Kardiologen, Smärta. Thorax?</a:t>
            </a:r>
            <a:endParaRPr lang="sv-SE"/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Uppföljning/studier</a:t>
            </a:r>
          </a:p>
          <a:p>
            <a:pPr marL="285750" indent="-285750">
              <a:buFont typeface="Calibri"/>
              <a:buChar char="-"/>
            </a:pP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399F9-B11C-C4A3-BE13-313092BED6D1}"/>
              </a:ext>
            </a:extLst>
          </p:cNvPr>
          <p:cNvSpPr txBox="1"/>
          <p:nvPr/>
        </p:nvSpPr>
        <p:spPr>
          <a:xfrm>
            <a:off x="599352" y="635059"/>
            <a:ext cx="516718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000" u="sng">
                <a:solidFill>
                  <a:schemeClr val="tx2">
                    <a:lumMod val="76000"/>
                    <a:lumOff val="24000"/>
                  </a:schemeClr>
                </a:solidFill>
                <a:latin typeface="Calibri Light"/>
                <a:ea typeface="Calibri Light"/>
                <a:cs typeface="Calibri Light"/>
              </a:rPr>
              <a:t>Nuläge:</a:t>
            </a:r>
          </a:p>
          <a:p>
            <a:endParaRPr lang="sv-SE" sz="20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 err="1">
                <a:latin typeface="Calibri Light"/>
                <a:ea typeface="Calibri Light"/>
                <a:cs typeface="Calibri Light"/>
              </a:rPr>
              <a:t>Uro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, Gyn, CRC.</a:t>
            </a:r>
            <a:endParaRPr lang="sv-SE"/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Preoperativ bedömning: Kirurg, Anestesi, Geriatriker, Fysioterapi och ev. Dietist.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 err="1">
                <a:latin typeface="Calibri Light"/>
                <a:ea typeface="Calibri Light"/>
                <a:cs typeface="Calibri Light"/>
              </a:rPr>
              <a:t>Postop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-rond av Kirurg &amp; Geriatriker under hela vårdtiden.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Ca 120 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pat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 sedan i somras. </a:t>
            </a:r>
          </a:p>
          <a:p>
            <a:pPr marL="285750" indent="-285750">
              <a:buFont typeface="Calibri"/>
              <a:buChar char="-"/>
            </a:pPr>
            <a:endParaRPr lang="sv-SE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I nuläget ca 10 </a:t>
            </a:r>
            <a:r>
              <a:rPr lang="sv-SE" sz="2000" err="1">
                <a:latin typeface="Calibri Light"/>
                <a:ea typeface="Calibri Light"/>
                <a:cs typeface="Calibri Light"/>
              </a:rPr>
              <a:t>pat</a:t>
            </a:r>
            <a:r>
              <a:rPr lang="sv-SE" sz="2000">
                <a:latin typeface="Calibri Light"/>
                <a:ea typeface="Calibri Light"/>
                <a:cs typeface="Calibri Light"/>
              </a:rPr>
              <a:t>/v.</a:t>
            </a:r>
            <a:endParaRPr lang="sv-SE"/>
          </a:p>
          <a:p>
            <a:pPr marL="285750" indent="-285750">
              <a:buFont typeface="Calibri"/>
              <a:buChar char="-"/>
            </a:pP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r>
              <a:rPr lang="sv-SE" sz="2000">
                <a:latin typeface="Calibri Light"/>
                <a:ea typeface="Calibri Light"/>
                <a:cs typeface="Calibri Light"/>
              </a:rPr>
              <a:t>Uppföljning 30 dagar och 6 månader.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Calibri"/>
              <a:buChar char="-"/>
            </a:pPr>
            <a:endParaRPr lang="en-US" sz="2000"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3" name="Rak pilkoppling 3">
            <a:extLst>
              <a:ext uri="{FF2B5EF4-FFF2-40B4-BE49-F238E27FC236}">
                <a16:creationId xmlns:a16="http://schemas.microsoft.com/office/drawing/2014/main" id="{726E9DEF-DCE4-54B0-3CC4-8A5F46FACCBA}"/>
              </a:ext>
            </a:extLst>
          </p:cNvPr>
          <p:cNvCxnSpPr/>
          <p:nvPr/>
        </p:nvCxnSpPr>
        <p:spPr>
          <a:xfrm>
            <a:off x="6068660" y="3175"/>
            <a:ext cx="63336" cy="684793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1F6741-8C61-A4D5-2DDD-C498C626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0" y="2459038"/>
            <a:ext cx="11114999" cy="1143000"/>
          </a:xfrm>
        </p:spPr>
        <p:txBody>
          <a:bodyPr>
            <a:normAutofit fontScale="90000"/>
          </a:bodyPr>
          <a:lstStyle/>
          <a:p>
            <a:r>
              <a:rPr lang="sv-SE"/>
              <a:t>Från idé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till etablerad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		mottagning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F3ACABC-6197-2CEF-C543-F58B43F0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69" y="152082"/>
            <a:ext cx="60864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6F5F86C-41C3-77A6-9203-B6011F24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25" y="5650964"/>
            <a:ext cx="6435614" cy="9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opsal_opovan.jpg">
            <a:extLst>
              <a:ext uri="{FF2B5EF4-FFF2-40B4-BE49-F238E27FC236}">
                <a16:creationId xmlns:a16="http://schemas.microsoft.com/office/drawing/2014/main" id="{FB45DDB4-32C6-4F03-AE8A-27E8F102D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8" y="0"/>
            <a:ext cx="2415184" cy="685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C7C5443-5364-4999-BC44-199F9939B77E}"/>
              </a:ext>
            </a:extLst>
          </p:cNvPr>
          <p:cNvSpPr txBox="1"/>
          <p:nvPr/>
        </p:nvSpPr>
        <p:spPr>
          <a:xfrm>
            <a:off x="3880082" y="1648262"/>
            <a:ext cx="691491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2400" dirty="0">
                <a:solidFill>
                  <a:schemeClr val="bg1"/>
                </a:solidFill>
              </a:rPr>
              <a:t>Vi har i uppdrag att vara Region Stockholms </a:t>
            </a:r>
            <a:r>
              <a:rPr lang="sv-SE" sz="28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universitetssjukhus</a:t>
            </a:r>
            <a:r>
              <a:rPr lang="sv-SE" sz="2400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med ansvar för specialiserad och högspecialiserad </a:t>
            </a:r>
            <a:r>
              <a:rPr lang="sv-SE" sz="28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sjukvård</a:t>
            </a:r>
            <a:r>
              <a:rPr lang="sv-SE" sz="24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sv-SE" sz="2400" dirty="0">
              <a:solidFill>
                <a:schemeClr val="bg1"/>
              </a:solidFill>
            </a:endParaRPr>
          </a:p>
          <a:p>
            <a:pPr lvl="0"/>
            <a:r>
              <a:rPr lang="sv-SE" sz="2400" dirty="0">
                <a:solidFill>
                  <a:schemeClr val="bg1"/>
                </a:solidFill>
              </a:rPr>
              <a:t>Uppdraget omfattar huvudansvar för Region Stockholms </a:t>
            </a:r>
            <a:r>
              <a:rPr lang="sv-SE" sz="28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forskning</a:t>
            </a:r>
            <a:r>
              <a:rPr lang="sv-SE" sz="2400" dirty="0">
                <a:solidFill>
                  <a:schemeClr val="bg1"/>
                </a:solidFill>
              </a:rPr>
              <a:t> och </a:t>
            </a:r>
            <a:r>
              <a:rPr lang="sv-SE" sz="2800" b="1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utbildning</a:t>
            </a:r>
            <a:r>
              <a:rPr lang="sv-SE" sz="2400" dirty="0">
                <a:solidFill>
                  <a:schemeClr val="bg1"/>
                </a:solidFill>
              </a:rPr>
              <a:t> av studenter i samverkan med Karolinska Institutet och andra universitet och högskolor.</a:t>
            </a:r>
            <a:endParaRPr kumimoji="0" lang="sv-SE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lvl="0"/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C279A9-4C7B-0EF8-A02C-F8B09CF9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30" y="196484"/>
            <a:ext cx="11114999" cy="1143000"/>
          </a:xfrm>
        </p:spPr>
        <p:txBody>
          <a:bodyPr/>
          <a:lstStyle/>
          <a:p>
            <a:r>
              <a:rPr lang="sv-SE" dirty="0"/>
              <a:t>Karolinskas Uppdrag</a:t>
            </a:r>
          </a:p>
        </p:txBody>
      </p:sp>
    </p:spTree>
    <p:extLst>
      <p:ext uri="{BB962C8B-B14F-4D97-AF65-F5344CB8AC3E}">
        <p14:creationId xmlns:p14="http://schemas.microsoft.com/office/powerpoint/2010/main" val="35418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36494A-5FBD-F079-388F-DE8B6CDA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274638"/>
            <a:ext cx="11114999" cy="1143000"/>
          </a:xfrm>
        </p:spPr>
        <p:txBody>
          <a:bodyPr anchor="ctr">
            <a:normAutofit/>
          </a:bodyPr>
          <a:lstStyle/>
          <a:p>
            <a:r>
              <a:rPr lang="sv-SE"/>
              <a:t>Våra patienter - ålder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3AAD8C-4CA2-CCEA-5E79-F85DE6727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749" y="6093297"/>
            <a:ext cx="9919911" cy="360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978AEE-F9E6-C354-23C0-A69FF6D19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00" y="6093297"/>
            <a:ext cx="514750" cy="3600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AD93A6-52E8-4356-9CA3-73406FE6A396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451F41-395D-8D2F-51AC-4D6784DE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1123628"/>
            <a:ext cx="9764488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1184BF-3791-AF5E-3A7F-9FD65644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ASA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E05EE3-BA16-C8E1-C82A-CC9C4556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190A5D1-91AD-66B5-036C-433B14F3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14E414-AB90-D781-A82D-93F9985A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88" y="1288148"/>
            <a:ext cx="9964541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828EA7-0743-C794-B77B-3160CFB6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D588F5-13BD-9E9A-B68B-1246AFBD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CA4095-2EA4-AC3B-4BC1-9DB54C51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8" y="0"/>
            <a:ext cx="9834528" cy="66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B7A5B4-B0F1-6571-2663-54684FD0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9437984-3F42-2F4C-5192-724938F6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478DB3-3B3D-2B2E-6B87-AEF249AD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304C75-DB9A-CB17-D46C-3FAF2A4C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76" y="0"/>
            <a:ext cx="1002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D7856-1783-92FC-F663-04C46A56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7F334A-91D0-3120-43AF-F364DDF2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C979DC-D70A-F196-A981-66D905AE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93A6-52E8-4356-9CA3-73406FE6A396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595CD0-B265-5D46-1413-BC6BFA21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42" y="0"/>
            <a:ext cx="987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B85FB30-D65E-BCE6-6588-BFD43E71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BAKGRUND: Innan högriskmottagningen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1FF6BE-FA51-754B-2BEC-AD12B152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675E5B-3866-A79B-8DD7-E2EA7FFD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DDC647C-756E-5031-62D5-ABE9CA2294B6}"/>
              </a:ext>
            </a:extLst>
          </p:cNvPr>
          <p:cNvGrpSpPr/>
          <p:nvPr/>
        </p:nvGrpSpPr>
        <p:grpSpPr>
          <a:xfrm>
            <a:off x="341061" y="1901498"/>
            <a:ext cx="11389286" cy="1647724"/>
            <a:chOff x="523606" y="2450138"/>
            <a:chExt cx="11389286" cy="164772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6BAC1541-9E7D-8BC7-09F2-B3026AC5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021" y="3521353"/>
              <a:ext cx="566305" cy="576509"/>
            </a:xfrm>
            <a:prstGeom prst="rect">
              <a:avLst/>
            </a:prstGeom>
          </p:spPr>
        </p:pic>
        <p:sp>
          <p:nvSpPr>
            <p:cNvPr id="8" name="TextBox 50">
              <a:extLst>
                <a:ext uri="{FF2B5EF4-FFF2-40B4-BE49-F238E27FC236}">
                  <a16:creationId xmlns:a16="http://schemas.microsoft.com/office/drawing/2014/main" id="{33904A8C-5E66-A6C2-CCD0-395012903D9B}"/>
                </a:ext>
              </a:extLst>
            </p:cNvPr>
            <p:cNvSpPr txBox="1"/>
            <p:nvPr/>
          </p:nvSpPr>
          <p:spPr>
            <a:xfrm>
              <a:off x="523606" y="2741616"/>
              <a:ext cx="2764573" cy="52322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/>
                <a:t>FÖRSTA KIRURGKONSULTATION</a:t>
              </a:r>
            </a:p>
          </p:txBody>
        </p:sp>
        <p:pic>
          <p:nvPicPr>
            <p:cNvPr id="9" name="Bildobjekt 2" descr="9TSCALHQEBTCAHD1DN7CAHNHPTZCAUBQCQACAB1165LCALNH3D5CAO7YESDCAY7I4UNCA7YNKHHCA33KHGLCANCY4MGCAUEX8PLCA8TX759CAV33OFOCAH4EXKSCAA3ZNZ5CAMB064BCARDNC7SCAFWF9OK.jpg">
              <a:extLst>
                <a:ext uri="{FF2B5EF4-FFF2-40B4-BE49-F238E27FC236}">
                  <a16:creationId xmlns:a16="http://schemas.microsoft.com/office/drawing/2014/main" id="{3F08E4BD-8440-1F6C-2D6E-4B945752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755" y="2510995"/>
              <a:ext cx="1457137" cy="101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Höger 7">
              <a:extLst>
                <a:ext uri="{FF2B5EF4-FFF2-40B4-BE49-F238E27FC236}">
                  <a16:creationId xmlns:a16="http://schemas.microsoft.com/office/drawing/2014/main" id="{06CB43F8-C103-3B5E-FB00-3179D81D338E}"/>
                </a:ext>
              </a:extLst>
            </p:cNvPr>
            <p:cNvSpPr/>
            <p:nvPr/>
          </p:nvSpPr>
          <p:spPr>
            <a:xfrm>
              <a:off x="3710419" y="2771165"/>
              <a:ext cx="4061981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F2159F51-2402-7A2C-FE63-024A0E74F76D}"/>
                </a:ext>
              </a:extLst>
            </p:cNvPr>
            <p:cNvSpPr txBox="1"/>
            <p:nvPr/>
          </p:nvSpPr>
          <p:spPr>
            <a:xfrm>
              <a:off x="4918968" y="3232872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/>
                <a:t>2-16 veckor</a:t>
              </a:r>
            </a:p>
          </p:txBody>
        </p:sp>
        <p:pic>
          <p:nvPicPr>
            <p:cNvPr id="12" name="Picture 2" descr="Mödradöd i Sverige: Vården hade många gånger kunnat vara bättre">
              <a:extLst>
                <a:ext uri="{FF2B5EF4-FFF2-40B4-BE49-F238E27FC236}">
                  <a16:creationId xmlns:a16="http://schemas.microsoft.com/office/drawing/2014/main" id="{FA3E0211-A499-35BE-66BD-1948FD557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887362" y="2450138"/>
              <a:ext cx="1863840" cy="104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öger 12">
              <a:extLst>
                <a:ext uri="{FF2B5EF4-FFF2-40B4-BE49-F238E27FC236}">
                  <a16:creationId xmlns:a16="http://schemas.microsoft.com/office/drawing/2014/main" id="{D449EF77-43CE-CCA7-D4C0-341EBDE9242C}"/>
                </a:ext>
              </a:extLst>
            </p:cNvPr>
            <p:cNvSpPr/>
            <p:nvPr/>
          </p:nvSpPr>
          <p:spPr>
            <a:xfrm>
              <a:off x="9866164" y="2843793"/>
              <a:ext cx="474629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" name="textruta 25">
            <a:extLst>
              <a:ext uri="{FF2B5EF4-FFF2-40B4-BE49-F238E27FC236}">
                <a16:creationId xmlns:a16="http://schemas.microsoft.com/office/drawing/2014/main" id="{5BC605AE-D217-6159-E6E3-530D86DA0CF6}"/>
              </a:ext>
            </a:extLst>
          </p:cNvPr>
          <p:cNvSpPr txBox="1"/>
          <p:nvPr/>
        </p:nvSpPr>
        <p:spPr>
          <a:xfrm>
            <a:off x="-1246322" y="364627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/>
              <a:t>INGEN OPTIMERING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6A9000E-3158-285C-A280-F4649B8658BA}"/>
              </a:ext>
            </a:extLst>
          </p:cNvPr>
          <p:cNvSpPr txBox="1"/>
          <p:nvPr/>
        </p:nvSpPr>
        <p:spPr>
          <a:xfrm>
            <a:off x="7474893" y="3271775"/>
            <a:ext cx="2683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/>
              <a:t>NARKOSBEDÖMNING: DAGEN FÖRE KIRURGI</a:t>
            </a:r>
          </a:p>
        </p:txBody>
      </p:sp>
      <p:sp>
        <p:nvSpPr>
          <p:cNvPr id="14" name="Nedåtpil 13"/>
          <p:cNvSpPr/>
          <p:nvPr/>
        </p:nvSpPr>
        <p:spPr>
          <a:xfrm>
            <a:off x="5588084" y="5811877"/>
            <a:ext cx="484632" cy="978408"/>
          </a:xfrm>
          <a:prstGeom prst="down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639223" y="5117405"/>
            <a:ext cx="438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FF0000"/>
                </a:solidFill>
              </a:rPr>
              <a:t>FRÅN OCH MED 4e MARS (VECKA 10</a:t>
            </a:r>
            <a:r>
              <a:rPr lang="sv-SE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0228438" y="3259853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865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KJbEsLdXerunDNXwwx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plkbrAKnW31aED6HLS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plkbrAKnW31aED6HLS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hHU6nJYybxofy20JEm7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qdH09oUrnsRFUJhflk2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elfJA8eH_pg4kfezI8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Bo8hwm8tgLIEbt9E2q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5QfScF53DIEwOjTRKx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D6OC.95.580Fdr3unw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1CMWBxG_UtEVAVXDTq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18STSKRIJ22GAFch7l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RsH1WCuOAEPMiAAveW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PxeeNkp0U0EivbqQTJ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OqM2m6YaX4L7U_f8JE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Lzf2yxsLyHHVl3oRKd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qr8cTmK1jq_OYDPCzi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z5pghmeb3U9t4tgw9qr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Eohe.qiS4y.cGPNY50Z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E_Ww5W_hFohplILFuL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r55f4Q4qQ2dbw0ezSCC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nHrXbWkCGiatky4bP5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k14yFjZwI0qK8ZddJz5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ciknh9J5CjWHrRrewu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1nIUgmnFVZ15FdBdmQ7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b7fIs3YqNP3gPZFs2i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NjfwiJGh9Vv5aaBMEN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83QPYB2VRdFQVJgBsPx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mtMN.Qwv8Drgu6ae8Z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d9bPMMmiZuJ1L1TVyDH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9iphzDn8ndHvsGza7.3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cUBp.gxb1vwCHiw6pT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uQFinYYCk_j.JAk7lL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4v2_KpMWR7y.iTnLBp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xmnLguA7kdaANlDMKzj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TU9Wlvw.Ipz.ss.Y0S9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xUDXqN.cMR5.CSSZhf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leWlxIDJqv5MdPFN.Z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zD9DQgQG.2K3iFpM237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YnCOR6M1vRARVoWyZfc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vcmlo.9IS.NvMmE520e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a0z_dlAzgn08WOyYYq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PuYaJpXuMkD1XUrVYzf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huyb6_AcWSRNkGGQzH1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XuqJC95J3oz7KbDRnoV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OMBXJSDfAOKox3WFYHL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eRLaZpTVO8Kj_Ifmusn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6LtvfRhAtvdAddK9W0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lsR_KugDVL73MM3yAdG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UjSqr8dGzCVBr.J1Vh8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fq2fkpuinWW6PJUevHw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ZikdE8UfA5wHVHK.4N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6u8R8RmZDZ6hNTVR1oV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U9jF5DtNjJOLT6JNJu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zF7E8tWgjU6vSXYhtN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US_PPT_Sve_">
  <a:themeElements>
    <a:clrScheme name="Karolinska Universitetssjukhuset">
      <a:dk1>
        <a:srgbClr val="000000"/>
      </a:dk1>
      <a:lt1>
        <a:srgbClr val="FFFFFF"/>
      </a:lt1>
      <a:dk2>
        <a:srgbClr val="00A3E0"/>
      </a:dk2>
      <a:lt2>
        <a:srgbClr val="67696B"/>
      </a:lt2>
      <a:accent1>
        <a:srgbClr val="005883"/>
      </a:accent1>
      <a:accent2>
        <a:srgbClr val="5BAEC6"/>
      </a:accent2>
      <a:accent3>
        <a:srgbClr val="00574F"/>
      </a:accent3>
      <a:accent4>
        <a:srgbClr val="FFCE00"/>
      </a:accent4>
      <a:accent5>
        <a:srgbClr val="E54800"/>
      </a:accent5>
      <a:accent6>
        <a:srgbClr val="9E1B34"/>
      </a:accent6>
      <a:hlink>
        <a:srgbClr val="0563C1"/>
      </a:hlink>
      <a:folHlink>
        <a:srgbClr val="954F72"/>
      </a:folHlink>
    </a:clrScheme>
    <a:fontScheme name="Karolinska Universitetssjukhuset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S_PPT_Sve_" id="{A048E692-8A94-4DAB-8C53-2A6EF75145DF}" vid="{A9BF1377-57B5-4C95-A57A-F3EB802AE0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1FEEA14383C74EA91BE48F9D579FED" ma:contentTypeVersion="4" ma:contentTypeDescription="Skapa ett nytt dokument." ma:contentTypeScope="" ma:versionID="ea35f508968d1903c9c8331ae4fd85e8">
  <xsd:schema xmlns:xsd="http://www.w3.org/2001/XMLSchema" xmlns:xs="http://www.w3.org/2001/XMLSchema" xmlns:p="http://schemas.microsoft.com/office/2006/metadata/properties" xmlns:ns2="849c792e-c01f-4afe-9164-5321e7a80318" targetNamespace="http://schemas.microsoft.com/office/2006/metadata/properties" ma:root="true" ma:fieldsID="61c810a89b24c44d2505b16195f5813a" ns2:_="">
    <xsd:import namespace="849c792e-c01f-4afe-9164-5321e7a8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c792e-c01f-4afe-9164-5321e7a80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EDE4AA-7BF7-42D2-BAF9-125C7930FE4E}">
  <ds:schemaRefs>
    <ds:schemaRef ds:uri="http://schemas.microsoft.com/office/2006/documentManagement/types"/>
    <ds:schemaRef ds:uri="http://schemas.microsoft.com/office/infopath/2007/PartnerControls"/>
    <ds:schemaRef ds:uri="849c792e-c01f-4afe-9164-5321e7a8031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96057C-8C8D-49D5-9067-4EACF4AEF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48497-E982-467B-A8F1-7D66340E36A8}">
  <ds:schemaRefs>
    <ds:schemaRef ds:uri="849c792e-c01f-4afe-9164-5321e7a80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K_PPT_Sv_Wide</Template>
  <TotalTime>17</TotalTime>
  <Words>737</Words>
  <Application>Microsoft Office PowerPoint</Application>
  <PresentationFormat>Bredbild</PresentationFormat>
  <Paragraphs>201</Paragraphs>
  <Slides>16</Slides>
  <Notes>2</Notes>
  <HiddenSlides>1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9" baseType="lpstr">
      <vt:lpstr>Aptos</vt:lpstr>
      <vt:lpstr>Arial</vt:lpstr>
      <vt:lpstr>Avenir Next LT Pro</vt:lpstr>
      <vt:lpstr>Calibri</vt:lpstr>
      <vt:lpstr>Calibri Light</vt:lpstr>
      <vt:lpstr>Calibri,Sans-Serif</vt:lpstr>
      <vt:lpstr>Open Sans</vt:lpstr>
      <vt:lpstr>Open Sans Light</vt:lpstr>
      <vt:lpstr>Open Sans Semibold</vt:lpstr>
      <vt:lpstr>Wingdings</vt:lpstr>
      <vt:lpstr>Wingdings 2</vt:lpstr>
      <vt:lpstr>KUS_PPT_Sve_</vt:lpstr>
      <vt:lpstr>think-cell Slide</vt:lpstr>
      <vt:lpstr>HÖGRISKMOTTAGNING Karolinska Universitetssjukhuset Solna</vt:lpstr>
      <vt:lpstr>Från idé   till etablerad     mottagning</vt:lpstr>
      <vt:lpstr>Karolinskas Uppdrag</vt:lpstr>
      <vt:lpstr>Våra patienter - ålder</vt:lpstr>
      <vt:lpstr>ASA</vt:lpstr>
      <vt:lpstr>PowerPoint-presentation</vt:lpstr>
      <vt:lpstr>PowerPoint-presentation</vt:lpstr>
      <vt:lpstr>PowerPoint-presentation</vt:lpstr>
      <vt:lpstr>BAKGRUND: Innan högriskmottagningen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HÖGRISKMOTTAGNING Karolinska Universitetssjukhuset Solna</dc:title>
  <dc:creator>Ann-Charlotte Lindström</dc:creator>
  <cp:lastModifiedBy>Brattström Olof /Operation Anestesi IVA Mora /Mora</cp:lastModifiedBy>
  <cp:revision>3</cp:revision>
  <dcterms:created xsi:type="dcterms:W3CDTF">2025-03-18T20:16:03Z</dcterms:created>
  <dcterms:modified xsi:type="dcterms:W3CDTF">2025-03-24T10:08:20Z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0x010100F91FEEA14383C74EA91BE48F9D579FED</vt:lpwstr>
  </property>
</Properties>
</file>