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4" r:id="rId2"/>
    <p:sldId id="294" r:id="rId3"/>
    <p:sldId id="315" r:id="rId4"/>
    <p:sldId id="258" r:id="rId5"/>
    <p:sldId id="265" r:id="rId6"/>
    <p:sldId id="300" r:id="rId7"/>
    <p:sldId id="297" r:id="rId8"/>
    <p:sldId id="257" r:id="rId9"/>
    <p:sldId id="301" r:id="rId10"/>
    <p:sldId id="304" r:id="rId11"/>
    <p:sldId id="305" r:id="rId12"/>
    <p:sldId id="307" r:id="rId13"/>
    <p:sldId id="256" r:id="rId14"/>
    <p:sldId id="309" r:id="rId15"/>
    <p:sldId id="308" r:id="rId16"/>
    <p:sldId id="310" r:id="rId17"/>
    <p:sldId id="302" r:id="rId18"/>
    <p:sldId id="264" r:id="rId19"/>
    <p:sldId id="303" r:id="rId20"/>
    <p:sldId id="312" r:id="rId21"/>
    <p:sldId id="311" r:id="rId22"/>
    <p:sldId id="313" r:id="rId23"/>
    <p:sldId id="314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gregion.se\Hem\SU-002\permo7\Mina%20dokument\Forskning\TIVA-studie\LCA\Figurer%20och%20tabeller_2024-03-23_I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gregion.se\Hem\SU-002\permo7\Mina%20dokument\Forskning\TIVA-studie\LCA\Figurer%20och%20tabeller_2024-03-23_I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21700573813252E-2"/>
          <c:y val="2.0763968719253702E-2"/>
          <c:w val="0.88755972874282729"/>
          <c:h val="0.6897973887174806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'Resultat klimat'!$B$24</c:f>
              <c:strCache>
                <c:ptCount val="1"/>
                <c:pt idx="0">
                  <c:v>Component production</c:v>
                </c:pt>
              </c:strCache>
            </c:strRef>
          </c:tx>
          <c:spPr>
            <a:solidFill>
              <a:srgbClr val="893BC3"/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klimat'!$C$24:$D$24</c:f>
              <c:numCache>
                <c:formatCode>0.00</c:formatCode>
                <c:ptCount val="2"/>
                <c:pt idx="0">
                  <c:v>0.18475</c:v>
                </c:pt>
                <c:pt idx="1">
                  <c:v>0.63400000000000001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7-42BE-8198-0250D53A0967}"/>
            </c:ext>
          </c:extLst>
        </c:ser>
        <c:ser>
          <c:idx val="2"/>
          <c:order val="2"/>
          <c:tx>
            <c:strRef>
              <c:f>'Resultat klimat'!$B$25</c:f>
              <c:strCache>
                <c:ptCount val="1"/>
                <c:pt idx="0">
                  <c:v>Medication production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klimat'!$C$25:$D$25</c:f>
              <c:numCache>
                <c:formatCode>0.00</c:formatCode>
                <c:ptCount val="2"/>
                <c:pt idx="0">
                  <c:v>1.3016664533333337E-2</c:v>
                </c:pt>
                <c:pt idx="1">
                  <c:v>1.2741587400000001E-2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7-42BE-8198-0250D53A0967}"/>
            </c:ext>
          </c:extLst>
        </c:ser>
        <c:ser>
          <c:idx val="3"/>
          <c:order val="3"/>
          <c:tx>
            <c:strRef>
              <c:f>'Resultat klimat'!$B$26</c:f>
              <c:strCache>
                <c:ptCount val="1"/>
                <c:pt idx="0">
                  <c:v>Packaging material</c:v>
                </c:pt>
              </c:strCache>
            </c:strRef>
          </c:tx>
          <c:spPr>
            <a:solidFill>
              <a:srgbClr val="4DD350"/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klimat'!$C$26:$D$26</c:f>
              <c:numCache>
                <c:formatCode>0.00</c:formatCode>
                <c:ptCount val="2"/>
                <c:pt idx="0">
                  <c:v>2.3037136830375001E-2</c:v>
                </c:pt>
                <c:pt idx="1">
                  <c:v>7.0423863996300004E-2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57-42BE-8198-0250D53A0967}"/>
            </c:ext>
          </c:extLst>
        </c:ser>
        <c:ser>
          <c:idx val="4"/>
          <c:order val="4"/>
          <c:tx>
            <c:strRef>
              <c:f>'Resultat klimat'!$B$27</c:f>
              <c:strCache>
                <c:ptCount val="1"/>
                <c:pt idx="0">
                  <c:v>Transport of medications and components</c:v>
                </c:pt>
              </c:strCache>
            </c:strRef>
          </c:tx>
          <c:spPr>
            <a:solidFill>
              <a:srgbClr val="F2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2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57-42BE-8198-0250D53A0967}"/>
              </c:ext>
            </c:extLst>
          </c:dPt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klimat'!$C$27:$D$27</c:f>
              <c:numCache>
                <c:formatCode>0.00</c:formatCode>
                <c:ptCount val="2"/>
                <c:pt idx="0">
                  <c:v>6.0733426162884727E-2</c:v>
                </c:pt>
                <c:pt idx="1">
                  <c:v>0.12977832399975139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57-42BE-8198-0250D53A0967}"/>
            </c:ext>
          </c:extLst>
        </c:ser>
        <c:ser>
          <c:idx val="5"/>
          <c:order val="5"/>
          <c:tx>
            <c:strRef>
              <c:f>'Resultat klimat'!$B$28</c:f>
              <c:strCache>
                <c:ptCount val="1"/>
                <c:pt idx="0">
                  <c:v>Component waste handling</c:v>
                </c:pt>
              </c:strCache>
            </c:strRef>
          </c:tx>
          <c:spPr>
            <a:solidFill>
              <a:srgbClr val="BDE9EF"/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klimat'!$C$28:$D$28</c:f>
              <c:numCache>
                <c:formatCode>0.00</c:formatCode>
                <c:ptCount val="2"/>
                <c:pt idx="0">
                  <c:v>0.129</c:v>
                </c:pt>
                <c:pt idx="1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57-42BE-8198-0250D53A0967}"/>
            </c:ext>
          </c:extLst>
        </c:ser>
        <c:ser>
          <c:idx val="6"/>
          <c:order val="6"/>
          <c:tx>
            <c:strRef>
              <c:f>'Resultat klimat'!$B$29</c:f>
              <c:strCache>
                <c:ptCount val="1"/>
                <c:pt idx="0">
                  <c:v>Medication waste handling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  <c:extLst xmlns:c15="http://schemas.microsoft.com/office/drawing/2012/chart"/>
            </c:strRef>
          </c:cat>
          <c:val>
            <c:numRef>
              <c:f>'Resultat klimat'!$C$29:$D$29</c:f>
              <c:numCache>
                <c:formatCode>0.00</c:formatCode>
                <c:ptCount val="2"/>
                <c:pt idx="0">
                  <c:v>2.9186863468085994E-2</c:v>
                </c:pt>
                <c:pt idx="1">
                  <c:v>7.6677353178869978E-2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757-42BE-8198-0250D53A0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0865840"/>
        <c:axId val="780862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'Resultat klimat'!$B$23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'Resultat klimat'!$C$23:$D$23</c15:sqref>
                        </c15:formulaRef>
                      </c:ext>
                    </c:extLst>
                    <c:strCache>
                      <c:ptCount val="2"/>
                      <c:pt idx="0">
                        <c:v>Partial reuse (n = 189)</c:v>
                      </c:pt>
                      <c:pt idx="1">
                        <c:v>Single use (n = 159)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'Resultat klimat'!$C$23:$D$23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F757-42BE-8198-0250D53A0967}"/>
                  </c:ext>
                </c:extLst>
              </c15:ser>
            </c15:filteredBarSeries>
          </c:ext>
        </c:extLst>
      </c:barChart>
      <c:catAx>
        <c:axId val="7808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862960"/>
        <c:crosses val="autoZero"/>
        <c:auto val="1"/>
        <c:lblAlgn val="ctr"/>
        <c:lblOffset val="100"/>
        <c:noMultiLvlLbl val="0"/>
      </c:catAx>
      <c:valAx>
        <c:axId val="7808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/>
                  <a:t>kg CO</a:t>
                </a:r>
                <a:r>
                  <a:rPr lang="en-GB" sz="1400" b="1" baseline="-25000"/>
                  <a:t>2</a:t>
                </a:r>
                <a:r>
                  <a:rPr lang="en-GB" sz="1400" b="1"/>
                  <a:t>-eq per median procedure</a:t>
                </a:r>
              </a:p>
            </c:rich>
          </c:tx>
          <c:layout>
            <c:manualLayout>
              <c:xMode val="edge"/>
              <c:yMode val="edge"/>
              <c:x val="1.4735915492957746E-2"/>
              <c:y val="0.17032085872362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86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21700573813252E-2"/>
          <c:y val="2.0763968719253702E-2"/>
          <c:w val="0.88755972874282729"/>
          <c:h val="0.6897973887174806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'Resultat klimat'!$B$24</c:f>
              <c:strCache>
                <c:ptCount val="1"/>
                <c:pt idx="0">
                  <c:v>Component production</c:v>
                </c:pt>
              </c:strCache>
            </c:strRef>
          </c:tx>
          <c:spPr>
            <a:solidFill>
              <a:srgbClr val="893BC3"/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klimat'!$C$24:$D$24</c:f>
              <c:numCache>
                <c:formatCode>0.00</c:formatCode>
                <c:ptCount val="2"/>
                <c:pt idx="0">
                  <c:v>0.18475</c:v>
                </c:pt>
                <c:pt idx="1">
                  <c:v>0.63400000000000001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7-42BE-8198-0250D53A0967}"/>
            </c:ext>
          </c:extLst>
        </c:ser>
        <c:ser>
          <c:idx val="2"/>
          <c:order val="2"/>
          <c:tx>
            <c:strRef>
              <c:f>'Resultat klimat'!$B$25</c:f>
              <c:strCache>
                <c:ptCount val="1"/>
                <c:pt idx="0">
                  <c:v>Medication production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klimat'!$C$25:$D$25</c:f>
              <c:numCache>
                <c:formatCode>0.00</c:formatCode>
                <c:ptCount val="2"/>
                <c:pt idx="0">
                  <c:v>1.3016664533333337E-2</c:v>
                </c:pt>
                <c:pt idx="1">
                  <c:v>1.2741587400000001E-2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57-42BE-8198-0250D53A0967}"/>
            </c:ext>
          </c:extLst>
        </c:ser>
        <c:ser>
          <c:idx val="3"/>
          <c:order val="3"/>
          <c:tx>
            <c:strRef>
              <c:f>'Resultat klimat'!$B$26</c:f>
              <c:strCache>
                <c:ptCount val="1"/>
                <c:pt idx="0">
                  <c:v>Packaging material</c:v>
                </c:pt>
              </c:strCache>
            </c:strRef>
          </c:tx>
          <c:spPr>
            <a:solidFill>
              <a:srgbClr val="4DD350"/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klimat'!$C$26:$D$26</c:f>
              <c:numCache>
                <c:formatCode>0.00</c:formatCode>
                <c:ptCount val="2"/>
                <c:pt idx="0">
                  <c:v>2.3037136830375001E-2</c:v>
                </c:pt>
                <c:pt idx="1">
                  <c:v>7.0423863996300004E-2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57-42BE-8198-0250D53A0967}"/>
            </c:ext>
          </c:extLst>
        </c:ser>
        <c:ser>
          <c:idx val="4"/>
          <c:order val="4"/>
          <c:tx>
            <c:strRef>
              <c:f>'Resultat klimat'!$B$27</c:f>
              <c:strCache>
                <c:ptCount val="1"/>
                <c:pt idx="0">
                  <c:v>Transport of medications and components</c:v>
                </c:pt>
              </c:strCache>
            </c:strRef>
          </c:tx>
          <c:spPr>
            <a:solidFill>
              <a:srgbClr val="F2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2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57-42BE-8198-0250D53A0967}"/>
              </c:ext>
            </c:extLst>
          </c:dPt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klimat'!$C$27:$D$27</c:f>
              <c:numCache>
                <c:formatCode>0.00</c:formatCode>
                <c:ptCount val="2"/>
                <c:pt idx="0">
                  <c:v>6.0733426162884727E-2</c:v>
                </c:pt>
                <c:pt idx="1">
                  <c:v>0.12977832399975139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57-42BE-8198-0250D53A0967}"/>
            </c:ext>
          </c:extLst>
        </c:ser>
        <c:ser>
          <c:idx val="5"/>
          <c:order val="5"/>
          <c:tx>
            <c:strRef>
              <c:f>'Resultat klimat'!$B$28</c:f>
              <c:strCache>
                <c:ptCount val="1"/>
                <c:pt idx="0">
                  <c:v>Component waste handling</c:v>
                </c:pt>
              </c:strCache>
            </c:strRef>
          </c:tx>
          <c:spPr>
            <a:solidFill>
              <a:srgbClr val="BDE9EF"/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</c:strRef>
          </c:cat>
          <c:val>
            <c:numRef>
              <c:f>'Resultat klimat'!$C$28:$D$28</c:f>
              <c:numCache>
                <c:formatCode>0.00</c:formatCode>
                <c:ptCount val="2"/>
                <c:pt idx="0">
                  <c:v>0.129</c:v>
                </c:pt>
                <c:pt idx="1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57-42BE-8198-0250D53A0967}"/>
            </c:ext>
          </c:extLst>
        </c:ser>
        <c:ser>
          <c:idx val="6"/>
          <c:order val="6"/>
          <c:tx>
            <c:strRef>
              <c:f>'Resultat klimat'!$B$29</c:f>
              <c:strCache>
                <c:ptCount val="1"/>
                <c:pt idx="0">
                  <c:v>Medication waste handling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'Resultat klimat'!$C$23:$D$23</c:f>
              <c:strCache>
                <c:ptCount val="2"/>
                <c:pt idx="0">
                  <c:v>Partial reuse (n = 189)</c:v>
                </c:pt>
                <c:pt idx="1">
                  <c:v>Single use (n = 159)</c:v>
                </c:pt>
              </c:strCache>
              <c:extLst xmlns:c15="http://schemas.microsoft.com/office/drawing/2012/chart"/>
            </c:strRef>
          </c:cat>
          <c:val>
            <c:numRef>
              <c:f>'Resultat klimat'!$C$29:$D$29</c:f>
              <c:numCache>
                <c:formatCode>0.00</c:formatCode>
                <c:ptCount val="2"/>
                <c:pt idx="0">
                  <c:v>2.9186863468085994E-2</c:v>
                </c:pt>
                <c:pt idx="1">
                  <c:v>7.6677353178869978E-2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757-42BE-8198-0250D53A0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0865840"/>
        <c:axId val="780862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'Resultat klimat'!$B$23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'Resultat klimat'!$C$23:$D$23</c15:sqref>
                        </c15:formulaRef>
                      </c:ext>
                    </c:extLst>
                    <c:strCache>
                      <c:ptCount val="2"/>
                      <c:pt idx="0">
                        <c:v>Partial reuse (n = 189)</c:v>
                      </c:pt>
                      <c:pt idx="1">
                        <c:v>Single use (n = 159)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'Resultat klimat'!$C$23:$D$23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F757-42BE-8198-0250D53A0967}"/>
                  </c:ext>
                </c:extLst>
              </c15:ser>
            </c15:filteredBarSeries>
          </c:ext>
        </c:extLst>
      </c:barChart>
      <c:catAx>
        <c:axId val="7808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862960"/>
        <c:crosses val="autoZero"/>
        <c:auto val="1"/>
        <c:lblAlgn val="ctr"/>
        <c:lblOffset val="100"/>
        <c:noMultiLvlLbl val="0"/>
      </c:catAx>
      <c:valAx>
        <c:axId val="7808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/>
                  <a:t>kg CO</a:t>
                </a:r>
                <a:r>
                  <a:rPr lang="en-GB" sz="1400" b="1" baseline="-25000"/>
                  <a:t>2</a:t>
                </a:r>
                <a:r>
                  <a:rPr lang="en-GB" sz="1400" b="1"/>
                  <a:t>-eq per median procedure</a:t>
                </a:r>
              </a:p>
            </c:rich>
          </c:tx>
          <c:layout>
            <c:manualLayout>
              <c:xMode val="edge"/>
              <c:yMode val="edge"/>
              <c:x val="1.4735915492957746E-2"/>
              <c:y val="0.17032085872362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086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33257-35E2-44D1-97FA-2F4841D390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7076D8-C626-4CA6-96F3-B2CF0F73F007}">
      <dgm:prSet/>
      <dgm:spPr/>
      <dgm:t>
        <a:bodyPr/>
        <a:lstStyle/>
        <a:p>
          <a:r>
            <a:rPr lang="en-US"/>
            <a:t>4/348 - 1,15% </a:t>
          </a:r>
          <a:r>
            <a:rPr lang="en-US" err="1"/>
            <a:t>kontaminering</a:t>
          </a:r>
          <a:endParaRPr lang="en-US"/>
        </a:p>
      </dgm:t>
    </dgm:pt>
    <dgm:pt modelId="{2154A262-D664-4197-95B2-49165B5C2084}" type="parTrans" cxnId="{9640D899-0DB5-4311-96B3-F15B197E3142}">
      <dgm:prSet/>
      <dgm:spPr/>
      <dgm:t>
        <a:bodyPr/>
        <a:lstStyle/>
        <a:p>
          <a:endParaRPr lang="en-US"/>
        </a:p>
      </dgm:t>
    </dgm:pt>
    <dgm:pt modelId="{7E373CED-243C-451E-A72E-F9E844138C4D}" type="sibTrans" cxnId="{9640D899-0DB5-4311-96B3-F15B197E3142}">
      <dgm:prSet/>
      <dgm:spPr/>
      <dgm:t>
        <a:bodyPr/>
        <a:lstStyle/>
        <a:p>
          <a:endParaRPr lang="en-US"/>
        </a:p>
      </dgm:t>
    </dgm:pt>
    <dgm:pt modelId="{2BB30961-30E9-4D3B-8DE6-1A67C4352431}">
      <dgm:prSet/>
      <dgm:spPr/>
      <dgm:t>
        <a:bodyPr/>
        <a:lstStyle/>
        <a:p>
          <a:r>
            <a:rPr lang="en-US"/>
            <a:t>Micrococcus – </a:t>
          </a:r>
          <a:r>
            <a:rPr lang="en-US" err="1"/>
            <a:t>metod</a:t>
          </a:r>
          <a:r>
            <a:rPr lang="en-US"/>
            <a:t> A, 3/3</a:t>
          </a:r>
        </a:p>
      </dgm:t>
    </dgm:pt>
    <dgm:pt modelId="{A57E1E7B-1DCC-44B8-BF15-4927A96EDF37}" type="parTrans" cxnId="{535B33A1-0275-416B-80B5-D4A97CC7B0C1}">
      <dgm:prSet/>
      <dgm:spPr/>
      <dgm:t>
        <a:bodyPr/>
        <a:lstStyle/>
        <a:p>
          <a:endParaRPr lang="en-US"/>
        </a:p>
      </dgm:t>
    </dgm:pt>
    <dgm:pt modelId="{DCD47A8E-41C7-41EB-B73F-369B9DF037DE}" type="sibTrans" cxnId="{535B33A1-0275-416B-80B5-D4A97CC7B0C1}">
      <dgm:prSet/>
      <dgm:spPr/>
      <dgm:t>
        <a:bodyPr/>
        <a:lstStyle/>
        <a:p>
          <a:endParaRPr lang="en-US"/>
        </a:p>
      </dgm:t>
    </dgm:pt>
    <dgm:pt modelId="{127A4357-DA7F-41CD-893B-4691D048928C}">
      <dgm:prSet/>
      <dgm:spPr/>
      <dgm:t>
        <a:bodyPr/>
        <a:lstStyle/>
        <a:p>
          <a:r>
            <a:rPr lang="en-US"/>
            <a:t>Staph epidermidis – </a:t>
          </a:r>
          <a:r>
            <a:rPr lang="en-US" err="1"/>
            <a:t>metod</a:t>
          </a:r>
          <a:r>
            <a:rPr lang="en-US"/>
            <a:t> A 3/5</a:t>
          </a:r>
        </a:p>
      </dgm:t>
    </dgm:pt>
    <dgm:pt modelId="{2B733B86-63E3-4A4D-8BC4-D7AAE054DA5D}" type="parTrans" cxnId="{03D0716E-8710-474C-905F-895C2C6A3FA3}">
      <dgm:prSet/>
      <dgm:spPr/>
      <dgm:t>
        <a:bodyPr/>
        <a:lstStyle/>
        <a:p>
          <a:endParaRPr lang="en-US"/>
        </a:p>
      </dgm:t>
    </dgm:pt>
    <dgm:pt modelId="{A49BB9ED-1754-4C2C-8C1F-B3AB60B969C2}" type="sibTrans" cxnId="{03D0716E-8710-474C-905F-895C2C6A3FA3}">
      <dgm:prSet/>
      <dgm:spPr/>
      <dgm:t>
        <a:bodyPr/>
        <a:lstStyle/>
        <a:p>
          <a:endParaRPr lang="en-US"/>
        </a:p>
      </dgm:t>
    </dgm:pt>
    <dgm:pt modelId="{5C916F65-DDED-44B0-B803-FEE846493DF5}">
      <dgm:prSet/>
      <dgm:spPr/>
      <dgm:t>
        <a:bodyPr/>
        <a:lstStyle/>
        <a:p>
          <a:r>
            <a:rPr lang="en-US"/>
            <a:t>Staphylococcus – </a:t>
          </a:r>
          <a:r>
            <a:rPr lang="en-US" err="1"/>
            <a:t>metod</a:t>
          </a:r>
          <a:r>
            <a:rPr lang="en-US"/>
            <a:t> B</a:t>
          </a:r>
        </a:p>
      </dgm:t>
    </dgm:pt>
    <dgm:pt modelId="{200ECDC0-7006-4B8E-ABAB-84D9B47BB11F}" type="parTrans" cxnId="{17E68111-E864-4F10-B6BE-43DD0EF841BC}">
      <dgm:prSet/>
      <dgm:spPr/>
      <dgm:t>
        <a:bodyPr/>
        <a:lstStyle/>
        <a:p>
          <a:endParaRPr lang="en-US"/>
        </a:p>
      </dgm:t>
    </dgm:pt>
    <dgm:pt modelId="{FD4F81BE-4611-49F1-911C-97B2525F64E2}" type="sibTrans" cxnId="{17E68111-E864-4F10-B6BE-43DD0EF841BC}">
      <dgm:prSet/>
      <dgm:spPr/>
      <dgm:t>
        <a:bodyPr/>
        <a:lstStyle/>
        <a:p>
          <a:endParaRPr lang="en-US"/>
        </a:p>
      </dgm:t>
    </dgm:pt>
    <dgm:pt modelId="{F1D32AAF-32A4-4FA8-911C-E6DFE749EB19}">
      <dgm:prSet/>
      <dgm:spPr/>
      <dgm:t>
        <a:bodyPr/>
        <a:lstStyle/>
        <a:p>
          <a:r>
            <a:rPr lang="en-US"/>
            <a:t>Staph epidermidis – </a:t>
          </a:r>
          <a:r>
            <a:rPr lang="en-US" err="1"/>
            <a:t>metod</a:t>
          </a:r>
          <a:r>
            <a:rPr lang="en-US"/>
            <a:t> B </a:t>
          </a:r>
        </a:p>
      </dgm:t>
    </dgm:pt>
    <dgm:pt modelId="{B6A6B455-B061-4341-BA50-C475BA6E2D37}" type="parTrans" cxnId="{2000151C-5C05-4AAE-AF6D-AE31423034FE}">
      <dgm:prSet/>
      <dgm:spPr/>
      <dgm:t>
        <a:bodyPr/>
        <a:lstStyle/>
        <a:p>
          <a:endParaRPr lang="en-US"/>
        </a:p>
      </dgm:t>
    </dgm:pt>
    <dgm:pt modelId="{FC67FFCB-3CC8-44D3-B1A9-26F5CCACDE51}" type="sibTrans" cxnId="{2000151C-5C05-4AAE-AF6D-AE31423034FE}">
      <dgm:prSet/>
      <dgm:spPr/>
      <dgm:t>
        <a:bodyPr/>
        <a:lstStyle/>
        <a:p>
          <a:endParaRPr lang="en-US"/>
        </a:p>
      </dgm:t>
    </dgm:pt>
    <dgm:pt modelId="{AC6A5C57-E770-4FC1-9E62-E6B6162B2DCE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vid </a:t>
          </a:r>
          <a:r>
            <a:rPr lang="en-US" dirty="0" err="1">
              <a:latin typeface="Calibri Light" panose="020F0302020204030204"/>
            </a:rPr>
            <a:t>flergångsanvändning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kasserades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mindre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läkemedel</a:t>
          </a:r>
          <a:endParaRPr lang="en-US" dirty="0"/>
        </a:p>
      </dgm:t>
    </dgm:pt>
    <dgm:pt modelId="{C4246AF9-5362-4E4A-979E-1A5E0F00FC32}" type="parTrans" cxnId="{848C40F1-F6F8-4AED-BBDE-5C30CF16EC8D}">
      <dgm:prSet/>
      <dgm:spPr/>
      <dgm:t>
        <a:bodyPr/>
        <a:lstStyle/>
        <a:p>
          <a:endParaRPr lang="en-US"/>
        </a:p>
      </dgm:t>
    </dgm:pt>
    <dgm:pt modelId="{AE41AA31-D4A3-4166-BAB0-1D85ED413922}" type="sibTrans" cxnId="{848C40F1-F6F8-4AED-BBDE-5C30CF16EC8D}">
      <dgm:prSet/>
      <dgm:spPr/>
      <dgm:t>
        <a:bodyPr/>
        <a:lstStyle/>
        <a:p>
          <a:endParaRPr lang="en-US"/>
        </a:p>
      </dgm:t>
    </dgm:pt>
    <dgm:pt modelId="{3BCEB5A5-5BB1-4DF2-A365-C71EA8788EB3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Propofol - </a:t>
          </a:r>
          <a:r>
            <a:rPr lang="en-US" dirty="0" err="1">
              <a:latin typeface="Calibri Light" panose="020F0302020204030204"/>
            </a:rPr>
            <a:t>minskning</a:t>
          </a:r>
          <a:r>
            <a:rPr lang="en-US" dirty="0">
              <a:latin typeface="Calibri Light" panose="020F0302020204030204"/>
            </a:rPr>
            <a:t> med 63%</a:t>
          </a:r>
          <a:endParaRPr lang="en-US" dirty="0"/>
        </a:p>
      </dgm:t>
    </dgm:pt>
    <dgm:pt modelId="{24E8413F-C7DB-419B-98BC-040F03AEB9F6}" type="parTrans" cxnId="{06A1998A-5EC8-4462-8D2A-21BB5FAE4FBB}">
      <dgm:prSet/>
      <dgm:spPr/>
      <dgm:t>
        <a:bodyPr/>
        <a:lstStyle/>
        <a:p>
          <a:endParaRPr lang="en-US"/>
        </a:p>
      </dgm:t>
    </dgm:pt>
    <dgm:pt modelId="{EE9B46D6-A814-404D-A35C-685E20B4726E}" type="sibTrans" cxnId="{06A1998A-5EC8-4462-8D2A-21BB5FAE4FBB}">
      <dgm:prSet/>
      <dgm:spPr/>
      <dgm:t>
        <a:bodyPr/>
        <a:lstStyle/>
        <a:p>
          <a:endParaRPr lang="en-US"/>
        </a:p>
      </dgm:t>
    </dgm:pt>
    <dgm:pt modelId="{9E545D9D-6D28-4460-A934-BAD5A8A3312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Noradrenalin – </a:t>
          </a:r>
          <a:r>
            <a:rPr lang="en-US" dirty="0" err="1">
              <a:latin typeface="Calibri Light" panose="020F0302020204030204"/>
            </a:rPr>
            <a:t>minskning</a:t>
          </a:r>
          <a:r>
            <a:rPr lang="en-US" dirty="0">
              <a:latin typeface="Calibri Light" panose="020F0302020204030204"/>
            </a:rPr>
            <a:t> med 56%</a:t>
          </a:r>
        </a:p>
      </dgm:t>
    </dgm:pt>
    <dgm:pt modelId="{1EF75174-1C9E-4E20-B8F6-36059BE8F8EF}" type="parTrans" cxnId="{5AD0CDE1-45F2-4B4E-9BB6-BCAA49A1B250}">
      <dgm:prSet/>
      <dgm:spPr/>
      <dgm:t>
        <a:bodyPr/>
        <a:lstStyle/>
        <a:p>
          <a:endParaRPr lang="sv-SE"/>
        </a:p>
      </dgm:t>
    </dgm:pt>
    <dgm:pt modelId="{50322951-C2C7-4C14-A329-30E975DFB8B3}" type="sibTrans" cxnId="{5AD0CDE1-45F2-4B4E-9BB6-BCAA49A1B250}">
      <dgm:prSet/>
      <dgm:spPr/>
      <dgm:t>
        <a:bodyPr/>
        <a:lstStyle/>
        <a:p>
          <a:endParaRPr lang="sv-SE"/>
        </a:p>
      </dgm:t>
    </dgm:pt>
    <dgm:pt modelId="{26E68040-032A-4C8E-A89E-9593C5F43CF0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Ingen skillnad mellan metoderna</a:t>
          </a:r>
        </a:p>
      </dgm:t>
    </dgm:pt>
    <dgm:pt modelId="{08968CD0-3D11-49B0-9C19-60F4D542CAF0}" type="parTrans" cxnId="{356608A8-2E8C-49A7-82EB-8CA0D6C6A581}">
      <dgm:prSet/>
      <dgm:spPr/>
      <dgm:t>
        <a:bodyPr/>
        <a:lstStyle/>
        <a:p>
          <a:endParaRPr lang="sv-SE"/>
        </a:p>
      </dgm:t>
    </dgm:pt>
    <dgm:pt modelId="{F881CDB9-8611-44E7-BD7D-6CECAB627974}" type="sibTrans" cxnId="{356608A8-2E8C-49A7-82EB-8CA0D6C6A581}">
      <dgm:prSet/>
      <dgm:spPr/>
      <dgm:t>
        <a:bodyPr/>
        <a:lstStyle/>
        <a:p>
          <a:endParaRPr lang="sv-SE"/>
        </a:p>
      </dgm:t>
    </dgm:pt>
    <dgm:pt modelId="{80B46A3B-C91F-4ED2-BF66-25C569434DB2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3 procedurer per infusions-set</a:t>
          </a:r>
        </a:p>
      </dgm:t>
    </dgm:pt>
    <dgm:pt modelId="{5EBE0710-40E2-4A6D-A5E6-79EAA61E18EB}" type="parTrans" cxnId="{36AAD64F-AEAF-4A12-AE02-A454BB0F1BB7}">
      <dgm:prSet/>
      <dgm:spPr/>
      <dgm:t>
        <a:bodyPr/>
        <a:lstStyle/>
        <a:p>
          <a:endParaRPr lang="sv-SE"/>
        </a:p>
      </dgm:t>
    </dgm:pt>
    <dgm:pt modelId="{BBB7E9A5-B7EE-4988-BDAD-033B678E337D}" type="sibTrans" cxnId="{36AAD64F-AEAF-4A12-AE02-A454BB0F1BB7}">
      <dgm:prSet/>
      <dgm:spPr/>
      <dgm:t>
        <a:bodyPr/>
        <a:lstStyle/>
        <a:p>
          <a:endParaRPr lang="sv-SE"/>
        </a:p>
      </dgm:t>
    </dgm:pt>
    <dgm:pt modelId="{CDD7C86A-F8A2-4B23-AA0D-F1CF54D4D05F}">
      <dgm:prSet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Calibri"/>
              <a:ea typeface="Calibri"/>
              <a:cs typeface="Calibri"/>
            </a:rPr>
            <a:t>Studien hade styrka (power) att upptäcka absolut risk-skillnad på 6,4</a:t>
          </a:r>
          <a:r>
            <a:rPr lang="en-US">
              <a:latin typeface="Calibri"/>
              <a:ea typeface="Calibri"/>
              <a:cs typeface="Calibri"/>
            </a:rPr>
            <a:t>%</a:t>
          </a:r>
          <a:endParaRPr lang="en-US">
            <a:latin typeface="Calibri Light" panose="020F0302020204030204"/>
          </a:endParaRPr>
        </a:p>
      </dgm:t>
    </dgm:pt>
    <dgm:pt modelId="{E94DFBC1-5D19-4C89-B318-EE20738AE519}" type="parTrans" cxnId="{3097BE34-8058-4C76-A867-D34BE60236A8}">
      <dgm:prSet/>
      <dgm:spPr/>
      <dgm:t>
        <a:bodyPr/>
        <a:lstStyle/>
        <a:p>
          <a:endParaRPr lang="sv-SE"/>
        </a:p>
      </dgm:t>
    </dgm:pt>
    <dgm:pt modelId="{D2FF25C5-254F-4969-BDAF-B01865A41DC3}" type="sibTrans" cxnId="{3097BE34-8058-4C76-A867-D34BE60236A8}">
      <dgm:prSet/>
      <dgm:spPr/>
      <dgm:t>
        <a:bodyPr/>
        <a:lstStyle/>
        <a:p>
          <a:endParaRPr lang="sv-SE"/>
        </a:p>
      </dgm:t>
    </dgm:pt>
    <dgm:pt modelId="{1F0019B7-AADF-4D02-92D4-D3571F3B856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13 </a:t>
          </a:r>
          <a:r>
            <a:rPr lang="en-US" dirty="0" err="1">
              <a:latin typeface="Calibri Light" panose="020F0302020204030204"/>
            </a:rPr>
            <a:t>interventioner</a:t>
          </a:r>
          <a:r>
            <a:rPr lang="en-US" dirty="0">
              <a:latin typeface="Calibri Light" panose="020F0302020204030204"/>
            </a:rPr>
            <a:t> per infusions-set</a:t>
          </a:r>
        </a:p>
      </dgm:t>
    </dgm:pt>
    <dgm:pt modelId="{223FEBE5-1D40-44B4-9236-83E0A0BF8736}" type="parTrans" cxnId="{37FE6323-40B0-417D-B1BC-C3EFC82FEF13}">
      <dgm:prSet/>
      <dgm:spPr/>
      <dgm:t>
        <a:bodyPr/>
        <a:lstStyle/>
        <a:p>
          <a:endParaRPr lang="sv-SE"/>
        </a:p>
      </dgm:t>
    </dgm:pt>
    <dgm:pt modelId="{B210430C-C950-44C7-B859-9A980C55915C}" type="sibTrans" cxnId="{37FE6323-40B0-417D-B1BC-C3EFC82FEF13}">
      <dgm:prSet/>
      <dgm:spPr/>
      <dgm:t>
        <a:bodyPr/>
        <a:lstStyle/>
        <a:p>
          <a:endParaRPr lang="sv-SE"/>
        </a:p>
      </dgm:t>
    </dgm:pt>
    <dgm:pt modelId="{C0FE3563-9F52-476E-9E9A-04F12DA832F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Remifentanil – </a:t>
          </a:r>
          <a:r>
            <a:rPr lang="en-US" dirty="0" err="1">
              <a:latin typeface="Calibri Light" panose="020F0302020204030204"/>
            </a:rPr>
            <a:t>minskning</a:t>
          </a:r>
          <a:r>
            <a:rPr lang="en-US" dirty="0">
              <a:latin typeface="Calibri Light" panose="020F0302020204030204"/>
            </a:rPr>
            <a:t> med 67%</a:t>
          </a:r>
        </a:p>
      </dgm:t>
    </dgm:pt>
    <dgm:pt modelId="{6BB780E1-35CD-4F9D-BE30-9B1F96BEC412}" type="parTrans" cxnId="{A9CD16DC-C937-427A-A622-DB2B54B52621}">
      <dgm:prSet/>
      <dgm:spPr/>
      <dgm:t>
        <a:bodyPr/>
        <a:lstStyle/>
        <a:p>
          <a:endParaRPr lang="sv-SE"/>
        </a:p>
      </dgm:t>
    </dgm:pt>
    <dgm:pt modelId="{71D64885-36B0-4F0C-92A7-FFDB463F0FC3}" type="sibTrans" cxnId="{A9CD16DC-C937-427A-A622-DB2B54B52621}">
      <dgm:prSet/>
      <dgm:spPr/>
      <dgm:t>
        <a:bodyPr/>
        <a:lstStyle/>
        <a:p>
          <a:endParaRPr lang="sv-SE"/>
        </a:p>
      </dgm:t>
    </dgm:pt>
    <dgm:pt modelId="{9040FD43-C1DC-45B2-B184-F9A86425FD6E}" type="pres">
      <dgm:prSet presAssocID="{9E633257-35E2-44D1-97FA-2F4841D39032}" presName="linear" presStyleCnt="0">
        <dgm:presLayoutVars>
          <dgm:dir/>
          <dgm:animLvl val="lvl"/>
          <dgm:resizeHandles val="exact"/>
        </dgm:presLayoutVars>
      </dgm:prSet>
      <dgm:spPr/>
    </dgm:pt>
    <dgm:pt modelId="{ED004635-9E83-43A4-AA05-07C748FBE5FB}" type="pres">
      <dgm:prSet presAssocID="{057076D8-C626-4CA6-96F3-B2CF0F73F007}" presName="parentLin" presStyleCnt="0"/>
      <dgm:spPr/>
    </dgm:pt>
    <dgm:pt modelId="{FEADFB04-533E-432E-B0F5-10A12A1A8E10}" type="pres">
      <dgm:prSet presAssocID="{057076D8-C626-4CA6-96F3-B2CF0F73F007}" presName="parentLeftMargin" presStyleLbl="node1" presStyleIdx="0" presStyleCnt="4"/>
      <dgm:spPr/>
    </dgm:pt>
    <dgm:pt modelId="{9C80CB5C-0928-4674-B095-D6DEC16FE04E}" type="pres">
      <dgm:prSet presAssocID="{057076D8-C626-4CA6-96F3-B2CF0F73F00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C813F3-CE28-4501-94B8-2676BF3A2BC0}" type="pres">
      <dgm:prSet presAssocID="{057076D8-C626-4CA6-96F3-B2CF0F73F007}" presName="negativeSpace" presStyleCnt="0"/>
      <dgm:spPr/>
    </dgm:pt>
    <dgm:pt modelId="{1B74849A-74A1-4D29-A260-FBB4EE9FFA75}" type="pres">
      <dgm:prSet presAssocID="{057076D8-C626-4CA6-96F3-B2CF0F73F007}" presName="childText" presStyleLbl="conFgAcc1" presStyleIdx="0" presStyleCnt="4">
        <dgm:presLayoutVars>
          <dgm:bulletEnabled val="1"/>
        </dgm:presLayoutVars>
      </dgm:prSet>
      <dgm:spPr/>
    </dgm:pt>
    <dgm:pt modelId="{CFEEE3F2-6C83-4AB7-A7EF-CBB2584B3C6D}" type="pres">
      <dgm:prSet presAssocID="{7E373CED-243C-451E-A72E-F9E844138C4D}" presName="spaceBetweenRectangles" presStyleCnt="0"/>
      <dgm:spPr/>
    </dgm:pt>
    <dgm:pt modelId="{BD99FE4D-FC0F-4675-9026-6BC064E9F6FA}" type="pres">
      <dgm:prSet presAssocID="{26E68040-032A-4C8E-A89E-9593C5F43CF0}" presName="parentLin" presStyleCnt="0"/>
      <dgm:spPr/>
    </dgm:pt>
    <dgm:pt modelId="{4EE7CAA5-8ACE-4DE4-ABC4-776A47F780E6}" type="pres">
      <dgm:prSet presAssocID="{26E68040-032A-4C8E-A89E-9593C5F43CF0}" presName="parentLeftMargin" presStyleLbl="node1" presStyleIdx="0" presStyleCnt="4"/>
      <dgm:spPr/>
    </dgm:pt>
    <dgm:pt modelId="{D46F6F67-6FCE-4293-B36D-BFE573798E30}" type="pres">
      <dgm:prSet presAssocID="{26E68040-032A-4C8E-A89E-9593C5F43C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6A8909-80FE-4FF5-8D0C-F1DD2CDE223C}" type="pres">
      <dgm:prSet presAssocID="{26E68040-032A-4C8E-A89E-9593C5F43CF0}" presName="negativeSpace" presStyleCnt="0"/>
      <dgm:spPr/>
    </dgm:pt>
    <dgm:pt modelId="{38003338-B08C-491F-B9CC-F67CDC8697FF}" type="pres">
      <dgm:prSet presAssocID="{26E68040-032A-4C8E-A89E-9593C5F43CF0}" presName="childText" presStyleLbl="conFgAcc1" presStyleIdx="1" presStyleCnt="4">
        <dgm:presLayoutVars>
          <dgm:bulletEnabled val="1"/>
        </dgm:presLayoutVars>
      </dgm:prSet>
      <dgm:spPr/>
    </dgm:pt>
    <dgm:pt modelId="{0D3E3334-460F-4817-9FCD-2A088A8AAD34}" type="pres">
      <dgm:prSet presAssocID="{F881CDB9-8611-44E7-BD7D-6CECAB627974}" presName="spaceBetweenRectangles" presStyleCnt="0"/>
      <dgm:spPr/>
    </dgm:pt>
    <dgm:pt modelId="{8AB00754-0F3A-4BE1-BDAE-2B657BB9FB5F}" type="pres">
      <dgm:prSet presAssocID="{80B46A3B-C91F-4ED2-BF66-25C569434DB2}" presName="parentLin" presStyleCnt="0"/>
      <dgm:spPr/>
    </dgm:pt>
    <dgm:pt modelId="{769EA9A8-D369-4D11-A79D-51DB54EBCE28}" type="pres">
      <dgm:prSet presAssocID="{80B46A3B-C91F-4ED2-BF66-25C569434DB2}" presName="parentLeftMargin" presStyleLbl="node1" presStyleIdx="1" presStyleCnt="4"/>
      <dgm:spPr/>
    </dgm:pt>
    <dgm:pt modelId="{A3217DB0-86A4-42B1-B8BE-E137F048AF7A}" type="pres">
      <dgm:prSet presAssocID="{80B46A3B-C91F-4ED2-BF66-25C569434D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AD6B22-96C4-4905-861A-E9603D6EC1F1}" type="pres">
      <dgm:prSet presAssocID="{80B46A3B-C91F-4ED2-BF66-25C569434DB2}" presName="negativeSpace" presStyleCnt="0"/>
      <dgm:spPr/>
    </dgm:pt>
    <dgm:pt modelId="{1D278994-6B38-4E30-932E-7E7046146508}" type="pres">
      <dgm:prSet presAssocID="{80B46A3B-C91F-4ED2-BF66-25C569434DB2}" presName="childText" presStyleLbl="conFgAcc1" presStyleIdx="2" presStyleCnt="4">
        <dgm:presLayoutVars>
          <dgm:bulletEnabled val="1"/>
        </dgm:presLayoutVars>
      </dgm:prSet>
      <dgm:spPr/>
    </dgm:pt>
    <dgm:pt modelId="{FB05E6C5-D915-4259-9072-904CAE31E528}" type="pres">
      <dgm:prSet presAssocID="{BBB7E9A5-B7EE-4988-BDAD-033B678E337D}" presName="spaceBetweenRectangles" presStyleCnt="0"/>
      <dgm:spPr/>
    </dgm:pt>
    <dgm:pt modelId="{344D7320-4029-43B3-8D25-3820AE2829BF}" type="pres">
      <dgm:prSet presAssocID="{AC6A5C57-E770-4FC1-9E62-E6B6162B2DCE}" presName="parentLin" presStyleCnt="0"/>
      <dgm:spPr/>
    </dgm:pt>
    <dgm:pt modelId="{9156B864-77D8-4CD7-8820-B76FD0218C31}" type="pres">
      <dgm:prSet presAssocID="{AC6A5C57-E770-4FC1-9E62-E6B6162B2DCE}" presName="parentLeftMargin" presStyleLbl="node1" presStyleIdx="2" presStyleCnt="4"/>
      <dgm:spPr/>
    </dgm:pt>
    <dgm:pt modelId="{030282B1-86A7-4641-BB5E-C6741C9CFA92}" type="pres">
      <dgm:prSet presAssocID="{AC6A5C57-E770-4FC1-9E62-E6B6162B2DC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E6E3548-BA16-4876-82F8-D0783B580617}" type="pres">
      <dgm:prSet presAssocID="{AC6A5C57-E770-4FC1-9E62-E6B6162B2DCE}" presName="negativeSpace" presStyleCnt="0"/>
      <dgm:spPr/>
    </dgm:pt>
    <dgm:pt modelId="{11570AE0-8D64-4EF8-85E3-495EE77AE3A9}" type="pres">
      <dgm:prSet presAssocID="{AC6A5C57-E770-4FC1-9E62-E6B6162B2DC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E07AB07-6D16-47E5-B224-7B3692202E66}" type="presOf" srcId="{057076D8-C626-4CA6-96F3-B2CF0F73F007}" destId="{FEADFB04-533E-432E-B0F5-10A12A1A8E10}" srcOrd="0" destOrd="0" presId="urn:microsoft.com/office/officeart/2005/8/layout/list1"/>
    <dgm:cxn modelId="{D71BC308-BA60-4A9B-B637-95B407C45E2B}" type="presOf" srcId="{3BCEB5A5-5BB1-4DF2-A365-C71EA8788EB3}" destId="{11570AE0-8D64-4EF8-85E3-495EE77AE3A9}" srcOrd="0" destOrd="0" presId="urn:microsoft.com/office/officeart/2005/8/layout/list1"/>
    <dgm:cxn modelId="{BD98C30A-B887-4C1A-B05C-6C5FBF9B92F0}" type="presOf" srcId="{9E633257-35E2-44D1-97FA-2F4841D39032}" destId="{9040FD43-C1DC-45B2-B184-F9A86425FD6E}" srcOrd="0" destOrd="0" presId="urn:microsoft.com/office/officeart/2005/8/layout/list1"/>
    <dgm:cxn modelId="{17E68111-E864-4F10-B6BE-43DD0EF841BC}" srcId="{057076D8-C626-4CA6-96F3-B2CF0F73F007}" destId="{5C916F65-DDED-44B0-B803-FEE846493DF5}" srcOrd="2" destOrd="0" parTransId="{200ECDC0-7006-4B8E-ABAB-84D9B47BB11F}" sibTransId="{FD4F81BE-4611-49F1-911C-97B2525F64E2}"/>
    <dgm:cxn modelId="{2000151C-5C05-4AAE-AF6D-AE31423034FE}" srcId="{057076D8-C626-4CA6-96F3-B2CF0F73F007}" destId="{F1D32AAF-32A4-4FA8-911C-E6DFE749EB19}" srcOrd="3" destOrd="0" parTransId="{B6A6B455-B061-4341-BA50-C475BA6E2D37}" sibTransId="{FC67FFCB-3CC8-44D3-B1A9-26F5CCACDE51}"/>
    <dgm:cxn modelId="{37FE6323-40B0-417D-B1BC-C3EFC82FEF13}" srcId="{80B46A3B-C91F-4ED2-BF66-25C569434DB2}" destId="{1F0019B7-AADF-4D02-92D4-D3571F3B856F}" srcOrd="0" destOrd="0" parTransId="{223FEBE5-1D40-44B4-9236-83E0A0BF8736}" sibTransId="{B210430C-C950-44C7-B859-9A980C55915C}"/>
    <dgm:cxn modelId="{3097BE34-8058-4C76-A867-D34BE60236A8}" srcId="{26E68040-032A-4C8E-A89E-9593C5F43CF0}" destId="{CDD7C86A-F8A2-4B23-AA0D-F1CF54D4D05F}" srcOrd="0" destOrd="0" parTransId="{E94DFBC1-5D19-4C89-B318-EE20738AE519}" sibTransId="{D2FF25C5-254F-4969-BDAF-B01865A41DC3}"/>
    <dgm:cxn modelId="{87264160-F6E8-44E3-80CF-B573EA7590C2}" type="presOf" srcId="{80B46A3B-C91F-4ED2-BF66-25C569434DB2}" destId="{A3217DB0-86A4-42B1-B8BE-E137F048AF7A}" srcOrd="1" destOrd="0" presId="urn:microsoft.com/office/officeart/2005/8/layout/list1"/>
    <dgm:cxn modelId="{F567FF65-83DA-4AE1-825C-CD7E0F9E4252}" type="presOf" srcId="{057076D8-C626-4CA6-96F3-B2CF0F73F007}" destId="{9C80CB5C-0928-4674-B095-D6DEC16FE04E}" srcOrd="1" destOrd="0" presId="urn:microsoft.com/office/officeart/2005/8/layout/list1"/>
    <dgm:cxn modelId="{4C895867-B9E7-4761-947C-3F66021F8450}" type="presOf" srcId="{C0FE3563-9F52-476E-9E9A-04F12DA832F2}" destId="{11570AE0-8D64-4EF8-85E3-495EE77AE3A9}" srcOrd="0" destOrd="1" presId="urn:microsoft.com/office/officeart/2005/8/layout/list1"/>
    <dgm:cxn modelId="{5455034B-5F43-4F16-999C-4E2902D97537}" type="presOf" srcId="{1F0019B7-AADF-4D02-92D4-D3571F3B856F}" destId="{1D278994-6B38-4E30-932E-7E7046146508}" srcOrd="0" destOrd="0" presId="urn:microsoft.com/office/officeart/2005/8/layout/list1"/>
    <dgm:cxn modelId="{03D0716E-8710-474C-905F-895C2C6A3FA3}" srcId="{057076D8-C626-4CA6-96F3-B2CF0F73F007}" destId="{127A4357-DA7F-41CD-893B-4691D048928C}" srcOrd="1" destOrd="0" parTransId="{2B733B86-63E3-4A4D-8BC4-D7AAE054DA5D}" sibTransId="{A49BB9ED-1754-4C2C-8C1F-B3AB60B969C2}"/>
    <dgm:cxn modelId="{91A3D94E-5BDB-4A00-BCE8-E66EF96F1430}" type="presOf" srcId="{80B46A3B-C91F-4ED2-BF66-25C569434DB2}" destId="{769EA9A8-D369-4D11-A79D-51DB54EBCE28}" srcOrd="0" destOrd="0" presId="urn:microsoft.com/office/officeart/2005/8/layout/list1"/>
    <dgm:cxn modelId="{7359F56E-80DC-45E8-9D65-2090CF5FBE8E}" type="presOf" srcId="{CDD7C86A-F8A2-4B23-AA0D-F1CF54D4D05F}" destId="{38003338-B08C-491F-B9CC-F67CDC8697FF}" srcOrd="0" destOrd="0" presId="urn:microsoft.com/office/officeart/2005/8/layout/list1"/>
    <dgm:cxn modelId="{36AAD64F-AEAF-4A12-AE02-A454BB0F1BB7}" srcId="{9E633257-35E2-44D1-97FA-2F4841D39032}" destId="{80B46A3B-C91F-4ED2-BF66-25C569434DB2}" srcOrd="2" destOrd="0" parTransId="{5EBE0710-40E2-4A6D-A5E6-79EAA61E18EB}" sibTransId="{BBB7E9A5-B7EE-4988-BDAD-033B678E337D}"/>
    <dgm:cxn modelId="{7EEC3250-63E8-484C-B150-53FA8E6F9CCB}" type="presOf" srcId="{2BB30961-30E9-4D3B-8DE6-1A67C4352431}" destId="{1B74849A-74A1-4D29-A260-FBB4EE9FFA75}" srcOrd="0" destOrd="0" presId="urn:microsoft.com/office/officeart/2005/8/layout/list1"/>
    <dgm:cxn modelId="{B1779D7E-8E24-4CEB-B476-B6EE41723BA7}" type="presOf" srcId="{5C916F65-DDED-44B0-B803-FEE846493DF5}" destId="{1B74849A-74A1-4D29-A260-FBB4EE9FFA75}" srcOrd="0" destOrd="2" presId="urn:microsoft.com/office/officeart/2005/8/layout/list1"/>
    <dgm:cxn modelId="{06A1998A-5EC8-4462-8D2A-21BB5FAE4FBB}" srcId="{AC6A5C57-E770-4FC1-9E62-E6B6162B2DCE}" destId="{3BCEB5A5-5BB1-4DF2-A365-C71EA8788EB3}" srcOrd="0" destOrd="0" parTransId="{24E8413F-C7DB-419B-98BC-040F03AEB9F6}" sibTransId="{EE9B46D6-A814-404D-A35C-685E20B4726E}"/>
    <dgm:cxn modelId="{9697FC8E-87D8-476A-8311-DC0594B74DBD}" type="presOf" srcId="{AC6A5C57-E770-4FC1-9E62-E6B6162B2DCE}" destId="{9156B864-77D8-4CD7-8820-B76FD0218C31}" srcOrd="0" destOrd="0" presId="urn:microsoft.com/office/officeart/2005/8/layout/list1"/>
    <dgm:cxn modelId="{E7FACB95-07D7-4E94-A494-F35AB03F0083}" type="presOf" srcId="{26E68040-032A-4C8E-A89E-9593C5F43CF0}" destId="{D46F6F67-6FCE-4293-B36D-BFE573798E30}" srcOrd="1" destOrd="0" presId="urn:microsoft.com/office/officeart/2005/8/layout/list1"/>
    <dgm:cxn modelId="{9640D899-0DB5-4311-96B3-F15B197E3142}" srcId="{9E633257-35E2-44D1-97FA-2F4841D39032}" destId="{057076D8-C626-4CA6-96F3-B2CF0F73F007}" srcOrd="0" destOrd="0" parTransId="{2154A262-D664-4197-95B2-49165B5C2084}" sibTransId="{7E373CED-243C-451E-A72E-F9E844138C4D}"/>
    <dgm:cxn modelId="{535B33A1-0275-416B-80B5-D4A97CC7B0C1}" srcId="{057076D8-C626-4CA6-96F3-B2CF0F73F007}" destId="{2BB30961-30E9-4D3B-8DE6-1A67C4352431}" srcOrd="0" destOrd="0" parTransId="{A57E1E7B-1DCC-44B8-BF15-4927A96EDF37}" sibTransId="{DCD47A8E-41C7-41EB-B73F-369B9DF037DE}"/>
    <dgm:cxn modelId="{A1CBC7A3-C2A6-433C-9D55-CD750C69CE3F}" type="presOf" srcId="{F1D32AAF-32A4-4FA8-911C-E6DFE749EB19}" destId="{1B74849A-74A1-4D29-A260-FBB4EE9FFA75}" srcOrd="0" destOrd="3" presId="urn:microsoft.com/office/officeart/2005/8/layout/list1"/>
    <dgm:cxn modelId="{94320DA7-8CF1-433E-924E-92B0E9AD58E9}" type="presOf" srcId="{26E68040-032A-4C8E-A89E-9593C5F43CF0}" destId="{4EE7CAA5-8ACE-4DE4-ABC4-776A47F780E6}" srcOrd="0" destOrd="0" presId="urn:microsoft.com/office/officeart/2005/8/layout/list1"/>
    <dgm:cxn modelId="{356608A8-2E8C-49A7-82EB-8CA0D6C6A581}" srcId="{9E633257-35E2-44D1-97FA-2F4841D39032}" destId="{26E68040-032A-4C8E-A89E-9593C5F43CF0}" srcOrd="1" destOrd="0" parTransId="{08968CD0-3D11-49B0-9C19-60F4D542CAF0}" sibTransId="{F881CDB9-8611-44E7-BD7D-6CECAB627974}"/>
    <dgm:cxn modelId="{A9CD16DC-C937-427A-A622-DB2B54B52621}" srcId="{AC6A5C57-E770-4FC1-9E62-E6B6162B2DCE}" destId="{C0FE3563-9F52-476E-9E9A-04F12DA832F2}" srcOrd="1" destOrd="0" parTransId="{6BB780E1-35CD-4F9D-BE30-9B1F96BEC412}" sibTransId="{71D64885-36B0-4F0C-92A7-FFDB463F0FC3}"/>
    <dgm:cxn modelId="{5AD0CDE1-45F2-4B4E-9BB6-BCAA49A1B250}" srcId="{AC6A5C57-E770-4FC1-9E62-E6B6162B2DCE}" destId="{9E545D9D-6D28-4460-A934-BAD5A8A33128}" srcOrd="2" destOrd="0" parTransId="{1EF75174-1C9E-4E20-B8F6-36059BE8F8EF}" sibTransId="{50322951-C2C7-4C14-A329-30E975DFB8B3}"/>
    <dgm:cxn modelId="{EE9B77EB-B551-4DE7-A905-A3857A81D68B}" type="presOf" srcId="{AC6A5C57-E770-4FC1-9E62-E6B6162B2DCE}" destId="{030282B1-86A7-4641-BB5E-C6741C9CFA92}" srcOrd="1" destOrd="0" presId="urn:microsoft.com/office/officeart/2005/8/layout/list1"/>
    <dgm:cxn modelId="{848C40F1-F6F8-4AED-BBDE-5C30CF16EC8D}" srcId="{9E633257-35E2-44D1-97FA-2F4841D39032}" destId="{AC6A5C57-E770-4FC1-9E62-E6B6162B2DCE}" srcOrd="3" destOrd="0" parTransId="{C4246AF9-5362-4E4A-979E-1A5E0F00FC32}" sibTransId="{AE41AA31-D4A3-4166-BAB0-1D85ED413922}"/>
    <dgm:cxn modelId="{93EAC6F4-FFA8-4DE8-9CAE-056F91B03860}" type="presOf" srcId="{127A4357-DA7F-41CD-893B-4691D048928C}" destId="{1B74849A-74A1-4D29-A260-FBB4EE9FFA75}" srcOrd="0" destOrd="1" presId="urn:microsoft.com/office/officeart/2005/8/layout/list1"/>
    <dgm:cxn modelId="{41455CF7-74CE-489F-B24B-B23E54A01133}" type="presOf" srcId="{9E545D9D-6D28-4460-A934-BAD5A8A33128}" destId="{11570AE0-8D64-4EF8-85E3-495EE77AE3A9}" srcOrd="0" destOrd="2" presId="urn:microsoft.com/office/officeart/2005/8/layout/list1"/>
    <dgm:cxn modelId="{2A08044E-1789-4887-8E8A-4CD42C323D4F}" type="presParOf" srcId="{9040FD43-C1DC-45B2-B184-F9A86425FD6E}" destId="{ED004635-9E83-43A4-AA05-07C748FBE5FB}" srcOrd="0" destOrd="0" presId="urn:microsoft.com/office/officeart/2005/8/layout/list1"/>
    <dgm:cxn modelId="{DCF0E3F9-E52D-46BA-84EB-496032DAC2A0}" type="presParOf" srcId="{ED004635-9E83-43A4-AA05-07C748FBE5FB}" destId="{FEADFB04-533E-432E-B0F5-10A12A1A8E10}" srcOrd="0" destOrd="0" presId="urn:microsoft.com/office/officeart/2005/8/layout/list1"/>
    <dgm:cxn modelId="{271EFD5D-C344-42B3-B1E5-C0BF2D41B4AD}" type="presParOf" srcId="{ED004635-9E83-43A4-AA05-07C748FBE5FB}" destId="{9C80CB5C-0928-4674-B095-D6DEC16FE04E}" srcOrd="1" destOrd="0" presId="urn:microsoft.com/office/officeart/2005/8/layout/list1"/>
    <dgm:cxn modelId="{A8790BF9-FB57-4D92-A340-1EA12767E44A}" type="presParOf" srcId="{9040FD43-C1DC-45B2-B184-F9A86425FD6E}" destId="{E0C813F3-CE28-4501-94B8-2676BF3A2BC0}" srcOrd="1" destOrd="0" presId="urn:microsoft.com/office/officeart/2005/8/layout/list1"/>
    <dgm:cxn modelId="{5510BE13-32E7-4816-B1FB-56681AB44BA1}" type="presParOf" srcId="{9040FD43-C1DC-45B2-B184-F9A86425FD6E}" destId="{1B74849A-74A1-4D29-A260-FBB4EE9FFA75}" srcOrd="2" destOrd="0" presId="urn:microsoft.com/office/officeart/2005/8/layout/list1"/>
    <dgm:cxn modelId="{81113779-0622-4265-86F7-AB542D8486E3}" type="presParOf" srcId="{9040FD43-C1DC-45B2-B184-F9A86425FD6E}" destId="{CFEEE3F2-6C83-4AB7-A7EF-CBB2584B3C6D}" srcOrd="3" destOrd="0" presId="urn:microsoft.com/office/officeart/2005/8/layout/list1"/>
    <dgm:cxn modelId="{8F439025-5F8E-4BEB-8635-33B442630B4D}" type="presParOf" srcId="{9040FD43-C1DC-45B2-B184-F9A86425FD6E}" destId="{BD99FE4D-FC0F-4675-9026-6BC064E9F6FA}" srcOrd="4" destOrd="0" presId="urn:microsoft.com/office/officeart/2005/8/layout/list1"/>
    <dgm:cxn modelId="{E92DDE4F-3239-4CE1-B847-17CD1443EF85}" type="presParOf" srcId="{BD99FE4D-FC0F-4675-9026-6BC064E9F6FA}" destId="{4EE7CAA5-8ACE-4DE4-ABC4-776A47F780E6}" srcOrd="0" destOrd="0" presId="urn:microsoft.com/office/officeart/2005/8/layout/list1"/>
    <dgm:cxn modelId="{312EC7F3-83F5-440D-AF43-6C31A7CCF7D1}" type="presParOf" srcId="{BD99FE4D-FC0F-4675-9026-6BC064E9F6FA}" destId="{D46F6F67-6FCE-4293-B36D-BFE573798E30}" srcOrd="1" destOrd="0" presId="urn:microsoft.com/office/officeart/2005/8/layout/list1"/>
    <dgm:cxn modelId="{3FEA9544-AAB9-4284-9911-2E32EBD33C0B}" type="presParOf" srcId="{9040FD43-C1DC-45B2-B184-F9A86425FD6E}" destId="{236A8909-80FE-4FF5-8D0C-F1DD2CDE223C}" srcOrd="5" destOrd="0" presId="urn:microsoft.com/office/officeart/2005/8/layout/list1"/>
    <dgm:cxn modelId="{06910C1B-9C92-4B14-96CC-940FD2ED3CA3}" type="presParOf" srcId="{9040FD43-C1DC-45B2-B184-F9A86425FD6E}" destId="{38003338-B08C-491F-B9CC-F67CDC8697FF}" srcOrd="6" destOrd="0" presId="urn:microsoft.com/office/officeart/2005/8/layout/list1"/>
    <dgm:cxn modelId="{75B15B7D-6A58-42AB-87B5-19278D31BF55}" type="presParOf" srcId="{9040FD43-C1DC-45B2-B184-F9A86425FD6E}" destId="{0D3E3334-460F-4817-9FCD-2A088A8AAD34}" srcOrd="7" destOrd="0" presId="urn:microsoft.com/office/officeart/2005/8/layout/list1"/>
    <dgm:cxn modelId="{A4DB6318-07E6-4043-9152-3F757BEB5E18}" type="presParOf" srcId="{9040FD43-C1DC-45B2-B184-F9A86425FD6E}" destId="{8AB00754-0F3A-4BE1-BDAE-2B657BB9FB5F}" srcOrd="8" destOrd="0" presId="urn:microsoft.com/office/officeart/2005/8/layout/list1"/>
    <dgm:cxn modelId="{BC532903-D856-4DDE-A5A2-8F7BE9042E06}" type="presParOf" srcId="{8AB00754-0F3A-4BE1-BDAE-2B657BB9FB5F}" destId="{769EA9A8-D369-4D11-A79D-51DB54EBCE28}" srcOrd="0" destOrd="0" presId="urn:microsoft.com/office/officeart/2005/8/layout/list1"/>
    <dgm:cxn modelId="{3943FAA5-E276-4144-9320-0C2DE2C147E7}" type="presParOf" srcId="{8AB00754-0F3A-4BE1-BDAE-2B657BB9FB5F}" destId="{A3217DB0-86A4-42B1-B8BE-E137F048AF7A}" srcOrd="1" destOrd="0" presId="urn:microsoft.com/office/officeart/2005/8/layout/list1"/>
    <dgm:cxn modelId="{9F295B15-E5A9-4183-9EF0-276E1D29A98A}" type="presParOf" srcId="{9040FD43-C1DC-45B2-B184-F9A86425FD6E}" destId="{F2AD6B22-96C4-4905-861A-E9603D6EC1F1}" srcOrd="9" destOrd="0" presId="urn:microsoft.com/office/officeart/2005/8/layout/list1"/>
    <dgm:cxn modelId="{FD62AD60-D690-4C08-A355-FC203C81D8F6}" type="presParOf" srcId="{9040FD43-C1DC-45B2-B184-F9A86425FD6E}" destId="{1D278994-6B38-4E30-932E-7E7046146508}" srcOrd="10" destOrd="0" presId="urn:microsoft.com/office/officeart/2005/8/layout/list1"/>
    <dgm:cxn modelId="{E944FEEA-A229-4ACE-80B3-AF2E60661DB1}" type="presParOf" srcId="{9040FD43-C1DC-45B2-B184-F9A86425FD6E}" destId="{FB05E6C5-D915-4259-9072-904CAE31E528}" srcOrd="11" destOrd="0" presId="urn:microsoft.com/office/officeart/2005/8/layout/list1"/>
    <dgm:cxn modelId="{3E74B212-4DD6-4C6D-A267-2958C23B964D}" type="presParOf" srcId="{9040FD43-C1DC-45B2-B184-F9A86425FD6E}" destId="{344D7320-4029-43B3-8D25-3820AE2829BF}" srcOrd="12" destOrd="0" presId="urn:microsoft.com/office/officeart/2005/8/layout/list1"/>
    <dgm:cxn modelId="{4514C5B8-4633-43A6-A61E-EF2443DF84DF}" type="presParOf" srcId="{344D7320-4029-43B3-8D25-3820AE2829BF}" destId="{9156B864-77D8-4CD7-8820-B76FD0218C31}" srcOrd="0" destOrd="0" presId="urn:microsoft.com/office/officeart/2005/8/layout/list1"/>
    <dgm:cxn modelId="{E3E77373-A66B-4245-B70D-BEB222E4A617}" type="presParOf" srcId="{344D7320-4029-43B3-8D25-3820AE2829BF}" destId="{030282B1-86A7-4641-BB5E-C6741C9CFA92}" srcOrd="1" destOrd="0" presId="urn:microsoft.com/office/officeart/2005/8/layout/list1"/>
    <dgm:cxn modelId="{52AB3113-E70C-4301-A295-572731896D7E}" type="presParOf" srcId="{9040FD43-C1DC-45B2-B184-F9A86425FD6E}" destId="{8E6E3548-BA16-4876-82F8-D0783B580617}" srcOrd="13" destOrd="0" presId="urn:microsoft.com/office/officeart/2005/8/layout/list1"/>
    <dgm:cxn modelId="{EDA0DE0E-03E9-4226-B8CF-0505618721D5}" type="presParOf" srcId="{9040FD43-C1DC-45B2-B184-F9A86425FD6E}" destId="{11570AE0-8D64-4EF8-85E3-495EE77AE3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F6DB4-84B3-42F5-9C3B-FAA32ACB2F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41EDB670-B97E-4329-8B14-3E562CF670C2}">
      <dgm:prSet/>
      <dgm:spPr/>
      <dgm:t>
        <a:bodyPr/>
        <a:lstStyle/>
        <a:p>
          <a:r>
            <a:rPr lang="sv-SE"/>
            <a:t>6 min 49 sek</a:t>
          </a:r>
        </a:p>
      </dgm:t>
    </dgm:pt>
    <dgm:pt modelId="{01D211D7-1241-439F-9C83-324821CE51CA}" type="parTrans" cxnId="{1191D6CD-9FB0-4D5E-AC91-25F9CADA9503}">
      <dgm:prSet/>
      <dgm:spPr/>
      <dgm:t>
        <a:bodyPr/>
        <a:lstStyle/>
        <a:p>
          <a:endParaRPr lang="sv-SE"/>
        </a:p>
      </dgm:t>
    </dgm:pt>
    <dgm:pt modelId="{0A766949-F8AA-4C9F-8A8B-74FFEAA03280}" type="sibTrans" cxnId="{1191D6CD-9FB0-4D5E-AC91-25F9CADA9503}">
      <dgm:prSet/>
      <dgm:spPr/>
      <dgm:t>
        <a:bodyPr/>
        <a:lstStyle/>
        <a:p>
          <a:endParaRPr lang="sv-SE"/>
        </a:p>
      </dgm:t>
    </dgm:pt>
    <dgm:pt modelId="{A01F0843-6D94-4FE4-9671-F62423F40575}" type="pres">
      <dgm:prSet presAssocID="{EF4F6DB4-84B3-42F5-9C3B-FAA32ACB2F68}" presName="compositeShape" presStyleCnt="0">
        <dgm:presLayoutVars>
          <dgm:chMax val="7"/>
          <dgm:dir/>
          <dgm:resizeHandles val="exact"/>
        </dgm:presLayoutVars>
      </dgm:prSet>
      <dgm:spPr/>
    </dgm:pt>
    <dgm:pt modelId="{AF22EB9B-2E47-47D0-9318-BA5DEEF98527}" type="pres">
      <dgm:prSet presAssocID="{41EDB670-B97E-4329-8B14-3E562CF670C2}" presName="circ1TxSh" presStyleLbl="vennNode1" presStyleIdx="0" presStyleCnt="1"/>
      <dgm:spPr/>
    </dgm:pt>
  </dgm:ptLst>
  <dgm:cxnLst>
    <dgm:cxn modelId="{E884ACC2-1FB7-4978-9BF6-1592BE1113C7}" type="presOf" srcId="{EF4F6DB4-84B3-42F5-9C3B-FAA32ACB2F68}" destId="{A01F0843-6D94-4FE4-9671-F62423F40575}" srcOrd="0" destOrd="0" presId="urn:microsoft.com/office/officeart/2005/8/layout/venn1"/>
    <dgm:cxn modelId="{1191D6CD-9FB0-4D5E-AC91-25F9CADA9503}" srcId="{EF4F6DB4-84B3-42F5-9C3B-FAA32ACB2F68}" destId="{41EDB670-B97E-4329-8B14-3E562CF670C2}" srcOrd="0" destOrd="0" parTransId="{01D211D7-1241-439F-9C83-324821CE51CA}" sibTransId="{0A766949-F8AA-4C9F-8A8B-74FFEAA03280}"/>
    <dgm:cxn modelId="{2C76CDFD-1A9F-48A2-83E6-F55C0FBF9826}" type="presOf" srcId="{41EDB670-B97E-4329-8B14-3E562CF670C2}" destId="{AF22EB9B-2E47-47D0-9318-BA5DEEF98527}" srcOrd="0" destOrd="0" presId="urn:microsoft.com/office/officeart/2005/8/layout/venn1"/>
    <dgm:cxn modelId="{4CCE8302-88E8-41E8-B1DF-BDEF561A4650}" type="presParOf" srcId="{A01F0843-6D94-4FE4-9671-F62423F40575}" destId="{AF22EB9B-2E47-47D0-9318-BA5DEEF9852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1C675-A525-457B-9ED6-B8A6F4BF4E2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66C2101F-B867-4C88-8E91-8BAE226E2B95}">
      <dgm:prSet/>
      <dgm:spPr/>
      <dgm:t>
        <a:bodyPr/>
        <a:lstStyle/>
        <a:p>
          <a:r>
            <a:rPr lang="sv-SE"/>
            <a:t>44 sek</a:t>
          </a:r>
        </a:p>
      </dgm:t>
    </dgm:pt>
    <dgm:pt modelId="{2027C448-54A7-4091-98B9-99276708EF7A}" type="parTrans" cxnId="{0D8F178A-8FAC-41CF-A0C6-786E20E424B5}">
      <dgm:prSet/>
      <dgm:spPr/>
      <dgm:t>
        <a:bodyPr/>
        <a:lstStyle/>
        <a:p>
          <a:endParaRPr lang="sv-SE"/>
        </a:p>
      </dgm:t>
    </dgm:pt>
    <dgm:pt modelId="{CAF80060-CEBD-415A-BC91-A1FDBAE271D5}" type="sibTrans" cxnId="{0D8F178A-8FAC-41CF-A0C6-786E20E424B5}">
      <dgm:prSet/>
      <dgm:spPr/>
      <dgm:t>
        <a:bodyPr/>
        <a:lstStyle/>
        <a:p>
          <a:endParaRPr lang="sv-SE"/>
        </a:p>
      </dgm:t>
    </dgm:pt>
    <dgm:pt modelId="{6D94FBA6-DE4F-42A7-BF7D-FF98357CB7EF}" type="pres">
      <dgm:prSet presAssocID="{67A1C675-A525-457B-9ED6-B8A6F4BF4E2E}" presName="compositeShape" presStyleCnt="0">
        <dgm:presLayoutVars>
          <dgm:chMax val="7"/>
          <dgm:dir/>
          <dgm:resizeHandles val="exact"/>
        </dgm:presLayoutVars>
      </dgm:prSet>
      <dgm:spPr/>
    </dgm:pt>
    <dgm:pt modelId="{A1EDA10C-5778-4B49-82CD-DDEC71F41420}" type="pres">
      <dgm:prSet presAssocID="{66C2101F-B867-4C88-8E91-8BAE226E2B95}" presName="circ1TxSh" presStyleLbl="vennNode1" presStyleIdx="0" presStyleCnt="1" custLinFactNeighborX="61413" custLinFactNeighborY="23655"/>
      <dgm:spPr/>
    </dgm:pt>
  </dgm:ptLst>
  <dgm:cxnLst>
    <dgm:cxn modelId="{0D8F178A-8FAC-41CF-A0C6-786E20E424B5}" srcId="{67A1C675-A525-457B-9ED6-B8A6F4BF4E2E}" destId="{66C2101F-B867-4C88-8E91-8BAE226E2B95}" srcOrd="0" destOrd="0" parTransId="{2027C448-54A7-4091-98B9-99276708EF7A}" sibTransId="{CAF80060-CEBD-415A-BC91-A1FDBAE271D5}"/>
    <dgm:cxn modelId="{CBE18DB0-20FE-46F3-8E2E-A611338536B2}" type="presOf" srcId="{66C2101F-B867-4C88-8E91-8BAE226E2B95}" destId="{A1EDA10C-5778-4B49-82CD-DDEC71F41420}" srcOrd="0" destOrd="0" presId="urn:microsoft.com/office/officeart/2005/8/layout/venn1"/>
    <dgm:cxn modelId="{548ED9E3-7BB6-44F7-AD8F-AABC15B746D2}" type="presOf" srcId="{67A1C675-A525-457B-9ED6-B8A6F4BF4E2E}" destId="{6D94FBA6-DE4F-42A7-BF7D-FF98357CB7EF}" srcOrd="0" destOrd="0" presId="urn:microsoft.com/office/officeart/2005/8/layout/venn1"/>
    <dgm:cxn modelId="{4B76924C-F0B7-4F05-8E55-73C0BD163A80}" type="presParOf" srcId="{6D94FBA6-DE4F-42A7-BF7D-FF98357CB7EF}" destId="{A1EDA10C-5778-4B49-82CD-DDEC71F4142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4F6DB4-84B3-42F5-9C3B-FAA32ACB2F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B00D4B2-6D8D-4FF9-833F-67A63702EAF1}">
      <dgm:prSet phldr="0"/>
      <dgm:spPr/>
      <dgm:t>
        <a:bodyPr/>
        <a:lstStyle/>
        <a:p>
          <a:r>
            <a:rPr lang="sv-SE" dirty="0">
              <a:solidFill>
                <a:srgbClr val="000000"/>
              </a:solidFill>
              <a:latin typeface="Calibri"/>
              <a:ea typeface="Calibri"/>
              <a:cs typeface="Calibri"/>
            </a:rPr>
            <a:t>1,16 kg CO</a:t>
          </a:r>
          <a:r>
            <a:rPr lang="sv-SE" baseline="-25000" dirty="0">
              <a:solidFill>
                <a:srgbClr val="000000"/>
              </a:solidFill>
              <a:latin typeface="Calibri"/>
              <a:ea typeface="Calibri"/>
              <a:cs typeface="Calibri"/>
            </a:rPr>
            <a:t>2</a:t>
          </a:r>
          <a:r>
            <a:rPr lang="sv-SE" dirty="0">
              <a:solidFill>
                <a:srgbClr val="000000"/>
              </a:solidFill>
              <a:latin typeface="Calibri"/>
              <a:ea typeface="Calibri"/>
              <a:cs typeface="Calibri"/>
            </a:rPr>
            <a:t>-eq</a:t>
          </a:r>
        </a:p>
      </dgm:t>
    </dgm:pt>
    <dgm:pt modelId="{E8A6B846-A37E-4B3B-ABEA-08DC025ABD1A}" type="parTrans" cxnId="{6A541891-3287-44BD-BDF3-4C3E5A3F893B}">
      <dgm:prSet/>
      <dgm:spPr/>
      <dgm:t>
        <a:bodyPr/>
        <a:lstStyle/>
        <a:p>
          <a:endParaRPr lang="sv-SE"/>
        </a:p>
      </dgm:t>
    </dgm:pt>
    <dgm:pt modelId="{3ECF9777-8AEF-4617-956B-3CF7EA92A959}" type="sibTrans" cxnId="{6A541891-3287-44BD-BDF3-4C3E5A3F893B}">
      <dgm:prSet/>
      <dgm:spPr/>
      <dgm:t>
        <a:bodyPr/>
        <a:lstStyle/>
        <a:p>
          <a:endParaRPr lang="sv-SE"/>
        </a:p>
      </dgm:t>
    </dgm:pt>
    <dgm:pt modelId="{A01F0843-6D94-4FE4-9671-F62423F40575}" type="pres">
      <dgm:prSet presAssocID="{EF4F6DB4-84B3-42F5-9C3B-FAA32ACB2F68}" presName="compositeShape" presStyleCnt="0">
        <dgm:presLayoutVars>
          <dgm:chMax val="7"/>
          <dgm:dir/>
          <dgm:resizeHandles val="exact"/>
        </dgm:presLayoutVars>
      </dgm:prSet>
      <dgm:spPr/>
    </dgm:pt>
    <dgm:pt modelId="{136EA42D-6791-4C1E-8E9E-C89A6861B0C4}" type="pres">
      <dgm:prSet presAssocID="{8B00D4B2-6D8D-4FF9-833F-67A63702EAF1}" presName="circ1TxSh" presStyleLbl="vennNode1" presStyleIdx="0" presStyleCnt="1"/>
      <dgm:spPr/>
    </dgm:pt>
  </dgm:ptLst>
  <dgm:cxnLst>
    <dgm:cxn modelId="{6A541891-3287-44BD-BDF3-4C3E5A3F893B}" srcId="{EF4F6DB4-84B3-42F5-9C3B-FAA32ACB2F68}" destId="{8B00D4B2-6D8D-4FF9-833F-67A63702EAF1}" srcOrd="0" destOrd="0" parTransId="{E8A6B846-A37E-4B3B-ABEA-08DC025ABD1A}" sibTransId="{3ECF9777-8AEF-4617-956B-3CF7EA92A959}"/>
    <dgm:cxn modelId="{E884ACC2-1FB7-4978-9BF6-1592BE1113C7}" type="presOf" srcId="{EF4F6DB4-84B3-42F5-9C3B-FAA32ACB2F68}" destId="{A01F0843-6D94-4FE4-9671-F62423F40575}" srcOrd="0" destOrd="0" presId="urn:microsoft.com/office/officeart/2005/8/layout/venn1"/>
    <dgm:cxn modelId="{61E28BFE-BF48-4D2D-87BE-BC36CD5F6A74}" type="presOf" srcId="{8B00D4B2-6D8D-4FF9-833F-67A63702EAF1}" destId="{136EA42D-6791-4C1E-8E9E-C89A6861B0C4}" srcOrd="0" destOrd="0" presId="urn:microsoft.com/office/officeart/2005/8/layout/venn1"/>
    <dgm:cxn modelId="{9CA3C059-77D8-4F37-9300-F81E2D54ACD3}" type="presParOf" srcId="{A01F0843-6D94-4FE4-9671-F62423F40575}" destId="{136EA42D-6791-4C1E-8E9E-C89A6861B0C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4F6DB4-84B3-42F5-9C3B-FAA32ACB2F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B00D4B2-6D8D-4FF9-833F-67A63702EAF1}">
      <dgm:prSet phldr="0"/>
      <dgm:spPr/>
      <dgm:t>
        <a:bodyPr/>
        <a:lstStyle/>
        <a:p>
          <a:r>
            <a:rPr lang="sv-SE" dirty="0">
              <a:solidFill>
                <a:srgbClr val="000000"/>
              </a:solidFill>
              <a:latin typeface="Calibri"/>
              <a:ea typeface="Calibri"/>
              <a:cs typeface="Calibri"/>
            </a:rPr>
            <a:t>0,07 kg CO</a:t>
          </a:r>
          <a:r>
            <a:rPr lang="sv-SE" baseline="-25000" dirty="0">
              <a:solidFill>
                <a:srgbClr val="000000"/>
              </a:solidFill>
              <a:latin typeface="Calibri"/>
              <a:ea typeface="Calibri"/>
              <a:cs typeface="Calibri"/>
            </a:rPr>
            <a:t>2</a:t>
          </a:r>
          <a:r>
            <a:rPr lang="sv-SE" dirty="0">
              <a:solidFill>
                <a:srgbClr val="000000"/>
              </a:solidFill>
              <a:latin typeface="Calibri"/>
              <a:ea typeface="Calibri"/>
              <a:cs typeface="Calibri"/>
            </a:rPr>
            <a:t>-eq</a:t>
          </a:r>
        </a:p>
      </dgm:t>
    </dgm:pt>
    <dgm:pt modelId="{E8A6B846-A37E-4B3B-ABEA-08DC025ABD1A}" type="parTrans" cxnId="{6A541891-3287-44BD-BDF3-4C3E5A3F893B}">
      <dgm:prSet/>
      <dgm:spPr/>
      <dgm:t>
        <a:bodyPr/>
        <a:lstStyle/>
        <a:p>
          <a:endParaRPr lang="sv-SE"/>
        </a:p>
      </dgm:t>
    </dgm:pt>
    <dgm:pt modelId="{3ECF9777-8AEF-4617-956B-3CF7EA92A959}" type="sibTrans" cxnId="{6A541891-3287-44BD-BDF3-4C3E5A3F893B}">
      <dgm:prSet/>
      <dgm:spPr/>
      <dgm:t>
        <a:bodyPr/>
        <a:lstStyle/>
        <a:p>
          <a:endParaRPr lang="sv-SE"/>
        </a:p>
      </dgm:t>
    </dgm:pt>
    <dgm:pt modelId="{A01F0843-6D94-4FE4-9671-F62423F40575}" type="pres">
      <dgm:prSet presAssocID="{EF4F6DB4-84B3-42F5-9C3B-FAA32ACB2F68}" presName="compositeShape" presStyleCnt="0">
        <dgm:presLayoutVars>
          <dgm:chMax val="7"/>
          <dgm:dir/>
          <dgm:resizeHandles val="exact"/>
        </dgm:presLayoutVars>
      </dgm:prSet>
      <dgm:spPr/>
    </dgm:pt>
    <dgm:pt modelId="{136EA42D-6791-4C1E-8E9E-C89A6861B0C4}" type="pres">
      <dgm:prSet presAssocID="{8B00D4B2-6D8D-4FF9-833F-67A63702EAF1}" presName="circ1TxSh" presStyleLbl="vennNode1" presStyleIdx="0" presStyleCnt="1"/>
      <dgm:spPr/>
    </dgm:pt>
  </dgm:ptLst>
  <dgm:cxnLst>
    <dgm:cxn modelId="{6A541891-3287-44BD-BDF3-4C3E5A3F893B}" srcId="{EF4F6DB4-84B3-42F5-9C3B-FAA32ACB2F68}" destId="{8B00D4B2-6D8D-4FF9-833F-67A63702EAF1}" srcOrd="0" destOrd="0" parTransId="{E8A6B846-A37E-4B3B-ABEA-08DC025ABD1A}" sibTransId="{3ECF9777-8AEF-4617-956B-3CF7EA92A959}"/>
    <dgm:cxn modelId="{E884ACC2-1FB7-4978-9BF6-1592BE1113C7}" type="presOf" srcId="{EF4F6DB4-84B3-42F5-9C3B-FAA32ACB2F68}" destId="{A01F0843-6D94-4FE4-9671-F62423F40575}" srcOrd="0" destOrd="0" presId="urn:microsoft.com/office/officeart/2005/8/layout/venn1"/>
    <dgm:cxn modelId="{61E28BFE-BF48-4D2D-87BE-BC36CD5F6A74}" type="presOf" srcId="{8B00D4B2-6D8D-4FF9-833F-67A63702EAF1}" destId="{136EA42D-6791-4C1E-8E9E-C89A6861B0C4}" srcOrd="0" destOrd="0" presId="urn:microsoft.com/office/officeart/2005/8/layout/venn1"/>
    <dgm:cxn modelId="{9CA3C059-77D8-4F37-9300-F81E2D54ACD3}" type="presParOf" srcId="{A01F0843-6D94-4FE4-9671-F62423F40575}" destId="{136EA42D-6791-4C1E-8E9E-C89A6861B0C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4849A-74A1-4D29-A260-FBB4EE9FFA75}">
      <dsp:nvSpPr>
        <dsp:cNvPr id="0" name=""/>
        <dsp:cNvSpPr/>
      </dsp:nvSpPr>
      <dsp:spPr>
        <a:xfrm>
          <a:off x="0" y="584439"/>
          <a:ext cx="5326576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401" tIns="249936" rIns="41340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Micrococcus – </a:t>
          </a:r>
          <a:r>
            <a:rPr lang="en-US" sz="1200" kern="1200" err="1"/>
            <a:t>metod</a:t>
          </a:r>
          <a:r>
            <a:rPr lang="en-US" sz="1200" kern="1200"/>
            <a:t> A, 3/3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Staph epidermidis – </a:t>
          </a:r>
          <a:r>
            <a:rPr lang="en-US" sz="1200" kern="1200" err="1"/>
            <a:t>metod</a:t>
          </a:r>
          <a:r>
            <a:rPr lang="en-US" sz="1200" kern="1200"/>
            <a:t> A 3/5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Staphylococcus – </a:t>
          </a:r>
          <a:r>
            <a:rPr lang="en-US" sz="1200" kern="1200" err="1"/>
            <a:t>metod</a:t>
          </a:r>
          <a:r>
            <a:rPr lang="en-US" sz="1200" kern="1200"/>
            <a:t> 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Staph epidermidis – </a:t>
          </a:r>
          <a:r>
            <a:rPr lang="en-US" sz="1200" kern="1200" err="1"/>
            <a:t>metod</a:t>
          </a:r>
          <a:r>
            <a:rPr lang="en-US" sz="1200" kern="1200"/>
            <a:t> B </a:t>
          </a:r>
        </a:p>
      </dsp:txBody>
      <dsp:txXfrm>
        <a:off x="0" y="584439"/>
        <a:ext cx="5326576" cy="1096200"/>
      </dsp:txXfrm>
    </dsp:sp>
    <dsp:sp modelId="{9C80CB5C-0928-4674-B095-D6DEC16FE04E}">
      <dsp:nvSpPr>
        <dsp:cNvPr id="0" name=""/>
        <dsp:cNvSpPr/>
      </dsp:nvSpPr>
      <dsp:spPr>
        <a:xfrm>
          <a:off x="266328" y="407319"/>
          <a:ext cx="372860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32" tIns="0" rIns="14093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4/348 - 1,15% </a:t>
          </a:r>
          <a:r>
            <a:rPr lang="en-US" sz="1200" kern="1200" err="1"/>
            <a:t>kontaminering</a:t>
          </a:r>
          <a:endParaRPr lang="en-US" sz="1200" kern="1200"/>
        </a:p>
      </dsp:txBody>
      <dsp:txXfrm>
        <a:off x="283621" y="424612"/>
        <a:ext cx="3694017" cy="319654"/>
      </dsp:txXfrm>
    </dsp:sp>
    <dsp:sp modelId="{38003338-B08C-491F-B9CC-F67CDC8697FF}">
      <dsp:nvSpPr>
        <dsp:cNvPr id="0" name=""/>
        <dsp:cNvSpPr/>
      </dsp:nvSpPr>
      <dsp:spPr>
        <a:xfrm>
          <a:off x="0" y="1922560"/>
          <a:ext cx="5326576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401" tIns="249936" rIns="41340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Studien hade styrka (power) att upptäcka absolut risk-skillnad på 6,4</a:t>
          </a:r>
          <a:r>
            <a:rPr lang="en-US" sz="1200" kern="1200">
              <a:latin typeface="Calibri"/>
              <a:ea typeface="Calibri"/>
              <a:cs typeface="Calibri"/>
            </a:rPr>
            <a:t>%</a:t>
          </a:r>
          <a:endParaRPr lang="en-US" sz="1200" kern="1200">
            <a:latin typeface="Calibri Light" panose="020F0302020204030204"/>
          </a:endParaRPr>
        </a:p>
      </dsp:txBody>
      <dsp:txXfrm>
        <a:off x="0" y="1922560"/>
        <a:ext cx="5326576" cy="510300"/>
      </dsp:txXfrm>
    </dsp:sp>
    <dsp:sp modelId="{D46F6F67-6FCE-4293-B36D-BFE573798E30}">
      <dsp:nvSpPr>
        <dsp:cNvPr id="0" name=""/>
        <dsp:cNvSpPr/>
      </dsp:nvSpPr>
      <dsp:spPr>
        <a:xfrm>
          <a:off x="266328" y="1745440"/>
          <a:ext cx="372860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32" tIns="0" rIns="14093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Ingen skillnad mellan metoderna</a:t>
          </a:r>
        </a:p>
      </dsp:txBody>
      <dsp:txXfrm>
        <a:off x="283621" y="1762733"/>
        <a:ext cx="3694017" cy="319654"/>
      </dsp:txXfrm>
    </dsp:sp>
    <dsp:sp modelId="{1D278994-6B38-4E30-932E-7E7046146508}">
      <dsp:nvSpPr>
        <dsp:cNvPr id="0" name=""/>
        <dsp:cNvSpPr/>
      </dsp:nvSpPr>
      <dsp:spPr>
        <a:xfrm>
          <a:off x="0" y="2674780"/>
          <a:ext cx="5326576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401" tIns="249936" rIns="41340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 Light" panose="020F0302020204030204"/>
            </a:rPr>
            <a:t>13 </a:t>
          </a:r>
          <a:r>
            <a:rPr lang="en-US" sz="1200" kern="1200" dirty="0" err="1">
              <a:latin typeface="Calibri Light" panose="020F0302020204030204"/>
            </a:rPr>
            <a:t>interventioner</a:t>
          </a:r>
          <a:r>
            <a:rPr lang="en-US" sz="1200" kern="1200" dirty="0">
              <a:latin typeface="Calibri Light" panose="020F0302020204030204"/>
            </a:rPr>
            <a:t> per infusions-set</a:t>
          </a:r>
        </a:p>
      </dsp:txBody>
      <dsp:txXfrm>
        <a:off x="0" y="2674780"/>
        <a:ext cx="5326576" cy="510300"/>
      </dsp:txXfrm>
    </dsp:sp>
    <dsp:sp modelId="{A3217DB0-86A4-42B1-B8BE-E137F048AF7A}">
      <dsp:nvSpPr>
        <dsp:cNvPr id="0" name=""/>
        <dsp:cNvSpPr/>
      </dsp:nvSpPr>
      <dsp:spPr>
        <a:xfrm>
          <a:off x="266328" y="2497659"/>
          <a:ext cx="372860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32" tIns="0" rIns="14093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3 procedurer per infusions-set</a:t>
          </a:r>
        </a:p>
      </dsp:txBody>
      <dsp:txXfrm>
        <a:off x="283621" y="2514952"/>
        <a:ext cx="3694017" cy="319654"/>
      </dsp:txXfrm>
    </dsp:sp>
    <dsp:sp modelId="{11570AE0-8D64-4EF8-85E3-495EE77AE3A9}">
      <dsp:nvSpPr>
        <dsp:cNvPr id="0" name=""/>
        <dsp:cNvSpPr/>
      </dsp:nvSpPr>
      <dsp:spPr>
        <a:xfrm>
          <a:off x="0" y="3426999"/>
          <a:ext cx="532657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401" tIns="249936" rIns="41340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 Light" panose="020F0302020204030204"/>
            </a:rPr>
            <a:t>Propofol - </a:t>
          </a:r>
          <a:r>
            <a:rPr lang="en-US" sz="1200" kern="1200" dirty="0" err="1">
              <a:latin typeface="Calibri Light" panose="020F0302020204030204"/>
            </a:rPr>
            <a:t>minskning</a:t>
          </a:r>
          <a:r>
            <a:rPr lang="en-US" sz="1200" kern="1200" dirty="0">
              <a:latin typeface="Calibri Light" panose="020F0302020204030204"/>
            </a:rPr>
            <a:t> med 63%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 Light" panose="020F0302020204030204"/>
            </a:rPr>
            <a:t>Remifentanil – </a:t>
          </a:r>
          <a:r>
            <a:rPr lang="en-US" sz="1200" kern="1200" dirty="0" err="1">
              <a:latin typeface="Calibri Light" panose="020F0302020204030204"/>
            </a:rPr>
            <a:t>minskning</a:t>
          </a:r>
          <a:r>
            <a:rPr lang="en-US" sz="1200" kern="1200" dirty="0">
              <a:latin typeface="Calibri Light" panose="020F0302020204030204"/>
            </a:rPr>
            <a:t> med 67%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 Light" panose="020F0302020204030204"/>
            </a:rPr>
            <a:t>Noradrenalin – </a:t>
          </a:r>
          <a:r>
            <a:rPr lang="en-US" sz="1200" kern="1200" dirty="0" err="1">
              <a:latin typeface="Calibri Light" panose="020F0302020204030204"/>
            </a:rPr>
            <a:t>minskning</a:t>
          </a:r>
          <a:r>
            <a:rPr lang="en-US" sz="1200" kern="1200" dirty="0">
              <a:latin typeface="Calibri Light" panose="020F0302020204030204"/>
            </a:rPr>
            <a:t> med 56%</a:t>
          </a:r>
        </a:p>
      </dsp:txBody>
      <dsp:txXfrm>
        <a:off x="0" y="3426999"/>
        <a:ext cx="5326576" cy="907200"/>
      </dsp:txXfrm>
    </dsp:sp>
    <dsp:sp modelId="{030282B1-86A7-4641-BB5E-C6741C9CFA92}">
      <dsp:nvSpPr>
        <dsp:cNvPr id="0" name=""/>
        <dsp:cNvSpPr/>
      </dsp:nvSpPr>
      <dsp:spPr>
        <a:xfrm>
          <a:off x="266328" y="3249880"/>
          <a:ext cx="372860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32" tIns="0" rIns="14093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vid </a:t>
          </a:r>
          <a:r>
            <a:rPr lang="en-US" sz="1200" kern="1200" dirty="0" err="1">
              <a:latin typeface="Calibri Light" panose="020F0302020204030204"/>
            </a:rPr>
            <a:t>flergångsanvändning</a:t>
          </a:r>
          <a:r>
            <a:rPr lang="en-US" sz="1200" kern="1200" dirty="0">
              <a:latin typeface="Calibri Light" panose="020F0302020204030204"/>
            </a:rPr>
            <a:t> </a:t>
          </a:r>
          <a:r>
            <a:rPr lang="en-US" sz="1200" kern="1200" dirty="0" err="1">
              <a:latin typeface="Calibri Light" panose="020F0302020204030204"/>
            </a:rPr>
            <a:t>kasserades</a:t>
          </a:r>
          <a:r>
            <a:rPr lang="en-US" sz="1200" kern="1200" dirty="0">
              <a:latin typeface="Calibri Light" panose="020F0302020204030204"/>
            </a:rPr>
            <a:t> </a:t>
          </a:r>
          <a:r>
            <a:rPr lang="en-US" sz="1200" kern="1200" dirty="0" err="1">
              <a:latin typeface="Calibri Light" panose="020F0302020204030204"/>
            </a:rPr>
            <a:t>mindre</a:t>
          </a:r>
          <a:r>
            <a:rPr lang="en-US" sz="1200" kern="1200" dirty="0">
              <a:latin typeface="Calibri Light" panose="020F0302020204030204"/>
            </a:rPr>
            <a:t> </a:t>
          </a:r>
          <a:r>
            <a:rPr lang="en-US" sz="1200" kern="1200" dirty="0" err="1">
              <a:latin typeface="Calibri Light" panose="020F0302020204030204"/>
            </a:rPr>
            <a:t>läkemedel</a:t>
          </a:r>
          <a:endParaRPr lang="en-US" sz="1200" kern="1200" dirty="0"/>
        </a:p>
      </dsp:txBody>
      <dsp:txXfrm>
        <a:off x="283621" y="3267173"/>
        <a:ext cx="3694017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2EB9B-2E47-47D0-9318-BA5DEEF98527}">
      <dsp:nvSpPr>
        <dsp:cNvPr id="0" name=""/>
        <dsp:cNvSpPr/>
      </dsp:nvSpPr>
      <dsp:spPr>
        <a:xfrm>
          <a:off x="446522" y="0"/>
          <a:ext cx="971263" cy="9712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6 min 49 sek</a:t>
          </a:r>
        </a:p>
      </dsp:txBody>
      <dsp:txXfrm>
        <a:off x="588760" y="142238"/>
        <a:ext cx="686787" cy="686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DA10C-5778-4B49-82CD-DDEC71F41420}">
      <dsp:nvSpPr>
        <dsp:cNvPr id="0" name=""/>
        <dsp:cNvSpPr/>
      </dsp:nvSpPr>
      <dsp:spPr>
        <a:xfrm>
          <a:off x="970274" y="0"/>
          <a:ext cx="951328" cy="9513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/>
            <a:t>44 sek</a:t>
          </a:r>
        </a:p>
      </dsp:txBody>
      <dsp:txXfrm>
        <a:off x="1109593" y="139319"/>
        <a:ext cx="672690" cy="672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EA42D-6791-4C1E-8E9E-C89A6861B0C4}">
      <dsp:nvSpPr>
        <dsp:cNvPr id="0" name=""/>
        <dsp:cNvSpPr/>
      </dsp:nvSpPr>
      <dsp:spPr>
        <a:xfrm>
          <a:off x="631874" y="0"/>
          <a:ext cx="1259587" cy="1259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  <a:t>1,16 kg CO</a:t>
          </a:r>
          <a:r>
            <a:rPr lang="sv-SE" sz="2400" kern="1200" baseline="-25000" dirty="0">
              <a:solidFill>
                <a:srgbClr val="000000"/>
              </a:solidFill>
              <a:latin typeface="Calibri"/>
              <a:ea typeface="Calibri"/>
              <a:cs typeface="Calibri"/>
            </a:rPr>
            <a:t>2</a:t>
          </a:r>
          <a:r>
            <a:rPr lang="sv-SE" sz="240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  <a:t>-eq</a:t>
          </a:r>
        </a:p>
      </dsp:txBody>
      <dsp:txXfrm>
        <a:off x="816336" y="184462"/>
        <a:ext cx="890663" cy="890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EA42D-6791-4C1E-8E9E-C89A6861B0C4}">
      <dsp:nvSpPr>
        <dsp:cNvPr id="0" name=""/>
        <dsp:cNvSpPr/>
      </dsp:nvSpPr>
      <dsp:spPr>
        <a:xfrm>
          <a:off x="631874" y="0"/>
          <a:ext cx="1259587" cy="12595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  <a:t>0,07 kg CO</a:t>
          </a:r>
          <a:r>
            <a:rPr lang="sv-SE" sz="2400" kern="1200" baseline="-25000" dirty="0">
              <a:solidFill>
                <a:srgbClr val="000000"/>
              </a:solidFill>
              <a:latin typeface="Calibri"/>
              <a:ea typeface="Calibri"/>
              <a:cs typeface="Calibri"/>
            </a:rPr>
            <a:t>2</a:t>
          </a:r>
          <a:r>
            <a:rPr lang="sv-SE" sz="2400" kern="1200" dirty="0">
              <a:solidFill>
                <a:srgbClr val="000000"/>
              </a:solidFill>
              <a:latin typeface="Calibri"/>
              <a:ea typeface="Calibri"/>
              <a:cs typeface="Calibri"/>
            </a:rPr>
            <a:t>-eq</a:t>
          </a:r>
        </a:p>
      </dsp:txBody>
      <dsp:txXfrm>
        <a:off x="816336" y="184462"/>
        <a:ext cx="890663" cy="890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F8F39-22EB-419B-A866-4B5B2DE13ABA}" type="datetimeFigureOut">
              <a:t>2024-10-09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286DC-C167-4904-B735-8F8BDBF18C6D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59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55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50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31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5B70-E1DE-4A2D-B069-2FDD8CA49E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11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92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445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169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993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latin typeface="Calibri"/>
              <a:ea typeface="PMingLiU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5B70-E1DE-4A2D-B069-2FDD8CA49E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22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183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5B70-E1DE-4A2D-B069-2FDD8CA49E3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2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E4D1B-B8B4-42BE-8E27-936304CB9A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839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182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66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65B70-E1DE-4A2D-B069-2FDD8CA49E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0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17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286DC-C167-4904-B735-8F8BDBF18C6D}" type="slidenum">
              <a:rPr lang="sv-SE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95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286DC-C167-4904-B735-8F8BDBF18C6D}" type="slidenum">
              <a:rPr lang="sv-SE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82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286DC-C167-4904-B735-8F8BDBF18C6D}" type="slidenum">
              <a:rPr lang="sv-SE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23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59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9142-6DA3-482D-AC82-B33097AA234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50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4E4EEC-9D7F-136A-D485-93C91E140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D0A5CF-3F0E-84CF-9E27-206BD7793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72E2ED-B19F-DAD5-8B70-FD8DFB93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C56CCF-8EED-8825-A541-F5E892AF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143993-6C17-34F9-CA9B-BA0C76B5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0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BDC7C-DF32-9EFE-286C-C7A69BB9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3B1227-D6D3-2540-2475-45F25BA8D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3A7AC2-BD87-FF9B-0622-333239BE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88BE9F-0B1B-8046-C086-1B3C556B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31B5E1-4B38-1CB2-CABF-FC37EE3F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831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77899F0-8D4E-BD08-F7BE-36E06A7CF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4C6A22E-4E16-E9B0-B77B-526603B3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23F02D-7B31-3534-2025-2D06D05F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D541C3-50FB-DC2A-ADDA-5B917B23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C170C1-EF6D-0C5C-36DB-662C396D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95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9CFA9-CDB0-BE31-1C1B-61CFFCCA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07DA0E-B86D-8746-A77D-92D1117E0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0D93B0-881A-2360-7D04-A54D80E8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E78890-35BF-812E-3B12-D6DA1A6C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6A91D4-75DF-7E49-C34C-6FA66D31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70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730BC-F81C-759E-6197-F9C97805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8D1B99-D560-DB0B-5EF1-DAF649385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E362D1-AB05-0E28-D501-B0898021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65C2D9-7EB9-90A2-A74C-DE584F10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ACEA22-9E7F-3C60-B194-0C120EE2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69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B39E69-010C-B722-613F-1EB92D3D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CBE704-4106-1C2F-EBBD-831DF5F7A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0BF59DB-A53D-7003-8DE8-712CCFA9F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CE78C7-DFCB-6291-2B09-16C1A871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036BCB-299C-479B-D1D8-C04CDBA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B394DE-BFEE-54CD-B484-3B74FF27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39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65682-3595-0FA9-6945-51291DB3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6DB982-B4B0-DC09-BEDF-A6667514D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2DAC5D3-6B04-C778-7FB3-1A2B78557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D899E54-BC0B-C903-1579-B44838BF1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F5872B8-61DE-7E54-33A6-562FE2439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B18300D-D8DF-2DA2-707D-F536396D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0D84E30-DAAD-7055-0213-FDC03402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802E141-05EF-F803-7504-8E012C3E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0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40A27B-623B-5E36-CD99-27CD0F36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F91069D-0850-BA10-058D-AAA7B95C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EC5975-FA8B-49DE-BF1B-BB8809D7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3737C2-E423-6797-4180-6F06BEC3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98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555649B-60CD-8CED-0ED9-F5C2918C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00B65F-9DC5-A879-9327-145700B4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A0D83-9120-220F-766C-80ED2C71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97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5512C0-AB31-1361-3A33-385E723D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1ED63C-9F96-A3A5-7B18-0BE4A0DF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7BD47F-3364-4B13-6995-9D9835EA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056B78-0B97-1594-2A74-682EE415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328A6E-56B3-4BDB-374D-1FD08030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7136B2-A7D5-5A2D-F37E-D1406473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0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5A615D-6CD1-E514-4569-16D6391D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099F6FC-4E82-1332-106C-51982AA24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DD1651-1BFE-ED81-857B-30950AFF5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796207-2837-B9C8-A046-85EE58C9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5F2FCA-0292-141B-8A31-5027BAB4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F4D25F-8E98-BF44-A212-D95E07C0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94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54B902A-8133-EF3E-8AB7-A05EDA7A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8D7945-586F-DF52-A5E0-3B420E24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AE5EE7-B175-D13A-39D1-E6F9971DA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D27089-970F-4E25-B9FD-A3E306572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015E5C-4F2B-E276-6650-22CA5D4D5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73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1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1.jpe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14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diagramDrawing" Target="../diagrams/drawing2.xml"/><Relationship Id="rId5" Type="http://schemas.openxmlformats.org/officeDocument/2006/relationships/image" Target="../media/image9.png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Data" Target="../diagrams/data5.xml"/><Relationship Id="rId3" Type="http://schemas.openxmlformats.org/officeDocument/2006/relationships/image" Target="../media/image1.jpeg"/><Relationship Id="rId7" Type="http://schemas.openxmlformats.org/officeDocument/2006/relationships/diagramData" Target="../diagrams/data4.xml"/><Relationship Id="rId12" Type="http://schemas.openxmlformats.org/officeDocument/2006/relationships/image" Target="../media/image22.png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diagramDrawing" Target="../diagrams/drawing4.xml"/><Relationship Id="rId5" Type="http://schemas.openxmlformats.org/officeDocument/2006/relationships/image" Target="../media/image24.png"/><Relationship Id="rId15" Type="http://schemas.openxmlformats.org/officeDocument/2006/relationships/diagramQuickStyle" Target="../diagrams/quickStyle5.xml"/><Relationship Id="rId10" Type="http://schemas.openxmlformats.org/officeDocument/2006/relationships/diagramColors" Target="../diagrams/colors4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4.xml"/><Relationship Id="rId1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57" r="-2" b="29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4A276CB9-CA47-BA74-7164-69171F2CEDFA}"/>
              </a:ext>
            </a:extLst>
          </p:cNvPr>
          <p:cNvSpPr txBox="1">
            <a:spLocks/>
          </p:cNvSpPr>
          <p:nvPr/>
        </p:nvSpPr>
        <p:spPr>
          <a:xfrm>
            <a:off x="476811" y="2330498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>
                <a:latin typeface="+mn-lt"/>
                <a:ea typeface="+mn-ea"/>
                <a:cs typeface="+mn-cs"/>
              </a:rPr>
              <a:t>Bacterial contamination and greenhouse gas emissions – a randomized study of reuse versus single-use of infusion-set components for intravenous </a:t>
            </a:r>
            <a:r>
              <a:rPr lang="en-US" sz="2000" err="1">
                <a:latin typeface="+mn-lt"/>
                <a:ea typeface="+mn-ea"/>
                <a:cs typeface="+mn-cs"/>
              </a:rPr>
              <a:t>anaesthesia</a:t>
            </a:r>
            <a:endParaRPr lang="sv-SE" err="1">
              <a:ea typeface="+mn-ea"/>
              <a:cs typeface="+mn-cs"/>
            </a:endParaRP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90FDDF72-9D50-633A-B87D-1F82EB34AF8D}"/>
              </a:ext>
            </a:extLst>
          </p:cNvPr>
          <p:cNvSpPr txBox="1">
            <a:spLocks/>
          </p:cNvSpPr>
          <p:nvPr/>
        </p:nvSpPr>
        <p:spPr>
          <a:xfrm>
            <a:off x="447511" y="3362502"/>
            <a:ext cx="4635081" cy="1221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200">
              <a:cs typeface="Calibri"/>
            </a:endParaRPr>
          </a:p>
          <a:p>
            <a:pPr marL="0" indent="0">
              <a:buNone/>
            </a:pPr>
            <a:r>
              <a:rPr lang="sv-SE" sz="1400" err="1"/>
              <a:t>Snorri</a:t>
            </a:r>
            <a:r>
              <a:rPr lang="sv-SE" sz="1400"/>
              <a:t> </a:t>
            </a:r>
            <a:r>
              <a:rPr lang="sv-SE" sz="1400" err="1"/>
              <a:t>Laxdal</a:t>
            </a:r>
            <a:r>
              <a:rPr lang="sv-SE" sz="1400"/>
              <a:t> Karlsson, Jon Edman </a:t>
            </a:r>
            <a:r>
              <a:rPr lang="sv-SE" sz="1400" err="1"/>
              <a:t>Wallér</a:t>
            </a:r>
            <a:r>
              <a:rPr lang="sv-SE" sz="1400"/>
              <a:t>, </a:t>
            </a:r>
            <a:r>
              <a:rPr lang="sv-SE" sz="1400" err="1"/>
              <a:t>Magni</a:t>
            </a:r>
            <a:r>
              <a:rPr lang="sv-SE" sz="1400"/>
              <a:t> Vidar Gudmundsson, Peter </a:t>
            </a:r>
            <a:r>
              <a:rPr lang="sv-SE" sz="1400" err="1"/>
              <a:t>Bentzer</a:t>
            </a:r>
            <a:r>
              <a:rPr lang="sv-SE" sz="1400"/>
              <a:t>, Per Werner </a:t>
            </a:r>
            <a:r>
              <a:rPr lang="sv-SE" sz="1400" err="1"/>
              <a:t>Moller</a:t>
            </a:r>
            <a:endParaRPr lang="sv-SE" sz="140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47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57" r="-2" b="29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51CE814A-BFB7-4F21-DFAC-14102BD7A901}"/>
              </a:ext>
            </a:extLst>
          </p:cNvPr>
          <p:cNvSpPr txBox="1">
            <a:spLocks/>
          </p:cNvSpPr>
          <p:nvPr/>
        </p:nvSpPr>
        <p:spPr>
          <a:xfrm>
            <a:off x="446020" y="1347428"/>
            <a:ext cx="5519351" cy="505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Prevalens av bakteriell kontamination okänd på avdelningen?</a:t>
            </a:r>
            <a:endParaRPr lang="sv-SE" dirty="0">
              <a:ea typeface="Calibri" panose="020F0502020204030204"/>
              <a:cs typeface="Calibri" panose="020F0502020204030204"/>
            </a:endParaRPr>
          </a:p>
          <a:p>
            <a:pPr lvl="1">
              <a:spcAft>
                <a:spcPts val="1000"/>
              </a:spcAft>
              <a:buFont typeface="Courier New" panose="020B0604020202020204" pitchFamily="34" charset="0"/>
              <a:buChar char="o"/>
            </a:pPr>
            <a:r>
              <a:rPr lang="sv-SE" dirty="0"/>
              <a:t>Tidigare studier:  </a:t>
            </a:r>
            <a:r>
              <a:rPr lang="sv-SE" b="1" dirty="0"/>
              <a:t>6-33%</a:t>
            </a:r>
            <a:endParaRPr lang="sv-SE" b="1" dirty="0">
              <a:ea typeface="Calibri" panose="020F0502020204030204"/>
              <a:cs typeface="Calibri" panose="020F0502020204030204"/>
            </a:endParaRPr>
          </a:p>
          <a:p>
            <a:pPr>
              <a:spcAft>
                <a:spcPts val="1000"/>
              </a:spcAft>
            </a:pPr>
            <a:r>
              <a:rPr lang="sv-SE" dirty="0">
                <a:ea typeface="Calibri"/>
                <a:cs typeface="Calibri"/>
              </a:rPr>
              <a:t>Acceptabel prevalens? Klinisk signifikans?</a:t>
            </a:r>
          </a:p>
          <a:p>
            <a:r>
              <a:rPr lang="sv-SE" dirty="0">
                <a:ea typeface="Calibri"/>
                <a:cs typeface="Calibri"/>
              </a:rPr>
              <a:t>150 procedurer per metod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>
                <a:ea typeface="Calibri"/>
                <a:cs typeface="Calibri"/>
              </a:rPr>
              <a:t>&gt;10%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>
                <a:ea typeface="Calibri"/>
                <a:cs typeface="Calibri"/>
              </a:rPr>
              <a:t>&lt;10%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dirty="0">
              <a:ea typeface="Calibri"/>
              <a:cs typeface="Calibri"/>
            </a:endParaRPr>
          </a:p>
          <a:p>
            <a:pPr marL="0" indent="0">
              <a:buNone/>
            </a:pPr>
            <a:endParaRPr lang="sv-S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30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57" r="-2" b="29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8234E108-16AD-7BBD-2B30-2121C30BAC00}"/>
              </a:ext>
            </a:extLst>
          </p:cNvPr>
          <p:cNvSpPr txBox="1">
            <a:spLocks/>
          </p:cNvSpPr>
          <p:nvPr/>
        </p:nvSpPr>
        <p:spPr>
          <a:xfrm>
            <a:off x="163818" y="1167972"/>
            <a:ext cx="5325303" cy="481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Inklusion</a:t>
            </a:r>
            <a:r>
              <a:rPr lang="sv-SE" dirty="0"/>
              <a:t> och randomisering:</a:t>
            </a:r>
          </a:p>
          <a:p>
            <a:pPr lvl="1">
              <a:spcAft>
                <a:spcPts val="1000"/>
              </a:spcAft>
              <a:buFont typeface="Courier New" panose="020B0604020202020204" pitchFamily="34" charset="0"/>
              <a:buChar char="o"/>
            </a:pPr>
            <a:r>
              <a:rPr lang="sv-SE" dirty="0"/>
              <a:t>operationssalar där &gt;1 operation planerades</a:t>
            </a:r>
            <a:endParaRPr lang="sv-SE" dirty="0">
              <a:ea typeface="Calibri" panose="020F0502020204030204"/>
              <a:cs typeface="Calibri" panose="020F0502020204030204"/>
            </a:endParaRPr>
          </a:p>
          <a:p>
            <a:r>
              <a:rPr lang="sv-SE" dirty="0"/>
              <a:t>Registrerade: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metod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duration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antal interaktioner med infusionssetet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tillförd mängd läkemedel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kvarvarande mängd läkemedel</a:t>
            </a:r>
            <a:endParaRPr lang="sv-SE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turordning</a:t>
            </a:r>
            <a:endParaRPr lang="sv-S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96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57" r="-2" b="29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8234E108-16AD-7BBD-2B30-2121C30BAC00}"/>
              </a:ext>
            </a:extLst>
          </p:cNvPr>
          <p:cNvSpPr txBox="1">
            <a:spLocks/>
          </p:cNvSpPr>
          <p:nvPr/>
        </p:nvSpPr>
        <p:spPr>
          <a:xfrm>
            <a:off x="231854" y="950258"/>
            <a:ext cx="5325303" cy="185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cs typeface="Calibri"/>
              </a:rPr>
              <a:t>Injektioner i trevägskranen</a:t>
            </a:r>
          </a:p>
          <a:p>
            <a:r>
              <a:rPr lang="sv-SE" dirty="0" err="1"/>
              <a:t>Opslut</a:t>
            </a:r>
            <a:r>
              <a:rPr lang="sv-SE" dirty="0"/>
              <a:t>:</a:t>
            </a:r>
            <a:endParaRPr lang="sv-SE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Infusionsslangen kopplas från </a:t>
            </a:r>
            <a:r>
              <a:rPr lang="sv-SE" dirty="0" err="1"/>
              <a:t>pvk</a:t>
            </a:r>
            <a:endParaRPr lang="sv-SE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/>
              <a:t>Infusionsvätskan flyttas till aerob odlingsflaska.</a:t>
            </a:r>
            <a:endParaRPr lang="sv-SE" dirty="0">
              <a:ea typeface="Calibri"/>
              <a:cs typeface="Calibri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EA1EE614-14EF-A1A0-9870-7F827FAA50FB}"/>
              </a:ext>
            </a:extLst>
          </p:cNvPr>
          <p:cNvGrpSpPr>
            <a:grpSpLocks noChangeAspect="1"/>
          </p:cNvGrpSpPr>
          <p:nvPr/>
        </p:nvGrpSpPr>
        <p:grpSpPr>
          <a:xfrm>
            <a:off x="495077" y="3196418"/>
            <a:ext cx="4379335" cy="3096000"/>
            <a:chOff x="110300" y="0"/>
            <a:chExt cx="7248617" cy="5124450"/>
          </a:xfrm>
        </p:grpSpPr>
        <p:pic>
          <p:nvPicPr>
            <p:cNvPr id="9" name="Bildobjekt 8" descr="En bild som visar skiss, diagram, text, rita">
              <a:extLst>
                <a:ext uri="{FF2B5EF4-FFF2-40B4-BE49-F238E27FC236}">
                  <a16:creationId xmlns:a16="http://schemas.microsoft.com/office/drawing/2014/main" id="{358B8893-96C2-644F-FC42-9085D76D7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00" y="0"/>
              <a:ext cx="7248617" cy="5124450"/>
            </a:xfrm>
            <a:prstGeom prst="rect">
              <a:avLst/>
            </a:prstGeom>
          </p:spPr>
        </p:pic>
        <p:pic>
          <p:nvPicPr>
            <p:cNvPr id="10" name="Bildobjekt 9" descr="En bild som visar skiss, diagram, text, rita">
              <a:extLst>
                <a:ext uri="{FF2B5EF4-FFF2-40B4-BE49-F238E27FC236}">
                  <a16:creationId xmlns:a16="http://schemas.microsoft.com/office/drawing/2014/main" id="{5ED21B3B-BFEB-BF87-4005-85B5D3EFE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00" t="50634" r="25268" b="20556"/>
            <a:stretch/>
          </p:blipFill>
          <p:spPr>
            <a:xfrm>
              <a:off x="3917421" y="2605522"/>
              <a:ext cx="1611630" cy="1476374"/>
            </a:xfrm>
            <a:prstGeom prst="rect">
              <a:avLst/>
            </a:prstGeom>
          </p:spPr>
        </p:pic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5A054FD3-B60D-6336-18E2-02ED8C8D8534}"/>
                </a:ext>
              </a:extLst>
            </p:cNvPr>
            <p:cNvCxnSpPr/>
            <p:nvPr/>
          </p:nvCxnSpPr>
          <p:spPr>
            <a:xfrm>
              <a:off x="4106028" y="2622552"/>
              <a:ext cx="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11">
              <a:extLst>
                <a:ext uri="{FF2B5EF4-FFF2-40B4-BE49-F238E27FC236}">
                  <a16:creationId xmlns:a16="http://schemas.microsoft.com/office/drawing/2014/main" id="{9913430E-99C4-9BD3-DDD7-91C57E794C7E}"/>
                </a:ext>
              </a:extLst>
            </p:cNvPr>
            <p:cNvCxnSpPr/>
            <p:nvPr/>
          </p:nvCxnSpPr>
          <p:spPr>
            <a:xfrm>
              <a:off x="4686543" y="2621772"/>
              <a:ext cx="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402E8B0C-831B-4237-9CAD-ED2A5D953338}"/>
                </a:ext>
              </a:extLst>
            </p:cNvPr>
            <p:cNvCxnSpPr/>
            <p:nvPr/>
          </p:nvCxnSpPr>
          <p:spPr>
            <a:xfrm>
              <a:off x="5270146" y="2621769"/>
              <a:ext cx="576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0965FC3-995D-FB2F-6C56-D1C43F9858BC}"/>
                </a:ext>
              </a:extLst>
            </p:cNvPr>
            <p:cNvSpPr/>
            <p:nvPr/>
          </p:nvSpPr>
          <p:spPr>
            <a:xfrm>
              <a:off x="3725799" y="1150275"/>
              <a:ext cx="2004025" cy="1462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F2C9EFE1-40FF-A762-CF5C-241D329EBE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6970" y="1136926"/>
              <a:ext cx="0" cy="1487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koppling 15">
              <a:extLst>
                <a:ext uri="{FF2B5EF4-FFF2-40B4-BE49-F238E27FC236}">
                  <a16:creationId xmlns:a16="http://schemas.microsoft.com/office/drawing/2014/main" id="{15EE2F3B-3336-80AC-4762-7E5A34DFC7A2}"/>
                </a:ext>
              </a:extLst>
            </p:cNvPr>
            <p:cNvCxnSpPr>
              <a:cxnSpLocks/>
            </p:cNvCxnSpPr>
            <p:nvPr/>
          </p:nvCxnSpPr>
          <p:spPr>
            <a:xfrm>
              <a:off x="4715365" y="1137395"/>
              <a:ext cx="0" cy="1487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A03AB29D-D0E4-7C87-9A3C-BDB450DACAB8}"/>
                </a:ext>
              </a:extLst>
            </p:cNvPr>
            <p:cNvCxnSpPr>
              <a:cxnSpLocks/>
            </p:cNvCxnSpPr>
            <p:nvPr/>
          </p:nvCxnSpPr>
          <p:spPr>
            <a:xfrm>
              <a:off x="4133335" y="1135817"/>
              <a:ext cx="0" cy="1487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582CDFBB-F36C-B072-D0EB-1133F4D1B66C}"/>
              </a:ext>
            </a:extLst>
          </p:cNvPr>
          <p:cNvSpPr/>
          <p:nvPr/>
        </p:nvSpPr>
        <p:spPr>
          <a:xfrm>
            <a:off x="4191203" y="5177212"/>
            <a:ext cx="467315" cy="8637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7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CA95D27E-8319-E55F-0485-2BB27D512F1B}"/>
              </a:ext>
            </a:extLst>
          </p:cNvPr>
          <p:cNvGrpSpPr/>
          <p:nvPr/>
        </p:nvGrpSpPr>
        <p:grpSpPr>
          <a:xfrm>
            <a:off x="1538421" y="838125"/>
            <a:ext cx="8052219" cy="5181749"/>
            <a:chOff x="624021" y="882917"/>
            <a:chExt cx="8052219" cy="5181749"/>
          </a:xfrm>
        </p:grpSpPr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633D2FFA-2BCC-DEEE-560F-0DC01622BA73}"/>
                </a:ext>
              </a:extLst>
            </p:cNvPr>
            <p:cNvCxnSpPr>
              <a:cxnSpLocks/>
              <a:stCxn id="10" idx="2"/>
              <a:endCxn id="38" idx="0"/>
            </p:cNvCxnSpPr>
            <p:nvPr/>
          </p:nvCxnSpPr>
          <p:spPr>
            <a:xfrm>
              <a:off x="5243782" y="1344582"/>
              <a:ext cx="1765208" cy="261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koppling 8">
              <a:extLst>
                <a:ext uri="{FF2B5EF4-FFF2-40B4-BE49-F238E27FC236}">
                  <a16:creationId xmlns:a16="http://schemas.microsoft.com/office/drawing/2014/main" id="{0F27FC60-3B4E-D9AD-9D73-A46D8688E21A}"/>
                </a:ext>
              </a:extLst>
            </p:cNvPr>
            <p:cNvCxnSpPr>
              <a:cxnSpLocks/>
              <a:stCxn id="10" idx="2"/>
              <a:endCxn id="37" idx="0"/>
            </p:cNvCxnSpPr>
            <p:nvPr/>
          </p:nvCxnSpPr>
          <p:spPr>
            <a:xfrm flipH="1">
              <a:off x="3464469" y="1344582"/>
              <a:ext cx="1779313" cy="261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96C500D7-3A63-1D15-2464-CC954D1811E9}"/>
                </a:ext>
              </a:extLst>
            </p:cNvPr>
            <p:cNvSpPr txBox="1"/>
            <p:nvPr/>
          </p:nvSpPr>
          <p:spPr>
            <a:xfrm>
              <a:off x="3850049" y="882917"/>
              <a:ext cx="278746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sv-SE" sz="1200" b="1">
                  <a:latin typeface="Calibri" panose="020F0502020204030204" pitchFamily="34" charset="0"/>
                  <a:cs typeface="Calibri" panose="020F0502020204030204" pitchFamily="34" charset="0"/>
                </a:rPr>
                <a:t>Operating rooms eligible for inclusion*</a:t>
              </a:r>
            </a:p>
            <a:p>
              <a:r>
                <a:rPr lang="sv-SE" sz="1200" b="1">
                  <a:latin typeface="Calibri" panose="020F0502020204030204" pitchFamily="34" charset="0"/>
                  <a:cs typeface="Calibri" panose="020F0502020204030204" pitchFamily="34" charset="0"/>
                </a:rPr>
                <a:t>(n=108)</a:t>
              </a:r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12AF209A-7A9F-B7E3-C9DB-E6BD50FC7A8E}"/>
                </a:ext>
              </a:extLst>
            </p:cNvPr>
            <p:cNvSpPr txBox="1"/>
            <p:nvPr/>
          </p:nvSpPr>
          <p:spPr>
            <a:xfrm>
              <a:off x="1797219" y="2858989"/>
              <a:ext cx="33345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u="sng">
                  <a:latin typeface="Calibri" panose="020F0502020204030204" pitchFamily="34" charset="0"/>
                  <a:cs typeface="Calibri" panose="020F0502020204030204" pitchFamily="34" charset="0"/>
                </a:rPr>
                <a:t>Procedures</a:t>
              </a:r>
              <a:r>
                <a:rPr lang="sv-SE" sz="1200" b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allocated to reuse </a:t>
              </a:r>
              <a:r>
                <a:rPr lang="sv-SE" sz="1200" b="1">
                  <a:latin typeface="Calibri" panose="020F0502020204030204" pitchFamily="34" charset="0"/>
                  <a:cs typeface="Calibri" panose="020F0502020204030204" pitchFamily="34" charset="0"/>
                </a:rPr>
                <a:t>(n=194)</a:t>
              </a:r>
            </a:p>
            <a:p>
              <a:pPr algn="ctr" defTabSz="742950">
                <a:defRPr/>
              </a:pPr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Did not receive allocated intervention (n=1):</a:t>
              </a:r>
            </a:p>
            <a:p>
              <a:pPr marL="139303" indent="-139303" algn="ctr" defTabSz="742950">
                <a:buFont typeface="Arial" panose="020B0604020202020204" pitchFamily="34" charset="0"/>
                <a:buChar char="•"/>
                <a:defRPr/>
              </a:pPr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Blood pressure measured in TIVA infusion arm</a:t>
              </a:r>
            </a:p>
            <a:p>
              <a:pPr algn="ctr"/>
              <a:r>
                <a:rPr lang="sv-SE" sz="1200" b="1">
                  <a:latin typeface="Calibri" panose="020F0502020204030204" pitchFamily="34" charset="0"/>
                  <a:cs typeface="Calibri" panose="020F0502020204030204" pitchFamily="34" charset="0"/>
                </a:rPr>
                <a:t>Received allocated intervention (n=193)</a:t>
              </a:r>
              <a:endParaRPr lang="sv-SE" sz="1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1B9D98F8-F028-0FEC-C3A6-6317D7E9882F}"/>
                </a:ext>
              </a:extLst>
            </p:cNvPr>
            <p:cNvSpPr txBox="1"/>
            <p:nvPr/>
          </p:nvSpPr>
          <p:spPr>
            <a:xfrm>
              <a:off x="5341740" y="2858989"/>
              <a:ext cx="33345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n-GB" sz="1200" b="1" u="sng" dirty="0"/>
                <a:t>Procedures</a:t>
              </a:r>
              <a:r>
                <a:rPr lang="en-GB" sz="1200" dirty="0"/>
                <a:t> allocated to single use </a:t>
              </a:r>
              <a:r>
                <a:rPr lang="en-GB" sz="1200" b="1" dirty="0"/>
                <a:t>(n=165)</a:t>
              </a:r>
            </a:p>
            <a:p>
              <a:pPr algn="ctr"/>
              <a:r>
                <a:rPr lang="en-GB" sz="1200" dirty="0"/>
                <a:t>Did not receive allocated intervention (n=2):</a:t>
              </a:r>
            </a:p>
            <a:p>
              <a:pPr marL="232172" indent="-232172" algn="ctr">
                <a:buFont typeface="Arial" panose="020B0604020202020204" pitchFamily="34" charset="0"/>
                <a:buChar char="•"/>
              </a:pPr>
              <a:r>
                <a:rPr lang="en-GB" sz="1200" dirty="0"/>
                <a:t>Incorrect assembling of infusion set</a:t>
              </a:r>
            </a:p>
            <a:p>
              <a:pPr algn="ctr"/>
              <a:r>
                <a:rPr lang="en-GB" sz="1200" b="1" dirty="0"/>
                <a:t>Received allocated intervention (n=163)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D6F4FBFF-5702-210D-5F12-66FE5E22C22E}"/>
                </a:ext>
              </a:extLst>
            </p:cNvPr>
            <p:cNvSpPr txBox="1"/>
            <p:nvPr/>
          </p:nvSpPr>
          <p:spPr>
            <a:xfrm>
              <a:off x="728300" y="3135987"/>
              <a:ext cx="81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Allocation</a:t>
              </a:r>
              <a:endParaRPr lang="en-GB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3A67BA19-4E09-61E7-BC71-89A2EA56F93D}"/>
                </a:ext>
              </a:extLst>
            </p:cNvPr>
            <p:cNvSpPr txBox="1"/>
            <p:nvPr/>
          </p:nvSpPr>
          <p:spPr>
            <a:xfrm>
              <a:off x="737918" y="4406041"/>
              <a:ext cx="7927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Follow up</a:t>
              </a:r>
              <a:endParaRPr lang="en-GB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8A3CD240-6846-85BD-25C0-226DD5658CF5}"/>
                </a:ext>
              </a:extLst>
            </p:cNvPr>
            <p:cNvSpPr txBox="1"/>
            <p:nvPr/>
          </p:nvSpPr>
          <p:spPr>
            <a:xfrm>
              <a:off x="790176" y="5510666"/>
              <a:ext cx="688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  <a:endParaRPr lang="en-GB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03556E52-161A-8C87-0469-3FB4EBF6CEF0}"/>
                </a:ext>
              </a:extLst>
            </p:cNvPr>
            <p:cNvSpPr txBox="1"/>
            <p:nvPr/>
          </p:nvSpPr>
          <p:spPr>
            <a:xfrm>
              <a:off x="1797220" y="4221376"/>
              <a:ext cx="33345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Lost to follow up (n=2):</a:t>
              </a:r>
            </a:p>
            <a:p>
              <a:pPr marL="232172" indent="-232172">
                <a:buFont typeface="Arial" panose="020B0604020202020204" pitchFamily="34" charset="0"/>
                <a:buChar char="•"/>
              </a:pPr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Two samples injected into the same culture bottle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2DD7F27A-F478-6519-0443-55C867825CB8}"/>
                </a:ext>
              </a:extLst>
            </p:cNvPr>
            <p:cNvSpPr txBox="1"/>
            <p:nvPr/>
          </p:nvSpPr>
          <p:spPr>
            <a:xfrm>
              <a:off x="5341740" y="4133852"/>
              <a:ext cx="33345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Lost to follow up (n=2):</a:t>
              </a:r>
            </a:p>
            <a:p>
              <a:pPr marL="232172" indent="-232172">
                <a:buFont typeface="Arial" panose="020B0604020202020204" pitchFamily="34" charset="0"/>
                <a:buChar char="•"/>
              </a:pPr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Forgot to take sample</a:t>
              </a:r>
            </a:p>
            <a:p>
              <a:pPr marL="232172" indent="-232172">
                <a:buFont typeface="Arial" panose="020B0604020202020204" pitchFamily="34" charset="0"/>
                <a:buChar char="•"/>
              </a:pPr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No time to secure sample due to clinically challenging emergence from anaesthesia</a:t>
              </a: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C178560A-498C-52A2-FB80-A549FC35D404}"/>
                </a:ext>
              </a:extLst>
            </p:cNvPr>
            <p:cNvSpPr txBox="1"/>
            <p:nvPr/>
          </p:nvSpPr>
          <p:spPr>
            <a:xfrm>
              <a:off x="5341740" y="5233668"/>
              <a:ext cx="33345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pPr defTabSz="742950">
                <a:defRPr/>
              </a:pPr>
              <a:r>
                <a:rPr lang="sv-SE" sz="120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Excluded from analysis (n=2):</a:t>
              </a:r>
              <a:endParaRPr lang="sv-SE" sz="12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32172" indent="-232172">
                <a:buFont typeface="Arial" panose="020B0604020202020204" pitchFamily="34" charset="0"/>
                <a:buChar char="•"/>
              </a:pPr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Protocol violated by administering antibiotics via TIVA infusion set</a:t>
              </a:r>
            </a:p>
            <a:p>
              <a:r>
                <a:rPr lang="sv-SE" sz="1200" b="1">
                  <a:latin typeface="Calibri" panose="020F0502020204030204" pitchFamily="34" charset="0"/>
                  <a:cs typeface="Calibri" panose="020F0502020204030204" pitchFamily="34" charset="0"/>
                </a:rPr>
                <a:t>Analysed (n=159)</a:t>
              </a:r>
            </a:p>
          </p:txBody>
        </p: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BE0DD7A9-ADDB-4A4C-48C4-93A117FD76F9}"/>
                </a:ext>
              </a:extLst>
            </p:cNvPr>
            <p:cNvSpPr txBox="1"/>
            <p:nvPr/>
          </p:nvSpPr>
          <p:spPr>
            <a:xfrm>
              <a:off x="1796298" y="5233669"/>
              <a:ext cx="33345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pPr defTabSz="742950">
                <a:defRPr/>
              </a:pPr>
              <a:r>
                <a:rPr lang="en-GB" sz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Excluded from analysis </a:t>
              </a:r>
              <a:r>
                <a:rPr lang="en-GB" sz="120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(n=2</a:t>
              </a:r>
              <a:r>
                <a:rPr lang="en-GB" sz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):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32172" indent="-232172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Protocol violated by administering antibiotics via TIVA infusion set</a:t>
              </a:r>
            </a:p>
            <a:p>
              <a:r>
                <a:rPr lang="en-GB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Analysed </a:t>
              </a:r>
              <a:r>
                <a:rPr lang="en-GB" sz="1200" b="1">
                  <a:latin typeface="Calibri" panose="020F0502020204030204" pitchFamily="34" charset="0"/>
                  <a:cs typeface="Calibri" panose="020F0502020204030204" pitchFamily="34" charset="0"/>
                </a:rPr>
                <a:t>(n=189</a:t>
              </a:r>
              <a:r>
                <a:rPr lang="en-GB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cxnSp>
          <p:nvCxnSpPr>
            <p:cNvPr id="32" name="Rak koppling 31">
              <a:extLst>
                <a:ext uri="{FF2B5EF4-FFF2-40B4-BE49-F238E27FC236}">
                  <a16:creationId xmlns:a16="http://schemas.microsoft.com/office/drawing/2014/main" id="{8FBC710A-582E-4388-AFD7-B2A387B6AE2D}"/>
                </a:ext>
              </a:extLst>
            </p:cNvPr>
            <p:cNvCxnSpPr>
              <a:stCxn id="11" idx="2"/>
              <a:endCxn id="23" idx="0"/>
            </p:cNvCxnSpPr>
            <p:nvPr/>
          </p:nvCxnSpPr>
          <p:spPr>
            <a:xfrm>
              <a:off x="3464469" y="3689986"/>
              <a:ext cx="1" cy="5313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koppling 32">
              <a:extLst>
                <a:ext uri="{FF2B5EF4-FFF2-40B4-BE49-F238E27FC236}">
                  <a16:creationId xmlns:a16="http://schemas.microsoft.com/office/drawing/2014/main" id="{A1F6F337-7B3C-FBB5-39BE-6D789BCF65E5}"/>
                </a:ext>
              </a:extLst>
            </p:cNvPr>
            <p:cNvCxnSpPr>
              <a:cxnSpLocks/>
              <a:stCxn id="13" idx="2"/>
              <a:endCxn id="24" idx="0"/>
            </p:cNvCxnSpPr>
            <p:nvPr/>
          </p:nvCxnSpPr>
          <p:spPr>
            <a:xfrm>
              <a:off x="7008990" y="3689986"/>
              <a:ext cx="0" cy="4438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koppling 33">
              <a:extLst>
                <a:ext uri="{FF2B5EF4-FFF2-40B4-BE49-F238E27FC236}">
                  <a16:creationId xmlns:a16="http://schemas.microsoft.com/office/drawing/2014/main" id="{19C7BF5E-0421-F913-1AAB-3481EB962B39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 flipH="1">
              <a:off x="3463548" y="4867707"/>
              <a:ext cx="922" cy="365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koppling 34">
              <a:extLst>
                <a:ext uri="{FF2B5EF4-FFF2-40B4-BE49-F238E27FC236}">
                  <a16:creationId xmlns:a16="http://schemas.microsoft.com/office/drawing/2014/main" id="{CAE05F04-CD16-8613-D65D-888AF1AFFD2A}"/>
                </a:ext>
              </a:extLst>
            </p:cNvPr>
            <p:cNvCxnSpPr>
              <a:cxnSpLocks/>
              <a:stCxn id="24" idx="2"/>
              <a:endCxn id="25" idx="0"/>
            </p:cNvCxnSpPr>
            <p:nvPr/>
          </p:nvCxnSpPr>
          <p:spPr>
            <a:xfrm>
              <a:off x="7008990" y="4964849"/>
              <a:ext cx="0" cy="2688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2A998EFA-DFE7-1C44-4DD8-8030D6229E3A}"/>
                </a:ext>
              </a:extLst>
            </p:cNvPr>
            <p:cNvSpPr txBox="1"/>
            <p:nvPr/>
          </p:nvSpPr>
          <p:spPr>
            <a:xfrm>
              <a:off x="1797219" y="1605827"/>
              <a:ext cx="33345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>
                  <a:latin typeface="Calibri" panose="020F0502020204030204" pitchFamily="34" charset="0"/>
                  <a:cs typeface="Calibri" panose="020F0502020204030204" pitchFamily="34" charset="0"/>
                </a:rPr>
                <a:t>Operating rooms </a:t>
              </a:r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randomised to manage procedures by reuse</a:t>
              </a:r>
            </a:p>
            <a:p>
              <a:pPr algn="ctr"/>
              <a:r>
                <a:rPr lang="sv-SE" sz="1200" b="1">
                  <a:latin typeface="Calibri" panose="020F0502020204030204" pitchFamily="34" charset="0"/>
                  <a:cs typeface="Calibri" panose="020F0502020204030204" pitchFamily="34" charset="0"/>
                </a:rPr>
                <a:t>(n=54)</a:t>
              </a:r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E13B0A50-FFC6-AB56-C68F-0A8AA705A2D4}"/>
                </a:ext>
              </a:extLst>
            </p:cNvPr>
            <p:cNvSpPr txBox="1"/>
            <p:nvPr/>
          </p:nvSpPr>
          <p:spPr>
            <a:xfrm>
              <a:off x="5341740" y="1605827"/>
              <a:ext cx="33345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sv-SE" sz="1200" b="1" dirty="0"/>
                <a:t>Operating </a:t>
              </a:r>
              <a:r>
                <a:rPr lang="sv-SE" sz="1200" b="1" dirty="0" err="1"/>
                <a:t>rooms</a:t>
              </a:r>
              <a:r>
                <a:rPr lang="sv-SE" sz="1200" b="1" dirty="0"/>
                <a:t> </a:t>
              </a:r>
              <a:r>
                <a:rPr lang="sv-SE" sz="1200" dirty="0" err="1"/>
                <a:t>randomised</a:t>
              </a:r>
              <a:r>
                <a:rPr lang="sv-SE" sz="1200" dirty="0"/>
                <a:t> to </a:t>
              </a:r>
              <a:r>
                <a:rPr lang="sv-SE" sz="1200" dirty="0" err="1"/>
                <a:t>manage</a:t>
              </a:r>
              <a:r>
                <a:rPr lang="sv-SE" sz="1200" dirty="0"/>
                <a:t> </a:t>
              </a:r>
              <a:r>
                <a:rPr lang="sv-SE" sz="1200" dirty="0" err="1"/>
                <a:t>procedures</a:t>
              </a:r>
              <a:r>
                <a:rPr lang="sv-SE" sz="1200" dirty="0"/>
                <a:t> by </a:t>
              </a:r>
              <a:r>
                <a:rPr lang="sv-SE" sz="1200" dirty="0" err="1"/>
                <a:t>single</a:t>
              </a:r>
              <a:r>
                <a:rPr lang="sv-SE" sz="1200" dirty="0"/>
                <a:t> </a:t>
              </a:r>
              <a:r>
                <a:rPr lang="sv-SE" sz="1200" dirty="0" err="1"/>
                <a:t>use</a:t>
              </a:r>
              <a:endParaRPr lang="sv-SE" sz="1200" dirty="0"/>
            </a:p>
            <a:p>
              <a:pPr algn="ctr"/>
              <a:r>
                <a:rPr lang="sv-SE" sz="1200" b="1" dirty="0"/>
                <a:t>(n=54)</a:t>
              </a: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23957836-C57B-78B1-220B-5AED3050E8C9}"/>
                </a:ext>
              </a:extLst>
            </p:cNvPr>
            <p:cNvSpPr txBox="1"/>
            <p:nvPr/>
          </p:nvSpPr>
          <p:spPr>
            <a:xfrm>
              <a:off x="624021" y="1790492"/>
              <a:ext cx="1124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200">
                  <a:latin typeface="Calibri" panose="020F0502020204030204" pitchFamily="34" charset="0"/>
                  <a:cs typeface="Calibri" panose="020F0502020204030204" pitchFamily="34" charset="0"/>
                </a:rPr>
                <a:t>Randomisation</a:t>
              </a:r>
              <a:endParaRPr lang="en-GB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Rak koppling 43">
              <a:extLst>
                <a:ext uri="{FF2B5EF4-FFF2-40B4-BE49-F238E27FC236}">
                  <a16:creationId xmlns:a16="http://schemas.microsoft.com/office/drawing/2014/main" id="{98E0BD9E-75DD-688B-AEAC-18C1A84ABA1A}"/>
                </a:ext>
              </a:extLst>
            </p:cNvPr>
            <p:cNvCxnSpPr>
              <a:stCxn id="37" idx="2"/>
              <a:endCxn id="11" idx="0"/>
            </p:cNvCxnSpPr>
            <p:nvPr/>
          </p:nvCxnSpPr>
          <p:spPr>
            <a:xfrm>
              <a:off x="3464469" y="2252158"/>
              <a:ext cx="0" cy="6068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koppling 44">
              <a:extLst>
                <a:ext uri="{FF2B5EF4-FFF2-40B4-BE49-F238E27FC236}">
                  <a16:creationId xmlns:a16="http://schemas.microsoft.com/office/drawing/2014/main" id="{0D5448FE-8408-266F-5599-494A765A51A6}"/>
                </a:ext>
              </a:extLst>
            </p:cNvPr>
            <p:cNvCxnSpPr>
              <a:cxnSpLocks/>
              <a:stCxn id="38" idx="2"/>
              <a:endCxn id="13" idx="0"/>
            </p:cNvCxnSpPr>
            <p:nvPr/>
          </p:nvCxnSpPr>
          <p:spPr>
            <a:xfrm>
              <a:off x="7008990" y="2252158"/>
              <a:ext cx="0" cy="6068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688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57" r="-2" b="29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tshållare för innehåll 3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03415542-BDC4-B708-CCE0-B6646BE191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209" r="-5" b="-5"/>
          <a:stretch/>
        </p:blipFill>
        <p:spPr>
          <a:xfrm>
            <a:off x="477892" y="266225"/>
            <a:ext cx="4636061" cy="6204885"/>
          </a:xfrm>
          <a:prstGeom prst="rect">
            <a:avLst/>
          </a:prstGeom>
        </p:spPr>
      </p:pic>
      <p:sp>
        <p:nvSpPr>
          <p:cNvPr id="34" name="Rektangel 33">
            <a:extLst>
              <a:ext uri="{FF2B5EF4-FFF2-40B4-BE49-F238E27FC236}">
                <a16:creationId xmlns:a16="http://schemas.microsoft.com/office/drawing/2014/main" id="{6489D611-C738-158E-CA70-FF902FAE469E}"/>
              </a:ext>
            </a:extLst>
          </p:cNvPr>
          <p:cNvSpPr/>
          <p:nvPr/>
        </p:nvSpPr>
        <p:spPr>
          <a:xfrm>
            <a:off x="447464" y="1002777"/>
            <a:ext cx="4619662" cy="60422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textruta 5">
            <a:extLst>
              <a:ext uri="{FF2B5EF4-FFF2-40B4-BE49-F238E27FC236}">
                <a16:creationId xmlns:a16="http://schemas.microsoft.com/office/drawing/2014/main" id="{9FE1256C-F13B-72BA-A1B9-EA7E28DF7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178541"/>
              </p:ext>
            </p:extLst>
          </p:nvPr>
        </p:nvGraphicFramePr>
        <p:xfrm>
          <a:off x="134181" y="1055045"/>
          <a:ext cx="5326576" cy="47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149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57" r="-2" b="29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 descr="En bild som visar text, diagram, Teknisk ritning, skiss&#10;&#10;Automatiskt genererad beskrivning">
            <a:extLst>
              <a:ext uri="{FF2B5EF4-FFF2-40B4-BE49-F238E27FC236}">
                <a16:creationId xmlns:a16="http://schemas.microsoft.com/office/drawing/2014/main" id="{E44D2971-81D5-DFD7-A0E0-2946A01A9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50" y="406480"/>
            <a:ext cx="4224564" cy="2556480"/>
          </a:xfrm>
          <a:prstGeom prst="rect">
            <a:avLst/>
          </a:prstGeom>
        </p:spPr>
      </p:pic>
      <p:pic>
        <p:nvPicPr>
          <p:cNvPr id="10" name="Bildobjekt 9" descr="En bild som visar skiss, diagram, rita, antenn&#10;&#10;Automatiskt genererad beskrivning">
            <a:extLst>
              <a:ext uri="{FF2B5EF4-FFF2-40B4-BE49-F238E27FC236}">
                <a16:creationId xmlns:a16="http://schemas.microsoft.com/office/drawing/2014/main" id="{85BBAF71-9473-CC1E-E462-D72F0A492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029" y="3494892"/>
            <a:ext cx="1335881" cy="3267397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3DEA1C2-4268-3FEE-86C8-54AB1810F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578300"/>
              </p:ext>
            </p:extLst>
          </p:nvPr>
        </p:nvGraphicFramePr>
        <p:xfrm>
          <a:off x="1622373" y="1195782"/>
          <a:ext cx="1864308" cy="97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E38432F-8605-8690-8F28-93A56AB26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182277"/>
              </p:ext>
            </p:extLst>
          </p:nvPr>
        </p:nvGraphicFramePr>
        <p:xfrm>
          <a:off x="970113" y="4651558"/>
          <a:ext cx="1921602" cy="95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5707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2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57" r="-2" b="29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BC7AD51D-3A6C-C03A-0102-A3FBB1B0CB53}"/>
              </a:ext>
            </a:extLst>
          </p:cNvPr>
          <p:cNvSpPr txBox="1">
            <a:spLocks/>
          </p:cNvSpPr>
          <p:nvPr/>
        </p:nvSpPr>
        <p:spPr>
          <a:xfrm>
            <a:off x="454632" y="1056188"/>
            <a:ext cx="5203018" cy="284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000"/>
              </a:spcAft>
              <a:buFont typeface="Arial" panose="020B0604020202020204" pitchFamily="34" charset="0"/>
              <a:buAutoNum type="arabicPeriod"/>
            </a:pPr>
            <a:r>
              <a:rPr lang="sv-SE" sz="2200"/>
              <a:t>Prevalens av bakteriell kontaminering för varje metod</a:t>
            </a:r>
            <a:endParaRPr lang="sv-SE" sz="2200">
              <a:ea typeface="Calibri"/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sv-SE" sz="2200"/>
              <a:t>Jämföra klimatpåverkan mellan metoderna</a:t>
            </a:r>
            <a:endParaRPr lang="sv-SE" sz="2200">
              <a:ea typeface="Calibri"/>
              <a:cs typeface="Calibri"/>
            </a:endParaRPr>
          </a:p>
        </p:txBody>
      </p:sp>
      <p:pic>
        <p:nvPicPr>
          <p:cNvPr id="8" name="Bildobjekt 7" descr="En bild som visar text, diagram, Teknisk ritning, skiss&#10;&#10;Automatiskt genererad beskrivning">
            <a:extLst>
              <a:ext uri="{FF2B5EF4-FFF2-40B4-BE49-F238E27FC236}">
                <a16:creationId xmlns:a16="http://schemas.microsoft.com/office/drawing/2014/main" id="{BD1A832C-1512-8091-0D39-E40C2C989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220" y="4179957"/>
            <a:ext cx="2731360" cy="16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0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57" r="-2" b="29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Bildobjekt 4" descr="Livscykelanalys - Life Cycle Assessment - Företagsforumet">
            <a:extLst>
              <a:ext uri="{FF2B5EF4-FFF2-40B4-BE49-F238E27FC236}">
                <a16:creationId xmlns:a16="http://schemas.microsoft.com/office/drawing/2014/main" id="{E638BD8A-D0C7-4500-C6F4-F37E82D04B9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14533" r="24545" b="-281"/>
          <a:stretch/>
        </p:blipFill>
        <p:spPr>
          <a:xfrm>
            <a:off x="332630" y="1129219"/>
            <a:ext cx="5125070" cy="41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5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 19">
            <a:extLst>
              <a:ext uri="{FF2B5EF4-FFF2-40B4-BE49-F238E27FC236}">
                <a16:creationId xmlns:a16="http://schemas.microsoft.com/office/drawing/2014/main" id="{74EB6BE9-C01B-D070-C1CE-DAF3ACEC74B6}"/>
              </a:ext>
            </a:extLst>
          </p:cNvPr>
          <p:cNvGrpSpPr/>
          <p:nvPr/>
        </p:nvGrpSpPr>
        <p:grpSpPr>
          <a:xfrm>
            <a:off x="1974205" y="643466"/>
            <a:ext cx="8243589" cy="5571067"/>
            <a:chOff x="1119000" y="511406"/>
            <a:chExt cx="7668000" cy="5967263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B0992BDC-0F1D-6226-95D4-67048FA845A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19000" y="973941"/>
            <a:ext cx="7668000" cy="55047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8AA91799-9089-1A5C-39F2-E4434B76B9FF}"/>
                </a:ext>
              </a:extLst>
            </p:cNvPr>
            <p:cNvSpPr txBox="1"/>
            <p:nvPr/>
          </p:nvSpPr>
          <p:spPr>
            <a:xfrm>
              <a:off x="4403823" y="4489868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0.013</a:t>
              </a:r>
              <a:endParaRPr lang="sv-SE" sz="1000"/>
            </a:p>
          </p:txBody>
        </p:sp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96427912-6DBA-5845-8B98-E33747E18B3A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4219553" y="4432432"/>
              <a:ext cx="184270" cy="180547"/>
            </a:xfrm>
            <a:prstGeom prst="line">
              <a:avLst/>
            </a:prstGeom>
            <a:ln w="15875">
              <a:solidFill>
                <a:srgbClr val="FFF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E75DF6FB-0859-EF84-EE77-D974504424C1}"/>
                </a:ext>
              </a:extLst>
            </p:cNvPr>
            <p:cNvSpPr/>
            <p:nvPr/>
          </p:nvSpPr>
          <p:spPr>
            <a:xfrm>
              <a:off x="4400918" y="4491289"/>
              <a:ext cx="72000" cy="244800"/>
            </a:xfrm>
            <a:prstGeom prst="rect">
              <a:avLst/>
            </a:prstGeom>
            <a:solidFill>
              <a:srgbClr val="FFF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E517CD39-B6CD-C88E-98DD-9A08214756C1}"/>
                </a:ext>
              </a:extLst>
            </p:cNvPr>
            <p:cNvSpPr txBox="1"/>
            <p:nvPr/>
          </p:nvSpPr>
          <p:spPr>
            <a:xfrm>
              <a:off x="4408673" y="4173134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00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0.061</a:t>
              </a:r>
              <a:endParaRPr lang="sv-SE" sz="1000"/>
            </a:p>
          </p:txBody>
        </p:sp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8218DFF6-B4B6-E576-5DBD-F2D2EEF26370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4161016" y="4296955"/>
              <a:ext cx="247657" cy="0"/>
            </a:xfrm>
            <a:prstGeom prst="line">
              <a:avLst/>
            </a:prstGeom>
            <a:ln w="15875">
              <a:solidFill>
                <a:srgbClr val="F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62C333BD-B526-3EB6-32D6-6F1AF8BC602F}"/>
                </a:ext>
              </a:extLst>
            </p:cNvPr>
            <p:cNvSpPr/>
            <p:nvPr/>
          </p:nvSpPr>
          <p:spPr>
            <a:xfrm>
              <a:off x="4408673" y="4174555"/>
              <a:ext cx="72000" cy="244800"/>
            </a:xfrm>
            <a:prstGeom prst="rect">
              <a:avLst/>
            </a:prstGeom>
            <a:solidFill>
              <a:srgbClr val="F2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8C193EAE-D03F-0599-EE39-0B3A5900C2D6}"/>
                </a:ext>
              </a:extLst>
            </p:cNvPr>
            <p:cNvSpPr txBox="1"/>
            <p:nvPr/>
          </p:nvSpPr>
          <p:spPr>
            <a:xfrm>
              <a:off x="4408673" y="3753904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64478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0.029</a:t>
              </a:r>
              <a:endParaRPr lang="sv-SE" sz="1000"/>
            </a:p>
          </p:txBody>
        </p:sp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6AC23FF1-FEB9-CEFD-08DF-69106B8C02AA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218776" y="3874883"/>
              <a:ext cx="187337" cy="0"/>
            </a:xfrm>
            <a:prstGeom prst="line">
              <a:avLst/>
            </a:prstGeom>
            <a:ln w="15875">
              <a:solidFill>
                <a:srgbClr val="264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C8C7BD7-1CCC-3505-31B9-D378F7D9C1AF}"/>
                </a:ext>
              </a:extLst>
            </p:cNvPr>
            <p:cNvSpPr/>
            <p:nvPr/>
          </p:nvSpPr>
          <p:spPr>
            <a:xfrm>
              <a:off x="4406113" y="3752483"/>
              <a:ext cx="72000" cy="244800"/>
            </a:xfrm>
            <a:prstGeom prst="rect">
              <a:avLst/>
            </a:prstGeom>
            <a:solidFill>
              <a:srgbClr val="2644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cxnSp>
          <p:nvCxnSpPr>
            <p:cNvPr id="39" name="Rak koppling 38">
              <a:extLst>
                <a:ext uri="{FF2B5EF4-FFF2-40B4-BE49-F238E27FC236}">
                  <a16:creationId xmlns:a16="http://schemas.microsoft.com/office/drawing/2014/main" id="{70AE1CF0-59DE-F0CB-9ECC-4E866C788178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2675892" y="4009164"/>
              <a:ext cx="192056" cy="0"/>
            </a:xfrm>
            <a:prstGeom prst="line">
              <a:avLst/>
            </a:prstGeom>
            <a:ln w="15875">
              <a:solidFill>
                <a:srgbClr val="BDE9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6F9B2437-DBA6-87C5-3FE1-03CB19CEC784}"/>
                </a:ext>
              </a:extLst>
            </p:cNvPr>
            <p:cNvCxnSpPr>
              <a:cxnSpLocks/>
            </p:cNvCxnSpPr>
            <p:nvPr/>
          </p:nvCxnSpPr>
          <p:spPr>
            <a:xfrm>
              <a:off x="2678452" y="4386749"/>
              <a:ext cx="189496" cy="0"/>
            </a:xfrm>
            <a:prstGeom prst="line">
              <a:avLst/>
            </a:prstGeom>
            <a:ln w="15875">
              <a:solidFill>
                <a:srgbClr val="4DD3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87BD71EF-C106-A078-F715-3F933E43A8B1}"/>
                </a:ext>
              </a:extLst>
            </p:cNvPr>
            <p:cNvSpPr txBox="1"/>
            <p:nvPr/>
          </p:nvSpPr>
          <p:spPr>
            <a:xfrm>
              <a:off x="2171892" y="3886053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E9EF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0.129</a:t>
              </a:r>
              <a:endParaRPr lang="sv-SE" sz="100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7027D8B6-B4E7-F0A2-6E24-65D355E0CDC9}"/>
                </a:ext>
              </a:extLst>
            </p:cNvPr>
            <p:cNvSpPr/>
            <p:nvPr/>
          </p:nvSpPr>
          <p:spPr>
            <a:xfrm>
              <a:off x="2609453" y="3887474"/>
              <a:ext cx="63879" cy="244800"/>
            </a:xfrm>
            <a:prstGeom prst="rect">
              <a:avLst/>
            </a:prstGeom>
            <a:solidFill>
              <a:srgbClr val="BDE9EF"/>
            </a:solidFill>
            <a:ln w="6350">
              <a:solidFill>
                <a:srgbClr val="BD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C59B6145-4216-AE1B-A47F-C11DDF5B940B}"/>
                </a:ext>
              </a:extLst>
            </p:cNvPr>
            <p:cNvSpPr txBox="1"/>
            <p:nvPr/>
          </p:nvSpPr>
          <p:spPr>
            <a:xfrm>
              <a:off x="2174452" y="4262584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DD350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0.023</a:t>
              </a:r>
              <a:endParaRPr lang="sv-SE" sz="100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83744D25-A5F7-2015-7112-36303ECCF8F3}"/>
                </a:ext>
              </a:extLst>
            </p:cNvPr>
            <p:cNvSpPr/>
            <p:nvPr/>
          </p:nvSpPr>
          <p:spPr>
            <a:xfrm>
              <a:off x="2612013" y="4262584"/>
              <a:ext cx="63879" cy="244800"/>
            </a:xfrm>
            <a:prstGeom prst="rect">
              <a:avLst/>
            </a:prstGeom>
            <a:solidFill>
              <a:srgbClr val="4DD350"/>
            </a:solidFill>
            <a:ln w="6350">
              <a:solidFill>
                <a:srgbClr val="4DD3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91A34FFE-11D7-74DF-F815-B2BFAD9EA934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2678292" y="4669824"/>
              <a:ext cx="189656" cy="0"/>
            </a:xfrm>
            <a:prstGeom prst="line">
              <a:avLst/>
            </a:prstGeom>
            <a:ln w="15875">
              <a:solidFill>
                <a:srgbClr val="893B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85D6C4E-A32B-1819-C273-5B3793EDE786}"/>
                </a:ext>
              </a:extLst>
            </p:cNvPr>
            <p:cNvSpPr txBox="1"/>
            <p:nvPr/>
          </p:nvSpPr>
          <p:spPr>
            <a:xfrm>
              <a:off x="2174292" y="4547424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93BC3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0.185</a:t>
              </a:r>
              <a:endParaRPr lang="sv-SE" sz="1000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A2B8629-9F4A-1F46-9CA7-AC5E13BFE94D}"/>
                </a:ext>
              </a:extLst>
            </p:cNvPr>
            <p:cNvSpPr/>
            <p:nvPr/>
          </p:nvSpPr>
          <p:spPr>
            <a:xfrm>
              <a:off x="2614413" y="4547424"/>
              <a:ext cx="63879" cy="244800"/>
            </a:xfrm>
            <a:prstGeom prst="rect">
              <a:avLst/>
            </a:prstGeom>
            <a:solidFill>
              <a:srgbClr val="893BC3"/>
            </a:solidFill>
            <a:ln w="6350">
              <a:solidFill>
                <a:srgbClr val="893B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6C73F745-DA39-4095-DB4B-ED486C51BCEC}"/>
                </a:ext>
              </a:extLst>
            </p:cNvPr>
            <p:cNvSpPr txBox="1"/>
            <p:nvPr/>
          </p:nvSpPr>
          <p:spPr>
            <a:xfrm>
              <a:off x="7832487" y="3240157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0.013</a:t>
              </a:r>
              <a:endParaRPr lang="sv-SE" sz="1000"/>
            </a:p>
          </p:txBody>
        </p: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852EFF97-E27A-391D-13DB-3F78C7B5B4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1103" y="3363267"/>
              <a:ext cx="215997" cy="1337"/>
            </a:xfrm>
            <a:prstGeom prst="line">
              <a:avLst/>
            </a:prstGeom>
            <a:ln w="15875">
              <a:solidFill>
                <a:srgbClr val="FFF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147570E2-9C18-1D30-0329-20E868A408F7}"/>
                </a:ext>
              </a:extLst>
            </p:cNvPr>
            <p:cNvSpPr/>
            <p:nvPr/>
          </p:nvSpPr>
          <p:spPr>
            <a:xfrm>
              <a:off x="7830687" y="3241445"/>
              <a:ext cx="72000" cy="244800"/>
            </a:xfrm>
            <a:prstGeom prst="rect">
              <a:avLst/>
            </a:prstGeom>
            <a:solidFill>
              <a:srgbClr val="FFFF7F"/>
            </a:solidFill>
            <a:ln w="6350">
              <a:solidFill>
                <a:srgbClr val="FFF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61BC2C29-3F51-B937-D98F-98D32FE98AFB}"/>
                </a:ext>
              </a:extLst>
            </p:cNvPr>
            <p:cNvSpPr txBox="1"/>
            <p:nvPr/>
          </p:nvSpPr>
          <p:spPr>
            <a:xfrm>
              <a:off x="7839184" y="2912965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00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0.130</a:t>
              </a:r>
              <a:endParaRPr lang="sv-SE" sz="1000"/>
            </a:p>
          </p:txBody>
        </p:sp>
        <p:cxnSp>
          <p:nvCxnSpPr>
            <p:cNvPr id="55" name="Rak koppling 54">
              <a:extLst>
                <a:ext uri="{FF2B5EF4-FFF2-40B4-BE49-F238E27FC236}">
                  <a16:creationId xmlns:a16="http://schemas.microsoft.com/office/drawing/2014/main" id="{2064F78E-3717-D785-8DF1-2C6A9DD90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5009" y="3037520"/>
              <a:ext cx="210202" cy="0"/>
            </a:xfrm>
            <a:prstGeom prst="line">
              <a:avLst/>
            </a:prstGeom>
            <a:ln w="15875">
              <a:solidFill>
                <a:srgbClr val="F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55F5E2F6-D477-9F17-F5C1-A787DF1B66F0}"/>
                </a:ext>
              </a:extLst>
            </p:cNvPr>
            <p:cNvSpPr/>
            <p:nvPr/>
          </p:nvSpPr>
          <p:spPr>
            <a:xfrm>
              <a:off x="7834593" y="2914386"/>
              <a:ext cx="72000" cy="244800"/>
            </a:xfrm>
            <a:prstGeom prst="rect">
              <a:avLst/>
            </a:prstGeom>
            <a:solidFill>
              <a:srgbClr val="F20000"/>
            </a:solidFill>
            <a:ln w="6350">
              <a:solidFill>
                <a:srgbClr val="F2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528557BD-8D3B-A5BC-B9BC-778DC0156F65}"/>
                </a:ext>
              </a:extLst>
            </p:cNvPr>
            <p:cNvSpPr txBox="1"/>
            <p:nvPr/>
          </p:nvSpPr>
          <p:spPr>
            <a:xfrm>
              <a:off x="7838148" y="1596364"/>
              <a:ext cx="504000" cy="24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64478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0.077</a:t>
              </a:r>
              <a:endParaRPr lang="sv-SE" sz="1000"/>
            </a:p>
          </p:txBody>
        </p: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68FE5F6D-CC70-D572-1460-BE00E2FFB2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2151" y="1718764"/>
              <a:ext cx="218910" cy="0"/>
            </a:xfrm>
            <a:prstGeom prst="line">
              <a:avLst/>
            </a:prstGeom>
            <a:ln w="15875">
              <a:solidFill>
                <a:srgbClr val="264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22D7278B-3AB9-2F7B-AEA7-A123102CB14F}"/>
                </a:ext>
              </a:extLst>
            </p:cNvPr>
            <p:cNvSpPr/>
            <p:nvPr/>
          </p:nvSpPr>
          <p:spPr>
            <a:xfrm>
              <a:off x="7834648" y="1596364"/>
              <a:ext cx="72000" cy="244800"/>
            </a:xfrm>
            <a:prstGeom prst="rect">
              <a:avLst/>
            </a:prstGeom>
            <a:solidFill>
              <a:srgbClr val="264478"/>
            </a:solidFill>
            <a:ln w="6350">
              <a:solidFill>
                <a:srgbClr val="2644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7E62EDC7-2A49-1ABB-6C64-8E1E644DD2D0}"/>
                </a:ext>
              </a:extLst>
            </p:cNvPr>
            <p:cNvSpPr txBox="1"/>
            <p:nvPr/>
          </p:nvSpPr>
          <p:spPr>
            <a:xfrm>
              <a:off x="5567014" y="2174077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E9EF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0.447</a:t>
              </a:r>
              <a:endParaRPr lang="sv-SE" sz="1000"/>
            </a:p>
          </p:txBody>
        </p: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515A7007-51A0-796F-F4C6-09EF4D21E83B}"/>
                </a:ext>
              </a:extLst>
            </p:cNvPr>
            <p:cNvCxnSpPr>
              <a:cxnSpLocks/>
            </p:cNvCxnSpPr>
            <p:nvPr/>
          </p:nvCxnSpPr>
          <p:spPr>
            <a:xfrm>
              <a:off x="6071014" y="2296742"/>
              <a:ext cx="208824" cy="0"/>
            </a:xfrm>
            <a:prstGeom prst="line">
              <a:avLst/>
            </a:prstGeom>
            <a:ln w="15875">
              <a:solidFill>
                <a:srgbClr val="BDE9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59C76529-19AD-483B-2580-860BE73798A2}"/>
                </a:ext>
              </a:extLst>
            </p:cNvPr>
            <p:cNvSpPr/>
            <p:nvPr/>
          </p:nvSpPr>
          <p:spPr>
            <a:xfrm>
              <a:off x="6004575" y="2174342"/>
              <a:ext cx="63879" cy="244800"/>
            </a:xfrm>
            <a:prstGeom prst="rect">
              <a:avLst/>
            </a:prstGeom>
            <a:solidFill>
              <a:srgbClr val="BDE9EF"/>
            </a:solidFill>
            <a:ln w="6350">
              <a:solidFill>
                <a:srgbClr val="BD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557C3DB7-8F1A-3385-BC81-73B0CC62B5FC}"/>
                </a:ext>
              </a:extLst>
            </p:cNvPr>
            <p:cNvSpPr txBox="1"/>
            <p:nvPr/>
          </p:nvSpPr>
          <p:spPr>
            <a:xfrm>
              <a:off x="5567013" y="3135787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DD350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0.070</a:t>
              </a:r>
              <a:endParaRPr lang="sv-SE" sz="1000"/>
            </a:p>
          </p:txBody>
        </p:sp>
        <p:cxnSp>
          <p:nvCxnSpPr>
            <p:cNvPr id="67" name="Rak koppling 66">
              <a:extLst>
                <a:ext uri="{FF2B5EF4-FFF2-40B4-BE49-F238E27FC236}">
                  <a16:creationId xmlns:a16="http://schemas.microsoft.com/office/drawing/2014/main" id="{77FF2440-2E1C-629B-4973-6CB9E5A81C1B}"/>
                </a:ext>
              </a:extLst>
            </p:cNvPr>
            <p:cNvCxnSpPr>
              <a:cxnSpLocks/>
              <a:stCxn id="66" idx="3"/>
            </p:cNvCxnSpPr>
            <p:nvPr/>
          </p:nvCxnSpPr>
          <p:spPr>
            <a:xfrm flipV="1">
              <a:off x="6071013" y="3256766"/>
              <a:ext cx="208824" cy="2132"/>
            </a:xfrm>
            <a:prstGeom prst="line">
              <a:avLst/>
            </a:prstGeom>
            <a:ln w="15875">
              <a:solidFill>
                <a:srgbClr val="4DD3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56C5A1CF-2707-E858-CB9D-5AF58DAD6613}"/>
                </a:ext>
              </a:extLst>
            </p:cNvPr>
            <p:cNvSpPr/>
            <p:nvPr/>
          </p:nvSpPr>
          <p:spPr>
            <a:xfrm>
              <a:off x="6004574" y="3134366"/>
              <a:ext cx="63879" cy="244800"/>
            </a:xfrm>
            <a:prstGeom prst="rect">
              <a:avLst/>
            </a:prstGeom>
            <a:solidFill>
              <a:srgbClr val="4DD350"/>
            </a:solidFill>
            <a:ln w="6350">
              <a:solidFill>
                <a:srgbClr val="4DD3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8B50BF3C-5975-AA10-2313-7750FB44D262}"/>
                </a:ext>
              </a:extLst>
            </p:cNvPr>
            <p:cNvSpPr txBox="1"/>
            <p:nvPr/>
          </p:nvSpPr>
          <p:spPr>
            <a:xfrm>
              <a:off x="5572988" y="3851942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93BC3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0.634</a:t>
              </a:r>
              <a:endParaRPr lang="sv-SE" sz="1000"/>
            </a:p>
          </p:txBody>
        </p:sp>
        <p:cxnSp>
          <p:nvCxnSpPr>
            <p:cNvPr id="71" name="Rak koppling 70">
              <a:extLst>
                <a:ext uri="{FF2B5EF4-FFF2-40B4-BE49-F238E27FC236}">
                  <a16:creationId xmlns:a16="http://schemas.microsoft.com/office/drawing/2014/main" id="{EC82A895-13BE-D9A1-D86A-79883DBE2314}"/>
                </a:ext>
              </a:extLst>
            </p:cNvPr>
            <p:cNvCxnSpPr>
              <a:cxnSpLocks/>
              <a:stCxn id="72" idx="3"/>
            </p:cNvCxnSpPr>
            <p:nvPr/>
          </p:nvCxnSpPr>
          <p:spPr>
            <a:xfrm>
              <a:off x="6074550" y="3975053"/>
              <a:ext cx="211262" cy="0"/>
            </a:xfrm>
            <a:prstGeom prst="line">
              <a:avLst/>
            </a:prstGeom>
            <a:ln w="15875">
              <a:solidFill>
                <a:srgbClr val="893B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B79611D0-ED98-7075-A849-80A4260B8742}"/>
                </a:ext>
              </a:extLst>
            </p:cNvPr>
            <p:cNvSpPr/>
            <p:nvPr/>
          </p:nvSpPr>
          <p:spPr>
            <a:xfrm>
              <a:off x="6010671" y="3852653"/>
              <a:ext cx="63879" cy="244800"/>
            </a:xfrm>
            <a:prstGeom prst="rect">
              <a:avLst/>
            </a:prstGeom>
            <a:solidFill>
              <a:srgbClr val="893BC3"/>
            </a:solidFill>
            <a:ln w="6350">
              <a:solidFill>
                <a:srgbClr val="893B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566BDBE-B6AA-D6B2-9716-AF0A7391514D}"/>
                </a:ext>
              </a:extLst>
            </p:cNvPr>
            <p:cNvSpPr txBox="1"/>
            <p:nvPr/>
          </p:nvSpPr>
          <p:spPr>
            <a:xfrm>
              <a:off x="2790920" y="3373540"/>
              <a:ext cx="1512000" cy="3077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962680">
                <a:spcAft>
                  <a:spcPts val="672"/>
                </a:spcAft>
              </a:pPr>
              <a:r>
                <a:rPr lang="en-GB" sz="1474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Symbol" panose="05050102010706020507" pitchFamily="18" charset="2"/>
                </a:rPr>
                <a:t> 0.43 (0.41-0.47)</a:t>
              </a:r>
              <a:endParaRPr lang="en-GB" sz="1400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794376E4-E36A-AE2B-F092-2F53CDAFC720}"/>
                </a:ext>
              </a:extLst>
            </p:cNvPr>
            <p:cNvSpPr txBox="1"/>
            <p:nvPr/>
          </p:nvSpPr>
          <p:spPr>
            <a:xfrm>
              <a:off x="6182993" y="1252840"/>
              <a:ext cx="1512000" cy="3077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62680">
                <a:spcAft>
                  <a:spcPts val="672"/>
                </a:spcAft>
              </a:pPr>
              <a:r>
                <a:rPr lang="en-GB" sz="1474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Symbol" panose="05050102010706020507" pitchFamily="18" charset="2"/>
                </a:rPr>
                <a:t> 1.39 (1.37-1.40)</a:t>
              </a:r>
              <a:endParaRPr lang="en-GB" sz="1400"/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54BAA97E-7EE0-092C-3BBB-5F2F568933CC}"/>
                </a:ext>
              </a:extLst>
            </p:cNvPr>
            <p:cNvSpPr txBox="1"/>
            <p:nvPr/>
          </p:nvSpPr>
          <p:spPr>
            <a:xfrm>
              <a:off x="1867698" y="511406"/>
              <a:ext cx="63722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62680">
                <a:spcAft>
                  <a:spcPts val="672"/>
                </a:spcAft>
                <a:defRPr sz="1600" b="1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sv-SE" sz="1895" b="1" kern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rPr>
                <a:t>Greenhouse gas emissions</a:t>
              </a:r>
              <a:endParaRPr lang="sv-SE" sz="1800" b="1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E861A240-6CD1-8598-8D43-2F38384636EB}"/>
                </a:ext>
              </a:extLst>
            </p:cNvPr>
            <p:cNvSpPr txBox="1"/>
            <p:nvPr/>
          </p:nvSpPr>
          <p:spPr>
            <a:xfrm>
              <a:off x="4076340" y="1177782"/>
              <a:ext cx="1598644" cy="61696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pPr defTabSz="962680">
                <a:spcAft>
                  <a:spcPts val="672"/>
                </a:spcAft>
              </a:pPr>
              <a:r>
                <a:rPr lang="sv-SE" sz="1263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∆ -0.96 (-0.99 to -0.93)</a:t>
              </a:r>
            </a:p>
            <a:p>
              <a:pPr defTabSz="962680">
                <a:spcAft>
                  <a:spcPts val="672"/>
                </a:spcAft>
              </a:pPr>
              <a:r>
                <a:rPr lang="sv-SE" sz="1263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P&lt;0.0005</a:t>
              </a:r>
              <a:endParaRPr lang="en-GB" sz="1200" dirty="0"/>
            </a:p>
          </p:txBody>
        </p:sp>
        <p:cxnSp>
          <p:nvCxnSpPr>
            <p:cNvPr id="35" name="Koppling: vinklad 34">
              <a:extLst>
                <a:ext uri="{FF2B5EF4-FFF2-40B4-BE49-F238E27FC236}">
                  <a16:creationId xmlns:a16="http://schemas.microsoft.com/office/drawing/2014/main" id="{2B626C55-FEFE-0DE1-A6D5-6D8CCB738309}"/>
                </a:ext>
              </a:extLst>
            </p:cNvPr>
            <p:cNvCxnSpPr>
              <a:cxnSpLocks/>
              <a:stCxn id="4" idx="0"/>
              <a:endCxn id="15" idx="1"/>
            </p:cNvCxnSpPr>
            <p:nvPr/>
          </p:nvCxnSpPr>
          <p:spPr>
            <a:xfrm rot="5400000" flipH="1" flipV="1">
              <a:off x="2867992" y="2165193"/>
              <a:ext cx="1887277" cy="52942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k koppling 43">
              <a:extLst>
                <a:ext uri="{FF2B5EF4-FFF2-40B4-BE49-F238E27FC236}">
                  <a16:creationId xmlns:a16="http://schemas.microsoft.com/office/drawing/2014/main" id="{71EAFA4C-B3F2-AAAF-98B8-6CD676BCF1DA}"/>
                </a:ext>
              </a:extLst>
            </p:cNvPr>
            <p:cNvCxnSpPr>
              <a:cxnSpLocks/>
              <a:stCxn id="15" idx="3"/>
              <a:endCxn id="5" idx="1"/>
            </p:cNvCxnSpPr>
            <p:nvPr/>
          </p:nvCxnSpPr>
          <p:spPr>
            <a:xfrm flipV="1">
              <a:off x="5674984" y="1406729"/>
              <a:ext cx="508009" cy="79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C6C0F346-7C65-421B-76DF-4365E60DE3C1}"/>
                </a:ext>
              </a:extLst>
            </p:cNvPr>
            <p:cNvSpPr txBox="1"/>
            <p:nvPr/>
          </p:nvSpPr>
          <p:spPr>
            <a:xfrm>
              <a:off x="2433027" y="4937560"/>
              <a:ext cx="21959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62680">
                <a:spcAft>
                  <a:spcPts val="672"/>
                </a:spcAft>
              </a:pPr>
              <a:r>
                <a:rPr lang="sv-SE" sz="1474" b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Reuse (n = 189)</a:t>
              </a:r>
              <a:endParaRPr lang="sv-S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18F2516-CE35-D24E-B66F-46F028425A80}"/>
                </a:ext>
              </a:extLst>
            </p:cNvPr>
            <p:cNvSpPr txBox="1"/>
            <p:nvPr/>
          </p:nvSpPr>
          <p:spPr>
            <a:xfrm>
              <a:off x="5965446" y="4937560"/>
              <a:ext cx="20179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62680">
                <a:spcAft>
                  <a:spcPts val="672"/>
                </a:spcAft>
              </a:pPr>
              <a:r>
                <a:rPr lang="sv-SE" sz="1474" b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Single use (n = 159)</a:t>
              </a:r>
              <a:endParaRPr lang="sv-S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Pil: vänster 29">
            <a:extLst>
              <a:ext uri="{FF2B5EF4-FFF2-40B4-BE49-F238E27FC236}">
                <a16:creationId xmlns:a16="http://schemas.microsoft.com/office/drawing/2014/main" id="{00F88906-EF25-3A4F-F99A-E41093BBA479}"/>
              </a:ext>
            </a:extLst>
          </p:cNvPr>
          <p:cNvSpPr/>
          <p:nvPr/>
        </p:nvSpPr>
        <p:spPr>
          <a:xfrm>
            <a:off x="9722661" y="2085473"/>
            <a:ext cx="978407" cy="48463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Pil: vänster 30">
            <a:extLst>
              <a:ext uri="{FF2B5EF4-FFF2-40B4-BE49-F238E27FC236}">
                <a16:creationId xmlns:a16="http://schemas.microsoft.com/office/drawing/2014/main" id="{9FAF7476-2C34-E8F2-7178-8C8344CEBB7D}"/>
              </a:ext>
            </a:extLst>
          </p:cNvPr>
          <p:cNvSpPr/>
          <p:nvPr/>
        </p:nvSpPr>
        <p:spPr>
          <a:xfrm>
            <a:off x="9722661" y="3672495"/>
            <a:ext cx="978407" cy="48463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4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56" t="30732" r="-2037" b="366"/>
          <a:stretch/>
        </p:blipFill>
        <p:spPr>
          <a:xfrm>
            <a:off x="4883025" y="3493008"/>
            <a:ext cx="7314794" cy="336145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1351D71B-FBE1-10BB-B07E-796957C56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3" y="1582703"/>
            <a:ext cx="5657850" cy="2933700"/>
          </a:xfrm>
          <a:prstGeom prst="rect">
            <a:avLst/>
          </a:prstGeom>
        </p:spPr>
      </p:pic>
      <p:pic>
        <p:nvPicPr>
          <p:cNvPr id="8" name="Bildobjekt 7" descr="En bild som visar diagram, text, Teknisk ritning, skiss&#10;&#10;Automatiskt genererad beskrivning">
            <a:extLst>
              <a:ext uri="{FF2B5EF4-FFF2-40B4-BE49-F238E27FC236}">
                <a16:creationId xmlns:a16="http://schemas.microsoft.com/office/drawing/2014/main" id="{2D05ADEC-F75C-CCB9-36E7-B9A1DF11D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93" y="439108"/>
            <a:ext cx="3632629" cy="292597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95F5E7-7322-16C4-4753-C7B04C64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734013"/>
              </p:ext>
            </p:extLst>
          </p:nvPr>
        </p:nvGraphicFramePr>
        <p:xfrm>
          <a:off x="1425497" y="1269845"/>
          <a:ext cx="2523335" cy="125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" name="Bildobjekt 23" descr="En bild som visar skiss, diagram, rita, antenn&#10;&#10;Automatiskt genererad beskrivning">
            <a:extLst>
              <a:ext uri="{FF2B5EF4-FFF2-40B4-BE49-F238E27FC236}">
                <a16:creationId xmlns:a16="http://schemas.microsoft.com/office/drawing/2014/main" id="{6D05A677-A257-E868-E1AF-70CD356894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6689" y="3706043"/>
            <a:ext cx="1202981" cy="2935631"/>
          </a:xfrm>
          <a:prstGeom prst="rect">
            <a:avLst/>
          </a:prstGeom>
        </p:spPr>
      </p:pic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AE254F6D-D5D2-E9A3-5024-81F603444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746811"/>
              </p:ext>
            </p:extLst>
          </p:nvPr>
        </p:nvGraphicFramePr>
        <p:xfrm>
          <a:off x="1422554" y="4543862"/>
          <a:ext cx="2523335" cy="125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9368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2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objekt 50" descr="En bild som visar skiss, diagram, text, rita">
            <a:extLst>
              <a:ext uri="{FF2B5EF4-FFF2-40B4-BE49-F238E27FC236}">
                <a16:creationId xmlns:a16="http://schemas.microsoft.com/office/drawing/2014/main" id="{AB71C95C-CA24-9F94-1FD1-78471310A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" y="1318452"/>
            <a:ext cx="5788900" cy="40924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9BE50-6E69-48B2-88F2-E5DF0FF8579B}"/>
              </a:ext>
            </a:extLst>
          </p:cNvPr>
          <p:cNvSpPr/>
          <p:nvPr/>
        </p:nvSpPr>
        <p:spPr>
          <a:xfrm>
            <a:off x="0" y="1061670"/>
            <a:ext cx="12192000" cy="380658"/>
          </a:xfrm>
          <a:prstGeom prst="rect">
            <a:avLst/>
          </a:prstGeom>
          <a:solidFill>
            <a:srgbClr val="184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CF2E86AF-2A23-45A8-4251-9D197D694C2F}"/>
              </a:ext>
            </a:extLst>
          </p:cNvPr>
          <p:cNvSpPr txBox="1"/>
          <p:nvPr/>
        </p:nvSpPr>
        <p:spPr>
          <a:xfrm>
            <a:off x="1" y="106410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348 procedures included after randomisation: reusing infusion-set components marked in green vs. single-use of all components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499" y="91440"/>
            <a:ext cx="11815685" cy="914400"/>
          </a:xfrm>
        </p:spPr>
        <p:txBody>
          <a:bodyPr>
            <a:normAutofit/>
          </a:bodyPr>
          <a:lstStyle/>
          <a:p>
            <a:pPr algn="ctr"/>
            <a:r>
              <a:rPr lang="en-GB" sz="2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Bacterial contamination and greenhouse gas emissions</a:t>
            </a:r>
            <a:br>
              <a:rPr lang="en-GB" sz="2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GB" sz="2000" b="1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lang="en-GB" sz="2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 randomised study of reuse versus single-use of infusion-set components for intravenous anaesthesia</a:t>
            </a:r>
            <a:endParaRPr lang="en-GB" sz="2000" b="1">
              <a:solidFill>
                <a:srgbClr val="A53C1B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29085" y="5939573"/>
            <a:ext cx="5797891" cy="663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Karlsson et al. 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Eur J Anaesthesiol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 September 2024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@EJA_Journal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E014B0-0C14-47C8-95B4-249381482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394" y="5785987"/>
            <a:ext cx="4983521" cy="952732"/>
          </a:xfrm>
          <a:prstGeom prst="rect">
            <a:avLst/>
          </a:prstGeom>
        </p:spPr>
      </p:pic>
      <p:cxnSp>
        <p:nvCxnSpPr>
          <p:cNvPr id="78" name="Rak koppling 77">
            <a:extLst>
              <a:ext uri="{FF2B5EF4-FFF2-40B4-BE49-F238E27FC236}">
                <a16:creationId xmlns:a16="http://schemas.microsoft.com/office/drawing/2014/main" id="{9D88683F-4A6E-5B37-BB37-5DC04CE73950}"/>
              </a:ext>
            </a:extLst>
          </p:cNvPr>
          <p:cNvCxnSpPr>
            <a:cxnSpLocks/>
          </p:cNvCxnSpPr>
          <p:nvPr/>
        </p:nvCxnSpPr>
        <p:spPr>
          <a:xfrm flipV="1">
            <a:off x="0" y="5796398"/>
            <a:ext cx="6901671" cy="14921"/>
          </a:xfrm>
          <a:prstGeom prst="line">
            <a:avLst/>
          </a:prstGeom>
          <a:ln w="28575">
            <a:solidFill>
              <a:srgbClr val="184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tle 3">
            <a:extLst>
              <a:ext uri="{FF2B5EF4-FFF2-40B4-BE49-F238E27FC236}">
                <a16:creationId xmlns:a16="http://schemas.microsoft.com/office/drawing/2014/main" id="{53BDB5DA-4ED0-4C3F-BF42-1CF685132057}"/>
              </a:ext>
            </a:extLst>
          </p:cNvPr>
          <p:cNvSpPr txBox="1">
            <a:spLocks/>
          </p:cNvSpPr>
          <p:nvPr/>
        </p:nvSpPr>
        <p:spPr>
          <a:xfrm>
            <a:off x="7486650" y="2297240"/>
            <a:ext cx="4605767" cy="216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Reusing infusion-set components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Allowed three procedures per infusion set</a:t>
            </a:r>
            <a:endParaRPr kumimoji="0" lang="en-GB" sz="2100" b="1" i="0" u="none" strike="noStrike" kern="1200" cap="none" spc="0" normalizeH="0" baseline="0" noProof="0">
              <a:ln>
                <a:noFill/>
              </a:ln>
              <a:solidFill>
                <a:srgbClr val="A53C1B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Did not increase bacterial contamination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Reduced climate emissions by 69%</a:t>
            </a:r>
            <a:endParaRPr kumimoji="0" lang="en-GB" sz="21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7" name="Bildobjekt 106" descr="En bild som visar Grafik, Färggrann, grön">
            <a:extLst>
              <a:ext uri="{FF2B5EF4-FFF2-40B4-BE49-F238E27FC236}">
                <a16:creationId xmlns:a16="http://schemas.microsoft.com/office/drawing/2014/main" id="{827DA695-9C15-86D9-0CE3-DAD4B5F2D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886" y="2688833"/>
            <a:ext cx="1737297" cy="1679388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8FF8B35B-9511-6645-5BBF-823E0222BC02}"/>
              </a:ext>
            </a:extLst>
          </p:cNvPr>
          <p:cNvGrpSpPr/>
          <p:nvPr/>
        </p:nvGrpSpPr>
        <p:grpSpPr>
          <a:xfrm>
            <a:off x="260401" y="1768452"/>
            <a:ext cx="5142180" cy="3878343"/>
            <a:chOff x="260401" y="1768452"/>
            <a:chExt cx="5142180" cy="3878343"/>
          </a:xfrm>
        </p:grpSpPr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EF3969AA-71A6-FD89-AA01-8DB1C6BA9FF3}"/>
                </a:ext>
              </a:extLst>
            </p:cNvPr>
            <p:cNvSpPr/>
            <p:nvPr/>
          </p:nvSpPr>
          <p:spPr>
            <a:xfrm>
              <a:off x="3139311" y="2235399"/>
              <a:ext cx="1123765" cy="1163849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0" name="Rak koppling 89">
              <a:extLst>
                <a:ext uri="{FF2B5EF4-FFF2-40B4-BE49-F238E27FC236}">
                  <a16:creationId xmlns:a16="http://schemas.microsoft.com/office/drawing/2014/main" id="{0F642274-AAE7-B86C-2294-4B24E19EB23F}"/>
                </a:ext>
              </a:extLst>
            </p:cNvPr>
            <p:cNvCxnSpPr/>
            <p:nvPr/>
          </p:nvCxnSpPr>
          <p:spPr>
            <a:xfrm>
              <a:off x="3204551" y="3403371"/>
              <a:ext cx="446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k koppling 90">
              <a:extLst>
                <a:ext uri="{FF2B5EF4-FFF2-40B4-BE49-F238E27FC236}">
                  <a16:creationId xmlns:a16="http://schemas.microsoft.com/office/drawing/2014/main" id="{D62CB9E2-82E6-6CB0-D2EC-86DCFEC55B29}"/>
                </a:ext>
              </a:extLst>
            </p:cNvPr>
            <p:cNvCxnSpPr/>
            <p:nvPr/>
          </p:nvCxnSpPr>
          <p:spPr>
            <a:xfrm>
              <a:off x="3669694" y="3401101"/>
              <a:ext cx="446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ak koppling 93">
              <a:extLst>
                <a:ext uri="{FF2B5EF4-FFF2-40B4-BE49-F238E27FC236}">
                  <a16:creationId xmlns:a16="http://schemas.microsoft.com/office/drawing/2014/main" id="{E2FBD79B-F498-FDDE-AA14-A8F587894A69}"/>
                </a:ext>
              </a:extLst>
            </p:cNvPr>
            <p:cNvCxnSpPr>
              <a:cxnSpLocks/>
            </p:cNvCxnSpPr>
            <p:nvPr/>
          </p:nvCxnSpPr>
          <p:spPr>
            <a:xfrm>
              <a:off x="3226602" y="2225652"/>
              <a:ext cx="0" cy="1173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k koppling 97">
              <a:extLst>
                <a:ext uri="{FF2B5EF4-FFF2-40B4-BE49-F238E27FC236}">
                  <a16:creationId xmlns:a16="http://schemas.microsoft.com/office/drawing/2014/main" id="{45CA1E66-57B0-F31A-DF8B-DFEE129DE0DF}"/>
                </a:ext>
              </a:extLst>
            </p:cNvPr>
            <p:cNvCxnSpPr>
              <a:cxnSpLocks/>
            </p:cNvCxnSpPr>
            <p:nvPr/>
          </p:nvCxnSpPr>
          <p:spPr>
            <a:xfrm>
              <a:off x="3692256" y="2225652"/>
              <a:ext cx="0" cy="1173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EEB66711-E1C7-8188-E9AC-A01583C0CC5A}"/>
                </a:ext>
              </a:extLst>
            </p:cNvPr>
            <p:cNvGrpSpPr/>
            <p:nvPr/>
          </p:nvGrpSpPr>
          <p:grpSpPr>
            <a:xfrm>
              <a:off x="260401" y="1768452"/>
              <a:ext cx="5142180" cy="3878343"/>
              <a:chOff x="260401" y="1768452"/>
              <a:chExt cx="5142180" cy="3878343"/>
            </a:xfrm>
          </p:grpSpPr>
          <p:sp>
            <p:nvSpPr>
              <p:cNvPr id="66" name="Rektangel 65">
                <a:extLst>
                  <a:ext uri="{FF2B5EF4-FFF2-40B4-BE49-F238E27FC236}">
                    <a16:creationId xmlns:a16="http://schemas.microsoft.com/office/drawing/2014/main" id="{64055960-B155-FDFA-2BA6-83EC78CFB341}"/>
                  </a:ext>
                </a:extLst>
              </p:cNvPr>
              <p:cNvSpPr/>
              <p:nvPr/>
            </p:nvSpPr>
            <p:spPr>
              <a:xfrm>
                <a:off x="4971680" y="3104997"/>
                <a:ext cx="430901" cy="2002151"/>
              </a:xfrm>
              <a:prstGeom prst="rect">
                <a:avLst/>
              </a:prstGeom>
              <a:noFill/>
              <a:ln w="38100">
                <a:solidFill>
                  <a:srgbClr val="CF1E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textruta 70">
                <a:extLst>
                  <a:ext uri="{FF2B5EF4-FFF2-40B4-BE49-F238E27FC236}">
                    <a16:creationId xmlns:a16="http://schemas.microsoft.com/office/drawing/2014/main" id="{B6F02884-0FC0-0E5D-B1A0-72F2FC83EDCD}"/>
                  </a:ext>
                </a:extLst>
              </p:cNvPr>
              <p:cNvSpPr txBox="1"/>
              <p:nvPr/>
            </p:nvSpPr>
            <p:spPr>
              <a:xfrm>
                <a:off x="4217227" y="5277463"/>
                <a:ext cx="1185354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F1E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CF1E2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Single-use</a:t>
                </a:r>
              </a:p>
            </p:txBody>
          </p:sp>
          <p:cxnSp>
            <p:nvCxnSpPr>
              <p:cNvPr id="73" name="Rak koppling 72">
                <a:extLst>
                  <a:ext uri="{FF2B5EF4-FFF2-40B4-BE49-F238E27FC236}">
                    <a16:creationId xmlns:a16="http://schemas.microsoft.com/office/drawing/2014/main" id="{F035C1EC-8EEA-8F02-3977-9A355F1733AA}"/>
                  </a:ext>
                </a:extLst>
              </p:cNvPr>
              <p:cNvCxnSpPr>
                <a:cxnSpLocks/>
                <a:stCxn id="66" idx="2"/>
              </p:cNvCxnSpPr>
              <p:nvPr/>
            </p:nvCxnSpPr>
            <p:spPr>
              <a:xfrm flipH="1">
                <a:off x="5187130" y="5107148"/>
                <a:ext cx="1" cy="184581"/>
              </a:xfrm>
              <a:prstGeom prst="line">
                <a:avLst/>
              </a:prstGeom>
              <a:ln w="38100">
                <a:solidFill>
                  <a:srgbClr val="CF1E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upp 99">
                <a:extLst>
                  <a:ext uri="{FF2B5EF4-FFF2-40B4-BE49-F238E27FC236}">
                    <a16:creationId xmlns:a16="http://schemas.microsoft.com/office/drawing/2014/main" id="{1F8FCAA5-54D4-54FB-12DC-AC7CE43CBCDF}"/>
                  </a:ext>
                </a:extLst>
              </p:cNvPr>
              <p:cNvGrpSpPr/>
              <p:nvPr/>
            </p:nvGrpSpPr>
            <p:grpSpPr>
              <a:xfrm>
                <a:off x="260401" y="1768452"/>
                <a:ext cx="4486735" cy="3523277"/>
                <a:chOff x="513890" y="1622061"/>
                <a:chExt cx="4486735" cy="3523277"/>
              </a:xfrm>
            </p:grpSpPr>
            <p:sp>
              <p:nvSpPr>
                <p:cNvPr id="65" name="Rektangel 64">
                  <a:extLst>
                    <a:ext uri="{FF2B5EF4-FFF2-40B4-BE49-F238E27FC236}">
                      <a16:creationId xmlns:a16="http://schemas.microsoft.com/office/drawing/2014/main" id="{31443FB7-90CB-B6EB-D2CF-AEA30168EB8E}"/>
                    </a:ext>
                  </a:extLst>
                </p:cNvPr>
                <p:cNvSpPr/>
                <p:nvPr/>
              </p:nvSpPr>
              <p:spPr>
                <a:xfrm>
                  <a:off x="513890" y="1622061"/>
                  <a:ext cx="4486735" cy="3340235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textruta 66">
                  <a:extLst>
                    <a:ext uri="{FF2B5EF4-FFF2-40B4-BE49-F238E27FC236}">
                      <a16:creationId xmlns:a16="http://schemas.microsoft.com/office/drawing/2014/main" id="{1F167628-3FBF-C223-A008-DE363136D5C0}"/>
                    </a:ext>
                  </a:extLst>
                </p:cNvPr>
                <p:cNvSpPr txBox="1"/>
                <p:nvPr/>
              </p:nvSpPr>
              <p:spPr>
                <a:xfrm>
                  <a:off x="2383510" y="4776006"/>
                  <a:ext cx="756746" cy="36933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99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46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Reuse</a:t>
                  </a:r>
                </a:p>
              </p:txBody>
            </p:sp>
          </p:grpSp>
        </p:grpSp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11DCA691-5187-C475-D2F2-C1592D719FDF}"/>
                </a:ext>
              </a:extLst>
            </p:cNvPr>
            <p:cNvGrpSpPr/>
            <p:nvPr/>
          </p:nvGrpSpPr>
          <p:grpSpPr>
            <a:xfrm>
              <a:off x="4134831" y="2230841"/>
              <a:ext cx="45719" cy="1174759"/>
              <a:chOff x="-69722" y="2230841"/>
              <a:chExt cx="45719" cy="1174759"/>
            </a:xfrm>
          </p:grpSpPr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8C73E70A-DF62-A743-8BB8-D74AD3557323}"/>
                  </a:ext>
                </a:extLst>
              </p:cNvPr>
              <p:cNvSpPr/>
              <p:nvPr/>
            </p:nvSpPr>
            <p:spPr>
              <a:xfrm>
                <a:off x="-69722" y="2232000"/>
                <a:ext cx="45719" cy="1173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9" name="Rak koppling 98">
                <a:extLst>
                  <a:ext uri="{FF2B5EF4-FFF2-40B4-BE49-F238E27FC236}">
                    <a16:creationId xmlns:a16="http://schemas.microsoft.com/office/drawing/2014/main" id="{9C20047D-FFEC-6F9B-612A-7DA3AAF544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8769" y="2230841"/>
                <a:ext cx="0" cy="1173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Rak koppling 91">
              <a:extLst>
                <a:ext uri="{FF2B5EF4-FFF2-40B4-BE49-F238E27FC236}">
                  <a16:creationId xmlns:a16="http://schemas.microsoft.com/office/drawing/2014/main" id="{3C253430-603E-CD9B-1169-6FB1CFB36020}"/>
                </a:ext>
              </a:extLst>
            </p:cNvPr>
            <p:cNvCxnSpPr/>
            <p:nvPr/>
          </p:nvCxnSpPr>
          <p:spPr>
            <a:xfrm>
              <a:off x="4134339" y="3404441"/>
              <a:ext cx="446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265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 19">
            <a:extLst>
              <a:ext uri="{FF2B5EF4-FFF2-40B4-BE49-F238E27FC236}">
                <a16:creationId xmlns:a16="http://schemas.microsoft.com/office/drawing/2014/main" id="{74EB6BE9-C01B-D070-C1CE-DAF3ACEC74B6}"/>
              </a:ext>
            </a:extLst>
          </p:cNvPr>
          <p:cNvGrpSpPr/>
          <p:nvPr/>
        </p:nvGrpSpPr>
        <p:grpSpPr>
          <a:xfrm>
            <a:off x="1024704" y="222384"/>
            <a:ext cx="8243589" cy="5571067"/>
            <a:chOff x="1119000" y="511406"/>
            <a:chExt cx="7668000" cy="5967263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B0992BDC-0F1D-6226-95D4-67048FA845A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19000" y="973941"/>
            <a:ext cx="7668000" cy="55047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8AA91799-9089-1A5C-39F2-E4434B76B9FF}"/>
                </a:ext>
              </a:extLst>
            </p:cNvPr>
            <p:cNvSpPr txBox="1"/>
            <p:nvPr/>
          </p:nvSpPr>
          <p:spPr>
            <a:xfrm>
              <a:off x="4403823" y="4489868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0.013</a:t>
              </a:r>
              <a:endParaRPr lang="sv-SE" sz="1000"/>
            </a:p>
          </p:txBody>
        </p:sp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96427912-6DBA-5845-8B98-E33747E18B3A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4219553" y="4432432"/>
              <a:ext cx="184270" cy="180547"/>
            </a:xfrm>
            <a:prstGeom prst="line">
              <a:avLst/>
            </a:prstGeom>
            <a:ln w="15875">
              <a:solidFill>
                <a:srgbClr val="FFF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E75DF6FB-0859-EF84-EE77-D974504424C1}"/>
                </a:ext>
              </a:extLst>
            </p:cNvPr>
            <p:cNvSpPr/>
            <p:nvPr/>
          </p:nvSpPr>
          <p:spPr>
            <a:xfrm>
              <a:off x="4400918" y="4491289"/>
              <a:ext cx="72000" cy="244800"/>
            </a:xfrm>
            <a:prstGeom prst="rect">
              <a:avLst/>
            </a:prstGeom>
            <a:solidFill>
              <a:srgbClr val="FFF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E517CD39-B6CD-C88E-98DD-9A08214756C1}"/>
                </a:ext>
              </a:extLst>
            </p:cNvPr>
            <p:cNvSpPr txBox="1"/>
            <p:nvPr/>
          </p:nvSpPr>
          <p:spPr>
            <a:xfrm>
              <a:off x="4408673" y="4173134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00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0.061</a:t>
              </a:r>
              <a:endParaRPr lang="sv-SE" sz="1000"/>
            </a:p>
          </p:txBody>
        </p:sp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8218DFF6-B4B6-E576-5DBD-F2D2EEF26370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4161016" y="4296955"/>
              <a:ext cx="247657" cy="0"/>
            </a:xfrm>
            <a:prstGeom prst="line">
              <a:avLst/>
            </a:prstGeom>
            <a:ln w="15875">
              <a:solidFill>
                <a:srgbClr val="F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62C333BD-B526-3EB6-32D6-6F1AF8BC602F}"/>
                </a:ext>
              </a:extLst>
            </p:cNvPr>
            <p:cNvSpPr/>
            <p:nvPr/>
          </p:nvSpPr>
          <p:spPr>
            <a:xfrm>
              <a:off x="4408673" y="4174555"/>
              <a:ext cx="72000" cy="244800"/>
            </a:xfrm>
            <a:prstGeom prst="rect">
              <a:avLst/>
            </a:prstGeom>
            <a:solidFill>
              <a:srgbClr val="F2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8C193EAE-D03F-0599-EE39-0B3A5900C2D6}"/>
                </a:ext>
              </a:extLst>
            </p:cNvPr>
            <p:cNvSpPr txBox="1"/>
            <p:nvPr/>
          </p:nvSpPr>
          <p:spPr>
            <a:xfrm>
              <a:off x="4408673" y="3753904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64478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0.029</a:t>
              </a:r>
              <a:endParaRPr lang="sv-SE" sz="1000"/>
            </a:p>
          </p:txBody>
        </p:sp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6AC23FF1-FEB9-CEFD-08DF-69106B8C02AA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218776" y="3874883"/>
              <a:ext cx="187337" cy="0"/>
            </a:xfrm>
            <a:prstGeom prst="line">
              <a:avLst/>
            </a:prstGeom>
            <a:ln w="15875">
              <a:solidFill>
                <a:srgbClr val="264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C8C7BD7-1CCC-3505-31B9-D378F7D9C1AF}"/>
                </a:ext>
              </a:extLst>
            </p:cNvPr>
            <p:cNvSpPr/>
            <p:nvPr/>
          </p:nvSpPr>
          <p:spPr>
            <a:xfrm>
              <a:off x="4406113" y="3752483"/>
              <a:ext cx="72000" cy="244800"/>
            </a:xfrm>
            <a:prstGeom prst="rect">
              <a:avLst/>
            </a:prstGeom>
            <a:solidFill>
              <a:srgbClr val="2644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cxnSp>
          <p:nvCxnSpPr>
            <p:cNvPr id="39" name="Rak koppling 38">
              <a:extLst>
                <a:ext uri="{FF2B5EF4-FFF2-40B4-BE49-F238E27FC236}">
                  <a16:creationId xmlns:a16="http://schemas.microsoft.com/office/drawing/2014/main" id="{70AE1CF0-59DE-F0CB-9ECC-4E866C788178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2675892" y="4009164"/>
              <a:ext cx="192056" cy="0"/>
            </a:xfrm>
            <a:prstGeom prst="line">
              <a:avLst/>
            </a:prstGeom>
            <a:ln w="15875">
              <a:solidFill>
                <a:srgbClr val="BDE9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6F9B2437-DBA6-87C5-3FE1-03CB19CEC784}"/>
                </a:ext>
              </a:extLst>
            </p:cNvPr>
            <p:cNvCxnSpPr>
              <a:cxnSpLocks/>
            </p:cNvCxnSpPr>
            <p:nvPr/>
          </p:nvCxnSpPr>
          <p:spPr>
            <a:xfrm>
              <a:off x="2678452" y="4386749"/>
              <a:ext cx="189496" cy="0"/>
            </a:xfrm>
            <a:prstGeom prst="line">
              <a:avLst/>
            </a:prstGeom>
            <a:ln w="15875">
              <a:solidFill>
                <a:srgbClr val="4DD3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87BD71EF-C106-A078-F715-3F933E43A8B1}"/>
                </a:ext>
              </a:extLst>
            </p:cNvPr>
            <p:cNvSpPr txBox="1"/>
            <p:nvPr/>
          </p:nvSpPr>
          <p:spPr>
            <a:xfrm>
              <a:off x="2171892" y="3886053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E9EF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0.129</a:t>
              </a:r>
              <a:endParaRPr lang="sv-SE" sz="100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7027D8B6-B4E7-F0A2-6E24-65D355E0CDC9}"/>
                </a:ext>
              </a:extLst>
            </p:cNvPr>
            <p:cNvSpPr/>
            <p:nvPr/>
          </p:nvSpPr>
          <p:spPr>
            <a:xfrm>
              <a:off x="2609453" y="3887474"/>
              <a:ext cx="63879" cy="244800"/>
            </a:xfrm>
            <a:prstGeom prst="rect">
              <a:avLst/>
            </a:prstGeom>
            <a:solidFill>
              <a:srgbClr val="BDE9EF"/>
            </a:solidFill>
            <a:ln w="6350">
              <a:solidFill>
                <a:srgbClr val="BD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C59B6145-4216-AE1B-A47F-C11DDF5B940B}"/>
                </a:ext>
              </a:extLst>
            </p:cNvPr>
            <p:cNvSpPr txBox="1"/>
            <p:nvPr/>
          </p:nvSpPr>
          <p:spPr>
            <a:xfrm>
              <a:off x="2174452" y="4262584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DD350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0.023</a:t>
              </a:r>
              <a:endParaRPr lang="sv-SE" sz="100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83744D25-A5F7-2015-7112-36303ECCF8F3}"/>
                </a:ext>
              </a:extLst>
            </p:cNvPr>
            <p:cNvSpPr/>
            <p:nvPr/>
          </p:nvSpPr>
          <p:spPr>
            <a:xfrm>
              <a:off x="2612013" y="4262584"/>
              <a:ext cx="63879" cy="244800"/>
            </a:xfrm>
            <a:prstGeom prst="rect">
              <a:avLst/>
            </a:prstGeom>
            <a:solidFill>
              <a:srgbClr val="4DD350"/>
            </a:solidFill>
            <a:ln w="6350">
              <a:solidFill>
                <a:srgbClr val="4DD3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91A34FFE-11D7-74DF-F815-B2BFAD9EA934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2678292" y="4669824"/>
              <a:ext cx="189656" cy="0"/>
            </a:xfrm>
            <a:prstGeom prst="line">
              <a:avLst/>
            </a:prstGeom>
            <a:ln w="15875">
              <a:solidFill>
                <a:srgbClr val="893B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85D6C4E-A32B-1819-C273-5B3793EDE786}"/>
                </a:ext>
              </a:extLst>
            </p:cNvPr>
            <p:cNvSpPr txBox="1"/>
            <p:nvPr/>
          </p:nvSpPr>
          <p:spPr>
            <a:xfrm>
              <a:off x="2174292" y="4547424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93BC3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0.185</a:t>
              </a:r>
              <a:endParaRPr lang="sv-SE" sz="1000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A2B8629-9F4A-1F46-9CA7-AC5E13BFE94D}"/>
                </a:ext>
              </a:extLst>
            </p:cNvPr>
            <p:cNvSpPr/>
            <p:nvPr/>
          </p:nvSpPr>
          <p:spPr>
            <a:xfrm>
              <a:off x="2614413" y="4547424"/>
              <a:ext cx="63879" cy="244800"/>
            </a:xfrm>
            <a:prstGeom prst="rect">
              <a:avLst/>
            </a:prstGeom>
            <a:solidFill>
              <a:srgbClr val="893BC3"/>
            </a:solidFill>
            <a:ln w="6350">
              <a:solidFill>
                <a:srgbClr val="893B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6C73F745-DA39-4095-DB4B-ED486C51BCEC}"/>
                </a:ext>
              </a:extLst>
            </p:cNvPr>
            <p:cNvSpPr txBox="1"/>
            <p:nvPr/>
          </p:nvSpPr>
          <p:spPr>
            <a:xfrm>
              <a:off x="7832487" y="3240157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0.013</a:t>
              </a:r>
              <a:endParaRPr lang="sv-SE" sz="1000"/>
            </a:p>
          </p:txBody>
        </p: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852EFF97-E27A-391D-13DB-3F78C7B5B4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1103" y="3363267"/>
              <a:ext cx="215997" cy="1337"/>
            </a:xfrm>
            <a:prstGeom prst="line">
              <a:avLst/>
            </a:prstGeom>
            <a:ln w="15875">
              <a:solidFill>
                <a:srgbClr val="FFFF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147570E2-9C18-1D30-0329-20E868A408F7}"/>
                </a:ext>
              </a:extLst>
            </p:cNvPr>
            <p:cNvSpPr/>
            <p:nvPr/>
          </p:nvSpPr>
          <p:spPr>
            <a:xfrm>
              <a:off x="7830687" y="3241445"/>
              <a:ext cx="72000" cy="244800"/>
            </a:xfrm>
            <a:prstGeom prst="rect">
              <a:avLst/>
            </a:prstGeom>
            <a:solidFill>
              <a:srgbClr val="FFFF7F"/>
            </a:solidFill>
            <a:ln w="6350">
              <a:solidFill>
                <a:srgbClr val="FFF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61BC2C29-3F51-B937-D98F-98D32FE98AFB}"/>
                </a:ext>
              </a:extLst>
            </p:cNvPr>
            <p:cNvSpPr txBox="1"/>
            <p:nvPr/>
          </p:nvSpPr>
          <p:spPr>
            <a:xfrm>
              <a:off x="7839184" y="2912965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00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0.130</a:t>
              </a:r>
              <a:endParaRPr lang="sv-SE" sz="1000"/>
            </a:p>
          </p:txBody>
        </p:sp>
        <p:cxnSp>
          <p:nvCxnSpPr>
            <p:cNvPr id="55" name="Rak koppling 54">
              <a:extLst>
                <a:ext uri="{FF2B5EF4-FFF2-40B4-BE49-F238E27FC236}">
                  <a16:creationId xmlns:a16="http://schemas.microsoft.com/office/drawing/2014/main" id="{2064F78E-3717-D785-8DF1-2C6A9DD90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5009" y="3037520"/>
              <a:ext cx="210202" cy="0"/>
            </a:xfrm>
            <a:prstGeom prst="line">
              <a:avLst/>
            </a:prstGeom>
            <a:ln w="15875">
              <a:solidFill>
                <a:srgbClr val="F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55F5E2F6-D477-9F17-F5C1-A787DF1B66F0}"/>
                </a:ext>
              </a:extLst>
            </p:cNvPr>
            <p:cNvSpPr/>
            <p:nvPr/>
          </p:nvSpPr>
          <p:spPr>
            <a:xfrm>
              <a:off x="7834593" y="2914386"/>
              <a:ext cx="72000" cy="244800"/>
            </a:xfrm>
            <a:prstGeom prst="rect">
              <a:avLst/>
            </a:prstGeom>
            <a:solidFill>
              <a:srgbClr val="F20000"/>
            </a:solidFill>
            <a:ln w="6350">
              <a:solidFill>
                <a:srgbClr val="F2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528557BD-8D3B-A5BC-B9BC-778DC0156F65}"/>
                </a:ext>
              </a:extLst>
            </p:cNvPr>
            <p:cNvSpPr txBox="1"/>
            <p:nvPr/>
          </p:nvSpPr>
          <p:spPr>
            <a:xfrm>
              <a:off x="7838148" y="1596364"/>
              <a:ext cx="504000" cy="24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64478"/>
              </a:solidFill>
            </a:ln>
          </p:spPr>
          <p:txBody>
            <a:bodyPr wrap="square" rtlCol="0">
              <a:spAutoFit/>
            </a:bodyPr>
            <a:lstStyle/>
            <a:p>
              <a:pPr algn="r"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0.077</a:t>
              </a:r>
              <a:endParaRPr lang="sv-SE" sz="1000"/>
            </a:p>
          </p:txBody>
        </p: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68FE5F6D-CC70-D572-1460-BE00E2FFB2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2151" y="1718764"/>
              <a:ext cx="218910" cy="0"/>
            </a:xfrm>
            <a:prstGeom prst="line">
              <a:avLst/>
            </a:prstGeom>
            <a:ln w="15875">
              <a:solidFill>
                <a:srgbClr val="2644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22D7278B-3AB9-2F7B-AEA7-A123102CB14F}"/>
                </a:ext>
              </a:extLst>
            </p:cNvPr>
            <p:cNvSpPr/>
            <p:nvPr/>
          </p:nvSpPr>
          <p:spPr>
            <a:xfrm>
              <a:off x="7834648" y="1596364"/>
              <a:ext cx="72000" cy="244800"/>
            </a:xfrm>
            <a:prstGeom prst="rect">
              <a:avLst/>
            </a:prstGeom>
            <a:solidFill>
              <a:srgbClr val="264478"/>
            </a:solidFill>
            <a:ln w="6350">
              <a:solidFill>
                <a:srgbClr val="26447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7E62EDC7-2A49-1ABB-6C64-8E1E644DD2D0}"/>
                </a:ext>
              </a:extLst>
            </p:cNvPr>
            <p:cNvSpPr txBox="1"/>
            <p:nvPr/>
          </p:nvSpPr>
          <p:spPr>
            <a:xfrm>
              <a:off x="5567014" y="2174077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E9EF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0.447</a:t>
              </a:r>
              <a:endParaRPr lang="sv-SE" sz="1000"/>
            </a:p>
          </p:txBody>
        </p: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515A7007-51A0-796F-F4C6-09EF4D21E83B}"/>
                </a:ext>
              </a:extLst>
            </p:cNvPr>
            <p:cNvCxnSpPr>
              <a:cxnSpLocks/>
            </p:cNvCxnSpPr>
            <p:nvPr/>
          </p:nvCxnSpPr>
          <p:spPr>
            <a:xfrm>
              <a:off x="6071014" y="2296742"/>
              <a:ext cx="208824" cy="0"/>
            </a:xfrm>
            <a:prstGeom prst="line">
              <a:avLst/>
            </a:prstGeom>
            <a:ln w="15875">
              <a:solidFill>
                <a:srgbClr val="BDE9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59C76529-19AD-483B-2580-860BE73798A2}"/>
                </a:ext>
              </a:extLst>
            </p:cNvPr>
            <p:cNvSpPr/>
            <p:nvPr/>
          </p:nvSpPr>
          <p:spPr>
            <a:xfrm>
              <a:off x="6004575" y="2174342"/>
              <a:ext cx="63879" cy="244800"/>
            </a:xfrm>
            <a:prstGeom prst="rect">
              <a:avLst/>
            </a:prstGeom>
            <a:solidFill>
              <a:srgbClr val="BDE9EF"/>
            </a:solidFill>
            <a:ln w="6350">
              <a:solidFill>
                <a:srgbClr val="BD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557C3DB7-8F1A-3385-BC81-73B0CC62B5FC}"/>
                </a:ext>
              </a:extLst>
            </p:cNvPr>
            <p:cNvSpPr txBox="1"/>
            <p:nvPr/>
          </p:nvSpPr>
          <p:spPr>
            <a:xfrm>
              <a:off x="5567013" y="3135787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DD350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0.070</a:t>
              </a:r>
              <a:endParaRPr lang="sv-SE" sz="1000"/>
            </a:p>
          </p:txBody>
        </p:sp>
        <p:cxnSp>
          <p:nvCxnSpPr>
            <p:cNvPr id="67" name="Rak koppling 66">
              <a:extLst>
                <a:ext uri="{FF2B5EF4-FFF2-40B4-BE49-F238E27FC236}">
                  <a16:creationId xmlns:a16="http://schemas.microsoft.com/office/drawing/2014/main" id="{77FF2440-2E1C-629B-4973-6CB9E5A81C1B}"/>
                </a:ext>
              </a:extLst>
            </p:cNvPr>
            <p:cNvCxnSpPr>
              <a:cxnSpLocks/>
              <a:stCxn id="66" idx="3"/>
            </p:cNvCxnSpPr>
            <p:nvPr/>
          </p:nvCxnSpPr>
          <p:spPr>
            <a:xfrm flipV="1">
              <a:off x="6071013" y="3256766"/>
              <a:ext cx="208824" cy="2132"/>
            </a:xfrm>
            <a:prstGeom prst="line">
              <a:avLst/>
            </a:prstGeom>
            <a:ln w="15875">
              <a:solidFill>
                <a:srgbClr val="4DD3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56C5A1CF-2707-E858-CB9D-5AF58DAD6613}"/>
                </a:ext>
              </a:extLst>
            </p:cNvPr>
            <p:cNvSpPr/>
            <p:nvPr/>
          </p:nvSpPr>
          <p:spPr>
            <a:xfrm>
              <a:off x="6004574" y="3134366"/>
              <a:ext cx="63879" cy="244800"/>
            </a:xfrm>
            <a:prstGeom prst="rect">
              <a:avLst/>
            </a:prstGeom>
            <a:solidFill>
              <a:srgbClr val="4DD350"/>
            </a:solidFill>
            <a:ln w="6350">
              <a:solidFill>
                <a:srgbClr val="4DD3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8B50BF3C-5975-AA10-2313-7750FB44D262}"/>
                </a:ext>
              </a:extLst>
            </p:cNvPr>
            <p:cNvSpPr txBox="1"/>
            <p:nvPr/>
          </p:nvSpPr>
          <p:spPr>
            <a:xfrm>
              <a:off x="5572988" y="3851942"/>
              <a:ext cx="504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93BC3"/>
              </a:solidFill>
            </a:ln>
          </p:spPr>
          <p:txBody>
            <a:bodyPr wrap="square" rtlCol="0">
              <a:spAutoFit/>
            </a:bodyPr>
            <a:lstStyle/>
            <a:p>
              <a:pPr defTabSz="962680">
                <a:spcAft>
                  <a:spcPts val="672"/>
                </a:spcAft>
              </a:pPr>
              <a:r>
                <a:rPr lang="sv-SE" sz="10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0.634</a:t>
              </a:r>
              <a:endParaRPr lang="sv-SE" sz="1000"/>
            </a:p>
          </p:txBody>
        </p:sp>
        <p:cxnSp>
          <p:nvCxnSpPr>
            <p:cNvPr id="71" name="Rak koppling 70">
              <a:extLst>
                <a:ext uri="{FF2B5EF4-FFF2-40B4-BE49-F238E27FC236}">
                  <a16:creationId xmlns:a16="http://schemas.microsoft.com/office/drawing/2014/main" id="{EC82A895-13BE-D9A1-D86A-79883DBE2314}"/>
                </a:ext>
              </a:extLst>
            </p:cNvPr>
            <p:cNvCxnSpPr>
              <a:cxnSpLocks/>
              <a:stCxn id="72" idx="3"/>
            </p:cNvCxnSpPr>
            <p:nvPr/>
          </p:nvCxnSpPr>
          <p:spPr>
            <a:xfrm>
              <a:off x="6074550" y="3975053"/>
              <a:ext cx="211262" cy="0"/>
            </a:xfrm>
            <a:prstGeom prst="line">
              <a:avLst/>
            </a:prstGeom>
            <a:ln w="15875">
              <a:solidFill>
                <a:srgbClr val="893B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B79611D0-ED98-7075-A849-80A4260B8742}"/>
                </a:ext>
              </a:extLst>
            </p:cNvPr>
            <p:cNvSpPr/>
            <p:nvPr/>
          </p:nvSpPr>
          <p:spPr>
            <a:xfrm>
              <a:off x="6010671" y="3852653"/>
              <a:ext cx="63879" cy="244800"/>
            </a:xfrm>
            <a:prstGeom prst="rect">
              <a:avLst/>
            </a:prstGeom>
            <a:solidFill>
              <a:srgbClr val="893BC3"/>
            </a:solidFill>
            <a:ln w="6350">
              <a:solidFill>
                <a:srgbClr val="893BC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566BDBE-B6AA-D6B2-9716-AF0A7391514D}"/>
                </a:ext>
              </a:extLst>
            </p:cNvPr>
            <p:cNvSpPr txBox="1"/>
            <p:nvPr/>
          </p:nvSpPr>
          <p:spPr>
            <a:xfrm>
              <a:off x="2790920" y="3373540"/>
              <a:ext cx="1512000" cy="3077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962680">
                <a:spcAft>
                  <a:spcPts val="672"/>
                </a:spcAft>
              </a:pPr>
              <a:r>
                <a:rPr lang="en-GB" sz="1474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Symbol" panose="05050102010706020507" pitchFamily="18" charset="2"/>
                </a:rPr>
                <a:t> 0.43 (0.41-0.47)</a:t>
              </a:r>
              <a:endParaRPr lang="en-GB" sz="1400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794376E4-E36A-AE2B-F092-2F53CDAFC720}"/>
                </a:ext>
              </a:extLst>
            </p:cNvPr>
            <p:cNvSpPr txBox="1"/>
            <p:nvPr/>
          </p:nvSpPr>
          <p:spPr>
            <a:xfrm>
              <a:off x="6182993" y="1252840"/>
              <a:ext cx="1512000" cy="3077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62680">
                <a:spcAft>
                  <a:spcPts val="672"/>
                </a:spcAft>
              </a:pPr>
              <a:r>
                <a:rPr lang="en-GB" sz="1474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Symbol" panose="05050102010706020507" pitchFamily="18" charset="2"/>
                </a:rPr>
                <a:t> 1.39 (1.37-1.40)</a:t>
              </a:r>
              <a:endParaRPr lang="en-GB" sz="1400"/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54BAA97E-7EE0-092C-3BBB-5F2F568933CC}"/>
                </a:ext>
              </a:extLst>
            </p:cNvPr>
            <p:cNvSpPr txBox="1"/>
            <p:nvPr/>
          </p:nvSpPr>
          <p:spPr>
            <a:xfrm>
              <a:off x="1867698" y="511406"/>
              <a:ext cx="63722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62680">
                <a:spcAft>
                  <a:spcPts val="672"/>
                </a:spcAft>
                <a:defRPr sz="1600" b="1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sv-SE" sz="1895" b="1" kern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rPr>
                <a:t>Greenhouse gas emissions</a:t>
              </a:r>
              <a:endParaRPr lang="sv-SE" sz="1800" b="1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E861A240-6CD1-8598-8D43-2F38384636EB}"/>
                </a:ext>
              </a:extLst>
            </p:cNvPr>
            <p:cNvSpPr txBox="1"/>
            <p:nvPr/>
          </p:nvSpPr>
          <p:spPr>
            <a:xfrm>
              <a:off x="4076340" y="1177782"/>
              <a:ext cx="1598644" cy="4616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pPr defTabSz="962680">
                <a:spcAft>
                  <a:spcPts val="672"/>
                </a:spcAft>
              </a:pPr>
              <a:r>
                <a:rPr lang="sv-SE" sz="12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∆ -0.96 (-0.99 to -0.93)</a:t>
              </a:r>
            </a:p>
            <a:p>
              <a:pPr defTabSz="962680">
                <a:spcAft>
                  <a:spcPts val="672"/>
                </a:spcAft>
              </a:pPr>
              <a:r>
                <a:rPr lang="sv-SE" sz="12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P&lt;0.0005</a:t>
              </a:r>
              <a:endParaRPr lang="en-GB" sz="1200"/>
            </a:p>
          </p:txBody>
        </p:sp>
        <p:cxnSp>
          <p:nvCxnSpPr>
            <p:cNvPr id="35" name="Koppling: vinklad 34">
              <a:extLst>
                <a:ext uri="{FF2B5EF4-FFF2-40B4-BE49-F238E27FC236}">
                  <a16:creationId xmlns:a16="http://schemas.microsoft.com/office/drawing/2014/main" id="{2B626C55-FEFE-0DE1-A6D5-6D8CCB738309}"/>
                </a:ext>
              </a:extLst>
            </p:cNvPr>
            <p:cNvCxnSpPr>
              <a:stCxn id="4" idx="0"/>
              <a:endCxn id="15" idx="1"/>
            </p:cNvCxnSpPr>
            <p:nvPr/>
          </p:nvCxnSpPr>
          <p:spPr>
            <a:xfrm rot="5400000" flipH="1" flipV="1">
              <a:off x="2829168" y="2126368"/>
              <a:ext cx="1964925" cy="52942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k koppling 43">
              <a:extLst>
                <a:ext uri="{FF2B5EF4-FFF2-40B4-BE49-F238E27FC236}">
                  <a16:creationId xmlns:a16="http://schemas.microsoft.com/office/drawing/2014/main" id="{71EAFA4C-B3F2-AAAF-98B8-6CD676BCF1DA}"/>
                </a:ext>
              </a:extLst>
            </p:cNvPr>
            <p:cNvCxnSpPr>
              <a:stCxn id="15" idx="3"/>
              <a:endCxn id="5" idx="1"/>
            </p:cNvCxnSpPr>
            <p:nvPr/>
          </p:nvCxnSpPr>
          <p:spPr>
            <a:xfrm flipV="1">
              <a:off x="5674984" y="1406729"/>
              <a:ext cx="508009" cy="1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C6C0F346-7C65-421B-76DF-4365E60DE3C1}"/>
                </a:ext>
              </a:extLst>
            </p:cNvPr>
            <p:cNvSpPr txBox="1"/>
            <p:nvPr/>
          </p:nvSpPr>
          <p:spPr>
            <a:xfrm>
              <a:off x="2433027" y="4937560"/>
              <a:ext cx="21959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62680">
                <a:spcAft>
                  <a:spcPts val="672"/>
                </a:spcAft>
              </a:pPr>
              <a:r>
                <a:rPr lang="sv-SE" sz="1474" b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Reuse (n = 189)</a:t>
              </a:r>
              <a:endParaRPr lang="sv-S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18F2516-CE35-D24E-B66F-46F028425A80}"/>
                </a:ext>
              </a:extLst>
            </p:cNvPr>
            <p:cNvSpPr txBox="1"/>
            <p:nvPr/>
          </p:nvSpPr>
          <p:spPr>
            <a:xfrm>
              <a:off x="5965446" y="4937560"/>
              <a:ext cx="20179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62680">
                <a:spcAft>
                  <a:spcPts val="672"/>
                </a:spcAft>
              </a:pPr>
              <a:r>
                <a:rPr lang="sv-SE" sz="1474" b="1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Single use (n = 159)</a:t>
              </a:r>
              <a:endParaRPr lang="sv-S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Bildobjekt 20" descr="En bild som visar bil, väg, fordon, utomhus&#10;&#10;Automatiskt genererad beskrivning">
            <a:extLst>
              <a:ext uri="{FF2B5EF4-FFF2-40B4-BE49-F238E27FC236}">
                <a16:creationId xmlns:a16="http://schemas.microsoft.com/office/drawing/2014/main" id="{BAF91690-2D1F-984F-E611-E50C1AF16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08" y="1300828"/>
            <a:ext cx="3236312" cy="1819605"/>
          </a:xfrm>
          <a:prstGeom prst="rect">
            <a:avLst/>
          </a:prstGeom>
        </p:spPr>
      </p:pic>
      <p:pic>
        <p:nvPicPr>
          <p:cNvPr id="22" name="Bildobjekt 21" descr="En bild som visar hjul, däck, fordon, Landfordon&#10;&#10;Automatiskt genererad beskrivning">
            <a:extLst>
              <a:ext uri="{FF2B5EF4-FFF2-40B4-BE49-F238E27FC236}">
                <a16:creationId xmlns:a16="http://schemas.microsoft.com/office/drawing/2014/main" id="{EFF2B67A-0D2D-347B-2CD9-B4FBB547A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44" y="1192386"/>
            <a:ext cx="2793691" cy="1831408"/>
          </a:xfrm>
          <a:prstGeom prst="rect">
            <a:avLst/>
          </a:prstGeom>
        </p:spPr>
      </p:pic>
      <p:pic>
        <p:nvPicPr>
          <p:cNvPr id="24" name="Platshållare för innehåll 3" descr="Sous Vide Steaks">
            <a:extLst>
              <a:ext uri="{FF2B5EF4-FFF2-40B4-BE49-F238E27FC236}">
                <a16:creationId xmlns:a16="http://schemas.microsoft.com/office/drawing/2014/main" id="{F534CEB6-F734-5BEC-8C7F-CE6A76CB4C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161"/>
          <a:stretch/>
        </p:blipFill>
        <p:spPr>
          <a:xfrm>
            <a:off x="3050840" y="3007894"/>
            <a:ext cx="4271236" cy="3277173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3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56" t="30732" r="-2037" b="366"/>
          <a:stretch/>
        </p:blipFill>
        <p:spPr>
          <a:xfrm>
            <a:off x="4883025" y="3493008"/>
            <a:ext cx="7314794" cy="336145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71E35A7-DAB0-4086-DD7D-18BFED92F34B}"/>
              </a:ext>
            </a:extLst>
          </p:cNvPr>
          <p:cNvSpPr txBox="1">
            <a:spLocks/>
          </p:cNvSpPr>
          <p:nvPr/>
        </p:nvSpPr>
        <p:spPr>
          <a:xfrm>
            <a:off x="153365" y="976060"/>
            <a:ext cx="4963885" cy="4789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200" dirty="0"/>
              <a:t>Låg prevalens av bakteriell kontamination i båda metoder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200" dirty="0">
                <a:ea typeface="Calibri"/>
                <a:cs typeface="Calibri"/>
              </a:rPr>
              <a:t>mkt större studie behövs för att hitta skillnad mellan metoderna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sv-SE" sz="2200" dirty="0">
              <a:ea typeface="Calibri"/>
              <a:cs typeface="Calibri"/>
            </a:endParaRPr>
          </a:p>
          <a:p>
            <a:r>
              <a:rPr lang="sv-SE" sz="2200" dirty="0">
                <a:ea typeface="Calibri"/>
                <a:cs typeface="Calibri"/>
              </a:rPr>
              <a:t>Återanvändning av infusions-set minskar klimatavtrycket</a:t>
            </a:r>
          </a:p>
        </p:txBody>
      </p:sp>
    </p:spTree>
    <p:extLst>
      <p:ext uri="{BB962C8B-B14F-4D97-AF65-F5344CB8AC3E}">
        <p14:creationId xmlns:p14="http://schemas.microsoft.com/office/powerpoint/2010/main" val="168494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56" t="30732" r="-2037" b="366"/>
          <a:stretch/>
        </p:blipFill>
        <p:spPr>
          <a:xfrm>
            <a:off x="4883025" y="3493008"/>
            <a:ext cx="7314794" cy="336145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71E35A7-DAB0-4086-DD7D-18BFED92F34B}"/>
              </a:ext>
            </a:extLst>
          </p:cNvPr>
          <p:cNvSpPr txBox="1">
            <a:spLocks/>
          </p:cNvSpPr>
          <p:nvPr/>
        </p:nvSpPr>
        <p:spPr>
          <a:xfrm>
            <a:off x="153365" y="976060"/>
            <a:ext cx="4963885" cy="4789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200"/>
              <a:t>per.moller@vgregion.se</a:t>
            </a:r>
            <a:endParaRPr lang="sv-SE"/>
          </a:p>
          <a:p>
            <a:pPr marL="457200" lvl="1" indent="0">
              <a:buNone/>
            </a:pPr>
            <a:endParaRPr lang="sv-SE" sz="2200">
              <a:ea typeface="Calibri"/>
              <a:cs typeface="Calibri"/>
            </a:endParaRPr>
          </a:p>
          <a:p>
            <a:r>
              <a:rPr lang="sv-SE" sz="2200">
                <a:ea typeface="Calibri"/>
                <a:cs typeface="Calibri"/>
              </a:rPr>
              <a:t>snorri.laxdal.karlsson@vgregion.se</a:t>
            </a:r>
          </a:p>
        </p:txBody>
      </p:sp>
    </p:spTree>
    <p:extLst>
      <p:ext uri="{BB962C8B-B14F-4D97-AF65-F5344CB8AC3E}">
        <p14:creationId xmlns:p14="http://schemas.microsoft.com/office/powerpoint/2010/main" val="210658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62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C0675DA-C0B0-3E07-5C96-90144CBB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604837"/>
            <a:ext cx="117538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2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kiss, diagram, text, rita">
            <a:extLst>
              <a:ext uri="{FF2B5EF4-FFF2-40B4-BE49-F238E27FC236}">
                <a16:creationId xmlns:a16="http://schemas.microsoft.com/office/drawing/2014/main" id="{88E60972-1403-E3A0-7E68-396EC212F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01" y="0"/>
            <a:ext cx="7248617" cy="5124450"/>
          </a:xfrm>
          <a:prstGeom prst="rect">
            <a:avLst/>
          </a:prstGeom>
        </p:spPr>
      </p:pic>
      <p:sp>
        <p:nvSpPr>
          <p:cNvPr id="44" name="Rektangel 43">
            <a:extLst>
              <a:ext uri="{FF2B5EF4-FFF2-40B4-BE49-F238E27FC236}">
                <a16:creationId xmlns:a16="http://schemas.microsoft.com/office/drawing/2014/main" id="{4D4C99C2-A1D8-24FE-6DEA-16DE143DDED8}"/>
              </a:ext>
            </a:extLst>
          </p:cNvPr>
          <p:cNvSpPr/>
          <p:nvPr/>
        </p:nvSpPr>
        <p:spPr>
          <a:xfrm>
            <a:off x="7229475" y="4625768"/>
            <a:ext cx="981074" cy="2769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1F19E4F-1574-C576-8D73-AC2782030F9B}"/>
              </a:ext>
            </a:extLst>
          </p:cNvPr>
          <p:cNvSpPr txBox="1"/>
          <p:nvPr/>
        </p:nvSpPr>
        <p:spPr>
          <a:xfrm>
            <a:off x="8533266" y="2344163"/>
            <a:ext cx="14537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sv-SE" sz="1200" b="1">
                <a:latin typeface="Calibri" panose="020F0502020204030204" pitchFamily="34" charset="0"/>
                <a:cs typeface="Calibri" panose="020F0502020204030204" pitchFamily="34" charset="0"/>
              </a:rPr>
              <a:t>Anti-reflux valves</a:t>
            </a:r>
            <a:endParaRPr lang="en-GB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C9E929-59E5-E1D7-615D-27A6AC9AD9B5}"/>
              </a:ext>
            </a:extLst>
          </p:cNvPr>
          <p:cNvSpPr/>
          <p:nvPr/>
        </p:nvSpPr>
        <p:spPr>
          <a:xfrm>
            <a:off x="7584924" y="2413221"/>
            <a:ext cx="268978" cy="3443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2D320DE4-0CEE-5407-4FC4-39704F61DFF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853903" y="2482662"/>
            <a:ext cx="679363" cy="0"/>
          </a:xfrm>
          <a:prstGeom prst="lin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4" name="Grupp 33">
            <a:extLst>
              <a:ext uri="{FF2B5EF4-FFF2-40B4-BE49-F238E27FC236}">
                <a16:creationId xmlns:a16="http://schemas.microsoft.com/office/drawing/2014/main" id="{2ED97DE9-0FF9-87EC-E236-CA4083BDC246}"/>
              </a:ext>
            </a:extLst>
          </p:cNvPr>
          <p:cNvGrpSpPr/>
          <p:nvPr/>
        </p:nvGrpSpPr>
        <p:grpSpPr>
          <a:xfrm>
            <a:off x="7584925" y="2621161"/>
            <a:ext cx="1675207" cy="1688254"/>
            <a:chOff x="6441924" y="2621161"/>
            <a:chExt cx="1675207" cy="1688254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290CDADE-D425-D14E-8EBD-D1989F42E184}"/>
                </a:ext>
              </a:extLst>
            </p:cNvPr>
            <p:cNvSpPr/>
            <p:nvPr/>
          </p:nvSpPr>
          <p:spPr>
            <a:xfrm>
              <a:off x="6441924" y="3965050"/>
              <a:ext cx="268978" cy="3443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cxnSp>
          <p:nvCxnSpPr>
            <p:cNvPr id="31" name="Koppling: vinklad 30">
              <a:extLst>
                <a:ext uri="{FF2B5EF4-FFF2-40B4-BE49-F238E27FC236}">
                  <a16:creationId xmlns:a16="http://schemas.microsoft.com/office/drawing/2014/main" id="{8194B1B6-8F7E-F59F-1270-9FC500740C03}"/>
                </a:ext>
              </a:extLst>
            </p:cNvPr>
            <p:cNvCxnSpPr>
              <a:cxnSpLocks/>
              <a:stCxn id="13" idx="3"/>
              <a:endCxn id="6" idx="2"/>
            </p:cNvCxnSpPr>
            <p:nvPr/>
          </p:nvCxnSpPr>
          <p:spPr>
            <a:xfrm flipV="1">
              <a:off x="6710902" y="2621161"/>
              <a:ext cx="1406229" cy="1516072"/>
            </a:xfrm>
            <a:prstGeom prst="bentConnector2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E956E7B8-AAA1-AA9D-47CD-5EE8BE047628}"/>
              </a:ext>
            </a:extLst>
          </p:cNvPr>
          <p:cNvSpPr/>
          <p:nvPr/>
        </p:nvSpPr>
        <p:spPr>
          <a:xfrm>
            <a:off x="7493000" y="2787650"/>
            <a:ext cx="457200" cy="4635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E542FE7F-C24D-1839-F3B6-4EF3635B2CF1}"/>
              </a:ext>
            </a:extLst>
          </p:cNvPr>
          <p:cNvCxnSpPr>
            <a:cxnSpLocks/>
            <a:stCxn id="16" idx="1"/>
            <a:endCxn id="18" idx="3"/>
          </p:cNvCxnSpPr>
          <p:nvPr/>
        </p:nvCxnSpPr>
        <p:spPr>
          <a:xfrm flipH="1">
            <a:off x="7950201" y="3019293"/>
            <a:ext cx="451301" cy="133"/>
          </a:xfrm>
          <a:prstGeom prst="lin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BBA5719B-3FEA-8981-03A4-C7190A2E2A41}"/>
              </a:ext>
            </a:extLst>
          </p:cNvPr>
          <p:cNvSpPr txBox="1"/>
          <p:nvPr/>
        </p:nvSpPr>
        <p:spPr>
          <a:xfrm>
            <a:off x="8401502" y="2788460"/>
            <a:ext cx="17179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sv-SE" sz="1200">
                <a:latin typeface="Calibri" panose="020F0502020204030204" pitchFamily="34" charset="0"/>
                <a:cs typeface="Calibri" panose="020F0502020204030204" pitchFamily="34" charset="0"/>
              </a:rPr>
              <a:t>10 cm infusion line with</a:t>
            </a:r>
          </a:p>
          <a:p>
            <a:r>
              <a:rPr lang="sv-SE" sz="1200">
                <a:latin typeface="Calibri" panose="020F0502020204030204" pitchFamily="34" charset="0"/>
                <a:cs typeface="Calibri" panose="020F0502020204030204" pitchFamily="34" charset="0"/>
              </a:rPr>
              <a:t> three-way stopcock</a:t>
            </a:r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2E1BD2DA-58A2-F8F4-647A-63481A5078DB}"/>
              </a:ext>
            </a:extLst>
          </p:cNvPr>
          <p:cNvSpPr/>
          <p:nvPr/>
        </p:nvSpPr>
        <p:spPr>
          <a:xfrm>
            <a:off x="1590619" y="656304"/>
            <a:ext cx="5378505" cy="446814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D6BE7B7D-6E3A-98CA-E38D-FAA98BCC52E5}"/>
              </a:ext>
            </a:extLst>
          </p:cNvPr>
          <p:cNvSpPr txBox="1"/>
          <p:nvPr/>
        </p:nvSpPr>
        <p:spPr>
          <a:xfrm>
            <a:off x="3138164" y="5383913"/>
            <a:ext cx="2283413" cy="27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z="1200" err="1"/>
              <a:t>Reused</a:t>
            </a:r>
            <a:r>
              <a:rPr lang="sv-SE" sz="1200"/>
              <a:t> for </a:t>
            </a:r>
            <a:r>
              <a:rPr lang="sv-SE" sz="1200" err="1"/>
              <a:t>several</a:t>
            </a:r>
            <a:r>
              <a:rPr lang="sv-SE" sz="1200"/>
              <a:t> </a:t>
            </a:r>
            <a:r>
              <a:rPr lang="sv-SE" sz="1200" err="1"/>
              <a:t>procedures</a:t>
            </a:r>
            <a:endParaRPr lang="en-GB" sz="120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38A4FF0-91EF-F56E-E879-582BEC84AA88}"/>
              </a:ext>
            </a:extLst>
          </p:cNvPr>
          <p:cNvSpPr txBox="1"/>
          <p:nvPr/>
        </p:nvSpPr>
        <p:spPr>
          <a:xfrm>
            <a:off x="6726110" y="5383914"/>
            <a:ext cx="198660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sv-SE" sz="1200" b="1">
                <a:latin typeface="Calibri" panose="020F0502020204030204" pitchFamily="34" charset="0"/>
                <a:cs typeface="Calibri" panose="020F0502020204030204" pitchFamily="34" charset="0"/>
              </a:rPr>
              <a:t>Sampling site</a:t>
            </a:r>
            <a:endParaRPr lang="en-GB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3D69B49-7399-FF84-8161-225D4A1141F8}"/>
              </a:ext>
            </a:extLst>
          </p:cNvPr>
          <p:cNvSpPr/>
          <p:nvPr/>
        </p:nvSpPr>
        <p:spPr>
          <a:xfrm>
            <a:off x="7950201" y="2288766"/>
            <a:ext cx="267285" cy="27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05BC56C-1CF8-E60A-9A98-0F6697BEA6BA}"/>
              </a:ext>
            </a:extLst>
          </p:cNvPr>
          <p:cNvSpPr/>
          <p:nvPr/>
        </p:nvSpPr>
        <p:spPr>
          <a:xfrm>
            <a:off x="7950201" y="1718968"/>
            <a:ext cx="274081" cy="27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2120EAA4-E495-358C-CA54-A224B55A474E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7719413" y="4410635"/>
            <a:ext cx="0" cy="973278"/>
          </a:xfrm>
          <a:prstGeom prst="straightConnector1">
            <a:avLst/>
          </a:prstGeom>
          <a:ln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 58">
            <a:extLst>
              <a:ext uri="{FF2B5EF4-FFF2-40B4-BE49-F238E27FC236}">
                <a16:creationId xmlns:a16="http://schemas.microsoft.com/office/drawing/2014/main" id="{4A7193ED-41A5-3818-76FA-424F39D80768}"/>
              </a:ext>
            </a:extLst>
          </p:cNvPr>
          <p:cNvGrpSpPr/>
          <p:nvPr/>
        </p:nvGrpSpPr>
        <p:grpSpPr>
          <a:xfrm>
            <a:off x="3924507" y="213397"/>
            <a:ext cx="1770846" cy="861937"/>
            <a:chOff x="2781507" y="213396"/>
            <a:chExt cx="1770846" cy="861937"/>
          </a:xfrm>
        </p:grpSpPr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13D7589B-DD2C-C67E-B929-7870C3B8F0EB}"/>
                </a:ext>
              </a:extLst>
            </p:cNvPr>
            <p:cNvSpPr/>
            <p:nvPr/>
          </p:nvSpPr>
          <p:spPr>
            <a:xfrm rot="16200000">
              <a:off x="3532441" y="768661"/>
              <a:ext cx="268978" cy="3443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cxnSp>
          <p:nvCxnSpPr>
            <p:cNvPr id="61" name="Rak koppling 60">
              <a:extLst>
                <a:ext uri="{FF2B5EF4-FFF2-40B4-BE49-F238E27FC236}">
                  <a16:creationId xmlns:a16="http://schemas.microsoft.com/office/drawing/2014/main" id="{9980BF1D-0DF6-8740-6C9F-939E662ED14D}"/>
                </a:ext>
              </a:extLst>
            </p:cNvPr>
            <p:cNvCxnSpPr>
              <a:cxnSpLocks/>
              <a:stCxn id="62" idx="2"/>
              <a:endCxn id="60" idx="3"/>
            </p:cNvCxnSpPr>
            <p:nvPr/>
          </p:nvCxnSpPr>
          <p:spPr>
            <a:xfrm>
              <a:off x="3666930" y="493972"/>
              <a:ext cx="1" cy="312383"/>
            </a:xfrm>
            <a:prstGeom prst="lin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F2BF1FE9-E8BF-17E4-E06A-13EF3D61F285}"/>
                </a:ext>
              </a:extLst>
            </p:cNvPr>
            <p:cNvSpPr txBox="1"/>
            <p:nvPr/>
          </p:nvSpPr>
          <p:spPr>
            <a:xfrm>
              <a:off x="2781507" y="213396"/>
              <a:ext cx="1770846" cy="280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sv-SE" sz="1200" b="1">
                  <a:latin typeface="Calibri" panose="020F0502020204030204" pitchFamily="34" charset="0"/>
                  <a:cs typeface="Calibri" panose="020F0502020204030204" pitchFamily="34" charset="0"/>
                </a:rPr>
                <a:t>Built-in anti-reflux valve</a:t>
              </a:r>
              <a:endParaRPr lang="en-GB" sz="12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9791A373-91E4-4B2A-1EBD-DBF32EC81F11}"/>
              </a:ext>
            </a:extLst>
          </p:cNvPr>
          <p:cNvCxnSpPr>
            <a:cxnSpLocks/>
            <a:stCxn id="3" idx="0"/>
            <a:endCxn id="8" idx="2"/>
          </p:cNvCxnSpPr>
          <p:nvPr/>
        </p:nvCxnSpPr>
        <p:spPr>
          <a:xfrm flipV="1">
            <a:off x="8083844" y="937238"/>
            <a:ext cx="2923" cy="1351529"/>
          </a:xfrm>
          <a:prstGeom prst="lin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2380338A-840B-0C76-9870-9DF3EDC0FDD6}"/>
              </a:ext>
            </a:extLst>
          </p:cNvPr>
          <p:cNvSpPr/>
          <p:nvPr/>
        </p:nvSpPr>
        <p:spPr>
          <a:xfrm>
            <a:off x="7950201" y="2288766"/>
            <a:ext cx="267285" cy="27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A579E42-4E5F-029B-514D-B394E1E9D8B4}"/>
              </a:ext>
            </a:extLst>
          </p:cNvPr>
          <p:cNvSpPr txBox="1"/>
          <p:nvPr/>
        </p:nvSpPr>
        <p:spPr>
          <a:xfrm>
            <a:off x="7616231" y="656780"/>
            <a:ext cx="2037117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sv-SE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Replaced between patients</a:t>
            </a:r>
            <a:endParaRPr lang="en-GB" sz="1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63E42B3-0A2A-95DB-F548-8AEB13CE20A5}"/>
              </a:ext>
            </a:extLst>
          </p:cNvPr>
          <p:cNvSpPr/>
          <p:nvPr/>
        </p:nvSpPr>
        <p:spPr>
          <a:xfrm>
            <a:off x="7949726" y="660037"/>
            <a:ext cx="274081" cy="27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05714E6E-3093-36DF-4B86-F550BD4A5A12}"/>
              </a:ext>
            </a:extLst>
          </p:cNvPr>
          <p:cNvSpPr txBox="1"/>
          <p:nvPr/>
        </p:nvSpPr>
        <p:spPr>
          <a:xfrm>
            <a:off x="5010001" y="4626085"/>
            <a:ext cx="1722666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z="1200"/>
              <a:t>Replaced when empty</a:t>
            </a:r>
            <a:endParaRPr lang="en-GB" sz="1200"/>
          </a:p>
        </p:txBody>
      </p: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43403797-49F9-D205-724E-5612FAC79DB7}"/>
              </a:ext>
            </a:extLst>
          </p:cNvPr>
          <p:cNvCxnSpPr>
            <a:cxnSpLocks/>
            <a:stCxn id="39" idx="0"/>
            <a:endCxn id="40" idx="2"/>
          </p:cNvCxnSpPr>
          <p:nvPr/>
        </p:nvCxnSpPr>
        <p:spPr>
          <a:xfrm flipV="1">
            <a:off x="5871334" y="4358174"/>
            <a:ext cx="0" cy="267910"/>
          </a:xfrm>
          <a:prstGeom prst="lin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Rak koppling 53">
            <a:extLst>
              <a:ext uri="{FF2B5EF4-FFF2-40B4-BE49-F238E27FC236}">
                <a16:creationId xmlns:a16="http://schemas.microsoft.com/office/drawing/2014/main" id="{7E134EBC-0BAC-64DC-01D2-17EE1B785414}"/>
              </a:ext>
            </a:extLst>
          </p:cNvPr>
          <p:cNvCxnSpPr>
            <a:cxnSpLocks/>
            <a:stCxn id="53" idx="0"/>
            <a:endCxn id="52" idx="2"/>
          </p:cNvCxnSpPr>
          <p:nvPr/>
        </p:nvCxnSpPr>
        <p:spPr>
          <a:xfrm flipV="1">
            <a:off x="4279871" y="5124451"/>
            <a:ext cx="1" cy="259463"/>
          </a:xfrm>
          <a:prstGeom prst="lin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Bildobjekt 8" descr="En bild som visar skiss, diagram, text, rita">
            <a:extLst>
              <a:ext uri="{FF2B5EF4-FFF2-40B4-BE49-F238E27FC236}">
                <a16:creationId xmlns:a16="http://schemas.microsoft.com/office/drawing/2014/main" id="{EEB0C696-8F11-7E4F-18AA-A8C3EF7557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0634" r="25268" b="20556"/>
          <a:stretch/>
        </p:blipFill>
        <p:spPr>
          <a:xfrm>
            <a:off x="5060421" y="2605522"/>
            <a:ext cx="1611630" cy="1476374"/>
          </a:xfrm>
          <a:prstGeom prst="rect">
            <a:avLst/>
          </a:prstGeom>
        </p:spPr>
      </p:pic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11454C8C-995D-2CA1-528A-FB1BDE4CB9EB}"/>
              </a:ext>
            </a:extLst>
          </p:cNvPr>
          <p:cNvCxnSpPr/>
          <p:nvPr/>
        </p:nvCxnSpPr>
        <p:spPr>
          <a:xfrm>
            <a:off x="5249028" y="2622552"/>
            <a:ext cx="5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88F447BA-8E45-ED71-EDFB-D6D232F3ECFC}"/>
              </a:ext>
            </a:extLst>
          </p:cNvPr>
          <p:cNvCxnSpPr/>
          <p:nvPr/>
        </p:nvCxnSpPr>
        <p:spPr>
          <a:xfrm>
            <a:off x="5829543" y="2621772"/>
            <a:ext cx="5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BB0F28C-1E04-8D62-1B2C-FAF00DE681CD}"/>
              </a:ext>
            </a:extLst>
          </p:cNvPr>
          <p:cNvCxnSpPr/>
          <p:nvPr/>
        </p:nvCxnSpPr>
        <p:spPr>
          <a:xfrm>
            <a:off x="6413146" y="2621769"/>
            <a:ext cx="57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D54D01BB-8349-D24C-1B44-BB280202C008}"/>
              </a:ext>
            </a:extLst>
          </p:cNvPr>
          <p:cNvSpPr/>
          <p:nvPr/>
        </p:nvSpPr>
        <p:spPr>
          <a:xfrm>
            <a:off x="4868800" y="1150276"/>
            <a:ext cx="2004025" cy="1462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CE803BD-47E9-D790-E5AA-5D7B09B898B9}"/>
              </a:ext>
            </a:extLst>
          </p:cNvPr>
          <p:cNvSpPr/>
          <p:nvPr/>
        </p:nvSpPr>
        <p:spPr>
          <a:xfrm>
            <a:off x="5010001" y="2565966"/>
            <a:ext cx="1722666" cy="179220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cxnSp>
        <p:nvCxnSpPr>
          <p:cNvPr id="42" name="Rak koppling 41">
            <a:extLst>
              <a:ext uri="{FF2B5EF4-FFF2-40B4-BE49-F238E27FC236}">
                <a16:creationId xmlns:a16="http://schemas.microsoft.com/office/drawing/2014/main" id="{B142AB3D-1664-F9E6-7EAE-E8F322EA7BC9}"/>
              </a:ext>
            </a:extLst>
          </p:cNvPr>
          <p:cNvCxnSpPr>
            <a:cxnSpLocks/>
          </p:cNvCxnSpPr>
          <p:nvPr/>
        </p:nvCxnSpPr>
        <p:spPr>
          <a:xfrm>
            <a:off x="6439970" y="1136927"/>
            <a:ext cx="0" cy="14877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koppling 47">
            <a:extLst>
              <a:ext uri="{FF2B5EF4-FFF2-40B4-BE49-F238E27FC236}">
                <a16:creationId xmlns:a16="http://schemas.microsoft.com/office/drawing/2014/main" id="{8101415D-7131-E8F0-108E-2BA055039A5F}"/>
              </a:ext>
            </a:extLst>
          </p:cNvPr>
          <p:cNvCxnSpPr>
            <a:cxnSpLocks/>
          </p:cNvCxnSpPr>
          <p:nvPr/>
        </p:nvCxnSpPr>
        <p:spPr>
          <a:xfrm>
            <a:off x="5858365" y="1137396"/>
            <a:ext cx="0" cy="14877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D654EA4F-326C-6166-22DD-5860DA6A13C1}"/>
              </a:ext>
            </a:extLst>
          </p:cNvPr>
          <p:cNvCxnSpPr>
            <a:cxnSpLocks/>
          </p:cNvCxnSpPr>
          <p:nvPr/>
        </p:nvCxnSpPr>
        <p:spPr>
          <a:xfrm>
            <a:off x="5276335" y="1135818"/>
            <a:ext cx="0" cy="14877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67D2A0A0-2A34-1689-B2B0-6DEC44271815}"/>
              </a:ext>
            </a:extLst>
          </p:cNvPr>
          <p:cNvSpPr/>
          <p:nvPr/>
        </p:nvSpPr>
        <p:spPr>
          <a:xfrm>
            <a:off x="7229475" y="2286000"/>
            <a:ext cx="981075" cy="20721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CCBCDEE-391E-BE3C-DDD0-441B8DF38F5E}"/>
              </a:ext>
            </a:extLst>
          </p:cNvPr>
          <p:cNvSpPr/>
          <p:nvPr/>
        </p:nvSpPr>
        <p:spPr>
          <a:xfrm>
            <a:off x="1524006" y="581891"/>
            <a:ext cx="5528307" cy="4618182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AFB9D73-6D6B-6B7C-374B-D858869ED8E6}"/>
              </a:ext>
            </a:extLst>
          </p:cNvPr>
          <p:cNvSpPr/>
          <p:nvPr/>
        </p:nvSpPr>
        <p:spPr>
          <a:xfrm>
            <a:off x="7161838" y="2232232"/>
            <a:ext cx="1143664" cy="224633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3" name="Bildobjekt 2" descr="En bild som visar text, diagram, Teknisk ritning, skiss&#10;&#10;Automatiskt genererad beskrivning">
            <a:extLst>
              <a:ext uri="{FF2B5EF4-FFF2-40B4-BE49-F238E27FC236}">
                <a16:creationId xmlns:a16="http://schemas.microsoft.com/office/drawing/2014/main" id="{2D76EAEC-26DC-C005-5600-0AD1C4B8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92" y="1409882"/>
            <a:ext cx="6520993" cy="4059317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4E289A5-7ABD-BC38-E637-8CEC04410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902" y="904974"/>
            <a:ext cx="3372838" cy="1155196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C86BC67-7309-21F2-6FEB-24970AB2F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902" y="3094136"/>
            <a:ext cx="3372838" cy="699863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F092BE-FE93-24D0-0000-94CEB8DF4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1901" y="4683401"/>
            <a:ext cx="3372839" cy="1399728"/>
          </a:xfrm>
          <a:prstGeom prst="rect">
            <a:avLst/>
          </a:prstGeom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13587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Item 2054 - Single Use Only Labels">
            <a:extLst>
              <a:ext uri="{FF2B5EF4-FFF2-40B4-BE49-F238E27FC236}">
                <a16:creationId xmlns:a16="http://schemas.microsoft.com/office/drawing/2014/main" id="{C5170AFB-5A8A-CBA7-3772-A92E861A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146" y="1844472"/>
            <a:ext cx="6989846" cy="31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U MDR 2017/745 | BIOMEDRIC">
            <a:extLst>
              <a:ext uri="{FF2B5EF4-FFF2-40B4-BE49-F238E27FC236}">
                <a16:creationId xmlns:a16="http://schemas.microsoft.com/office/drawing/2014/main" id="{F123DF58-BD82-28CA-6229-5AF8A7B4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8" y="1662048"/>
            <a:ext cx="3774127" cy="2441848"/>
          </a:xfrm>
          <a:prstGeom prst="rect">
            <a:avLst/>
          </a:prstGeom>
        </p:spPr>
      </p:pic>
      <p:pic>
        <p:nvPicPr>
          <p:cNvPr id="7" name="Bildobjekt 6" descr="Socialstyrelsen (@socialstyrelsen) / X">
            <a:extLst>
              <a:ext uri="{FF2B5EF4-FFF2-40B4-BE49-F238E27FC236}">
                <a16:creationId xmlns:a16="http://schemas.microsoft.com/office/drawing/2014/main" id="{DFB56838-BAAC-8042-9CC8-778F6A47C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348" y="755784"/>
            <a:ext cx="2402062" cy="2441848"/>
          </a:xfrm>
          <a:prstGeom prst="rect">
            <a:avLst/>
          </a:prstGeom>
        </p:spPr>
      </p:pic>
      <p:sp>
        <p:nvSpPr>
          <p:cNvPr id="8" name="textruta 4">
            <a:extLst>
              <a:ext uri="{FF2B5EF4-FFF2-40B4-BE49-F238E27FC236}">
                <a16:creationId xmlns:a16="http://schemas.microsoft.com/office/drawing/2014/main" id="{32649545-4F9E-FC8B-7A61-11A86B50CBC8}"/>
              </a:ext>
            </a:extLst>
          </p:cNvPr>
          <p:cNvSpPr txBox="1"/>
          <p:nvPr/>
        </p:nvSpPr>
        <p:spPr>
          <a:xfrm>
            <a:off x="7369693" y="2698306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HSLF-FS 2021:32</a:t>
            </a:r>
          </a:p>
        </p:txBody>
      </p:sp>
      <p:sp>
        <p:nvSpPr>
          <p:cNvPr id="2" name="textruta 4">
            <a:extLst>
              <a:ext uri="{FF2B5EF4-FFF2-40B4-BE49-F238E27FC236}">
                <a16:creationId xmlns:a16="http://schemas.microsoft.com/office/drawing/2014/main" id="{0CFAF3A5-681F-01DA-7BBD-C95D573704D1}"/>
              </a:ext>
            </a:extLst>
          </p:cNvPr>
          <p:cNvSpPr txBox="1"/>
          <p:nvPr/>
        </p:nvSpPr>
        <p:spPr>
          <a:xfrm>
            <a:off x="1625005" y="4241314"/>
            <a:ext cx="215537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EU 2017/745 (MDR)</a:t>
            </a:r>
          </a:p>
        </p:txBody>
      </p:sp>
      <p:pic>
        <p:nvPicPr>
          <p:cNvPr id="3" name="Picture 6" descr="Viktigt uppdrag som länk mellan patient och myndighet - Framtidens karriär  läkare">
            <a:extLst>
              <a:ext uri="{FF2B5EF4-FFF2-40B4-BE49-F238E27FC236}">
                <a16:creationId xmlns:a16="http://schemas.microsoft.com/office/drawing/2014/main" id="{0ED89126-DCE0-95CF-05DF-3CD12D7D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4649292"/>
            <a:ext cx="38576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 descr="En bild som visar Teckensnitt, Grafik, skärmbild, logotyp">
            <a:extLst>
              <a:ext uri="{FF2B5EF4-FFF2-40B4-BE49-F238E27FC236}">
                <a16:creationId xmlns:a16="http://schemas.microsoft.com/office/drawing/2014/main" id="{3B9D8A45-97BC-4EA1-B2D6-544E9D892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78" y="4692479"/>
            <a:ext cx="28956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3522FDD7-8305-22C7-1BAF-CC02289D3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364" y="1009082"/>
            <a:ext cx="7989955" cy="4839836"/>
          </a:xfrm>
          <a:prstGeom prst="rect">
            <a:avLst/>
          </a:prstGeom>
        </p:spPr>
      </p:pic>
      <p:sp>
        <p:nvSpPr>
          <p:cNvPr id="8" name="textruta 4">
            <a:extLst>
              <a:ext uri="{FF2B5EF4-FFF2-40B4-BE49-F238E27FC236}">
                <a16:creationId xmlns:a16="http://schemas.microsoft.com/office/drawing/2014/main" id="{32649545-4F9E-FC8B-7A61-11A86B50CBC8}"/>
              </a:ext>
            </a:extLst>
          </p:cNvPr>
          <p:cNvSpPr txBox="1"/>
          <p:nvPr/>
        </p:nvSpPr>
        <p:spPr>
          <a:xfrm>
            <a:off x="8316610" y="5473747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HSLF-FS 2021:32</a:t>
            </a:r>
          </a:p>
        </p:txBody>
      </p:sp>
    </p:spTree>
    <p:extLst>
      <p:ext uri="{BB962C8B-B14F-4D97-AF65-F5344CB8AC3E}">
        <p14:creationId xmlns:p14="http://schemas.microsoft.com/office/powerpoint/2010/main" val="379598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lingsås lasarett">
            <a:extLst>
              <a:ext uri="{FF2B5EF4-FFF2-40B4-BE49-F238E27FC236}">
                <a16:creationId xmlns:a16="http://schemas.microsoft.com/office/drawing/2014/main" id="{48D3AB09-3416-D135-3491-5E4778C6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02" r="-2" b="28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Nya Angereds Närsjukhus | Elektroproduktion">
            <a:extLst>
              <a:ext uri="{FF2B5EF4-FFF2-40B4-BE49-F238E27FC236}">
                <a16:creationId xmlns:a16="http://schemas.microsoft.com/office/drawing/2014/main" id="{57F4DED3-E166-CCDE-4102-8CA803D6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57" r="-2" b="29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BC7AD51D-3A6C-C03A-0102-A3FBB1B0CB53}"/>
              </a:ext>
            </a:extLst>
          </p:cNvPr>
          <p:cNvSpPr txBox="1">
            <a:spLocks/>
          </p:cNvSpPr>
          <p:nvPr/>
        </p:nvSpPr>
        <p:spPr>
          <a:xfrm>
            <a:off x="454632" y="1056188"/>
            <a:ext cx="5203018" cy="284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000"/>
              </a:spcAft>
              <a:buFont typeface="Arial" panose="020B0604020202020204" pitchFamily="34" charset="0"/>
              <a:buAutoNum type="arabicPeriod"/>
            </a:pPr>
            <a:r>
              <a:rPr lang="sv-SE" sz="2200"/>
              <a:t>Prevalens av bakteriell kontaminering för varje metod</a:t>
            </a:r>
            <a:endParaRPr lang="sv-SE" sz="2200">
              <a:ea typeface="Calibri"/>
              <a:cs typeface="Calibri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sv-SE" sz="2200"/>
              <a:t>Jämföra klimatpåverkan mellan metoderna</a:t>
            </a:r>
            <a:endParaRPr lang="sv-SE" sz="2200">
              <a:ea typeface="Calibri"/>
              <a:cs typeface="Calibri"/>
            </a:endParaRPr>
          </a:p>
        </p:txBody>
      </p:sp>
      <p:pic>
        <p:nvPicPr>
          <p:cNvPr id="8" name="Bildobjekt 7" descr="En bild som visar text, diagram, Teknisk ritning, skiss&#10;&#10;Automatiskt genererad beskrivning">
            <a:extLst>
              <a:ext uri="{FF2B5EF4-FFF2-40B4-BE49-F238E27FC236}">
                <a16:creationId xmlns:a16="http://schemas.microsoft.com/office/drawing/2014/main" id="{BD1A832C-1512-8091-0D39-E40C2C989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220" y="4179957"/>
            <a:ext cx="2731360" cy="16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692</Words>
  <Application>Microsoft Office PowerPoint</Application>
  <PresentationFormat>Bredbild</PresentationFormat>
  <Paragraphs>163</Paragraphs>
  <Slides>23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Gill Sans MT</vt:lpstr>
      <vt:lpstr>Office-tema</vt:lpstr>
      <vt:lpstr>PowerPoint-presentation</vt:lpstr>
      <vt:lpstr>Bacterial contamination and greenhouse gas emissions - a randomised study of reuse versus single-use of infusion-set components for intravenous anaesthesia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Werner Möller</dc:creator>
  <cp:lastModifiedBy>Per Werner Möller</cp:lastModifiedBy>
  <cp:revision>174</cp:revision>
  <dcterms:created xsi:type="dcterms:W3CDTF">2024-08-26T05:37:27Z</dcterms:created>
  <dcterms:modified xsi:type="dcterms:W3CDTF">2024-10-09T12:48:47Z</dcterms:modified>
</cp:coreProperties>
</file>