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32" r:id="rId5"/>
    <p:sldId id="396" r:id="rId6"/>
    <p:sldId id="410" r:id="rId7"/>
    <p:sldId id="417" r:id="rId8"/>
    <p:sldId id="418" r:id="rId9"/>
    <p:sldId id="413" r:id="rId10"/>
    <p:sldId id="370" r:id="rId11"/>
    <p:sldId id="397" r:id="rId12"/>
    <p:sldId id="412" r:id="rId1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Nolgren" initials="HN" lastIdx="2" clrIdx="0">
    <p:extLst>
      <p:ext uri="{19B8F6BF-5375-455C-9EA6-DF929625EA0E}">
        <p15:presenceInfo xmlns:p15="http://schemas.microsoft.com/office/powerpoint/2012/main" userId="S-1-5-21-1774431583-4023024350-2099909138-647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5E6"/>
    <a:srgbClr val="0066FF"/>
    <a:srgbClr val="FFFF00"/>
    <a:srgbClr val="62A60A"/>
    <a:srgbClr val="000000"/>
    <a:srgbClr val="DDDDDD"/>
    <a:srgbClr val="ABC5EB"/>
    <a:srgbClr val="C0C0C0"/>
    <a:srgbClr val="3994AE"/>
    <a:srgbClr val="B3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87" autoAdjust="0"/>
  </p:normalViewPr>
  <p:slideViewPr>
    <p:cSldViewPr snapToGrid="0">
      <p:cViewPr>
        <p:scale>
          <a:sx n="100" d="100"/>
          <a:sy n="100" d="100"/>
        </p:scale>
        <p:origin x="316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/>
              <a:t>Antal</a:t>
            </a:r>
            <a:r>
              <a:rPr lang="sv-SE" baseline="0" dirty="0" smtClean="0"/>
              <a:t> körda rapporter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Blad2!$B$2:$K$2</c:f>
              <c:numCache>
                <c:formatCode>General</c:formatCode>
                <c:ptCount val="10"/>
                <c:pt idx="0">
                  <c:v>1074</c:v>
                </c:pt>
                <c:pt idx="1">
                  <c:v>8068</c:v>
                </c:pt>
                <c:pt idx="2">
                  <c:v>11699</c:v>
                </c:pt>
                <c:pt idx="3">
                  <c:v>15831</c:v>
                </c:pt>
                <c:pt idx="4">
                  <c:v>23235</c:v>
                </c:pt>
                <c:pt idx="5">
                  <c:v>16056</c:v>
                </c:pt>
                <c:pt idx="6">
                  <c:v>20451</c:v>
                </c:pt>
                <c:pt idx="7">
                  <c:v>28267</c:v>
                </c:pt>
                <c:pt idx="8">
                  <c:v>39841</c:v>
                </c:pt>
                <c:pt idx="9">
                  <c:v>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7-428F-81EE-027479D0B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844184"/>
        <c:axId val="498847464"/>
      </c:barChart>
      <c:catAx>
        <c:axId val="49884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847464"/>
        <c:crosses val="autoZero"/>
        <c:auto val="1"/>
        <c:lblAlgn val="ctr"/>
        <c:lblOffset val="100"/>
        <c:noMultiLvlLbl val="0"/>
      </c:catAx>
      <c:valAx>
        <c:axId val="49884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84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Blad4!$B$1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cat>
            <c:strRef>
              <c:f>Blad4!$A$2:$A$18</c:f>
              <c:strCache>
                <c:ptCount val="17"/>
                <c:pt idx="0">
                  <c:v>Mortalitet akut bukkirurgi - SWELA</c:v>
                </c:pt>
                <c:pt idx="1">
                  <c:v>Processdata postoperativt</c:v>
                </c:pt>
                <c:pt idx="2">
                  <c:v>Hoftfraktur</c:v>
                </c:pt>
                <c:pt idx="3">
                  <c:v>Processdata peroperativt</c:v>
                </c:pt>
                <c:pt idx="4">
                  <c:v>Akutprioritering utfall</c:v>
                </c:pt>
                <c:pt idx="5">
                  <c:v>Temperaturer</c:v>
                </c:pt>
                <c:pt idx="6">
                  <c:v>Sena strykningar</c:v>
                </c:pt>
                <c:pt idx="7">
                  <c:v>Illamaende postoperativt</c:v>
                </c:pt>
                <c:pt idx="8">
                  <c:v>Väntetidsrapport (publik)</c:v>
                </c:pt>
                <c:pt idx="9">
                  <c:v>Akutprioritering fördelning akut/elektiv</c:v>
                </c:pt>
                <c:pt idx="10">
                  <c:v>Operationer vanligaste</c:v>
                </c:pt>
                <c:pt idx="11">
                  <c:v>Gårdagens utfall</c:v>
                </c:pt>
                <c:pt idx="12">
                  <c:v>Genomförda operationer</c:v>
                </c:pt>
                <c:pt idx="13">
                  <c:v>Ålder och operationsfrekvens</c:v>
                </c:pt>
                <c:pt idx="14">
                  <c:v>Smärta postoperativt</c:v>
                </c:pt>
                <c:pt idx="15">
                  <c:v>Kvalitetsindex</c:v>
                </c:pt>
                <c:pt idx="16">
                  <c:v>Checklista för säker kirurgi</c:v>
                </c:pt>
              </c:strCache>
            </c:strRef>
          </c:cat>
          <c:val>
            <c:numRef>
              <c:f>Blad4!$B$2:$B$18</c:f>
              <c:numCache>
                <c:formatCode>General</c:formatCode>
                <c:ptCount val="17"/>
                <c:pt idx="0">
                  <c:v>158</c:v>
                </c:pt>
                <c:pt idx="1">
                  <c:v>188</c:v>
                </c:pt>
                <c:pt idx="2">
                  <c:v>200</c:v>
                </c:pt>
                <c:pt idx="3">
                  <c:v>239</c:v>
                </c:pt>
                <c:pt idx="4">
                  <c:v>268</c:v>
                </c:pt>
                <c:pt idx="5">
                  <c:v>278</c:v>
                </c:pt>
                <c:pt idx="6">
                  <c:v>358</c:v>
                </c:pt>
                <c:pt idx="7">
                  <c:v>369</c:v>
                </c:pt>
                <c:pt idx="8">
                  <c:v>378</c:v>
                </c:pt>
                <c:pt idx="9">
                  <c:v>404</c:v>
                </c:pt>
                <c:pt idx="10">
                  <c:v>407</c:v>
                </c:pt>
                <c:pt idx="11">
                  <c:v>532</c:v>
                </c:pt>
                <c:pt idx="12">
                  <c:v>546</c:v>
                </c:pt>
                <c:pt idx="13">
                  <c:v>689</c:v>
                </c:pt>
                <c:pt idx="14">
                  <c:v>693</c:v>
                </c:pt>
                <c:pt idx="15">
                  <c:v>817</c:v>
                </c:pt>
                <c:pt idx="16">
                  <c:v>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D-4BA6-96F9-A01319028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564144"/>
        <c:axId val="496565456"/>
      </c:barChart>
      <c:catAx>
        <c:axId val="49656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65456"/>
        <c:crosses val="autoZero"/>
        <c:auto val="1"/>
        <c:lblAlgn val="ctr"/>
        <c:lblOffset val="100"/>
        <c:noMultiLvlLbl val="0"/>
      </c:catAx>
      <c:valAx>
        <c:axId val="49656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656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Blad1!$A$2:$A$18</c:f>
              <c:strCache>
                <c:ptCount val="17"/>
                <c:pt idx="0">
                  <c:v>Hoftfraktur</c:v>
                </c:pt>
                <c:pt idx="1">
                  <c:v>Processdata peroperativt</c:v>
                </c:pt>
                <c:pt idx="2">
                  <c:v>Processdata postoperativt</c:v>
                </c:pt>
                <c:pt idx="3">
                  <c:v>Akutprioritering utfall</c:v>
                </c:pt>
                <c:pt idx="4">
                  <c:v>Temperaturer</c:v>
                </c:pt>
                <c:pt idx="5">
                  <c:v>Avvikelser och komplikationer peroperativt PAK-OP</c:v>
                </c:pt>
                <c:pt idx="6">
                  <c:v>Operationer vanligaste</c:v>
                </c:pt>
                <c:pt idx="7">
                  <c:v>Illamaende postoperativt</c:v>
                </c:pt>
                <c:pt idx="8">
                  <c:v>Väntetidsrapport (publik)</c:v>
                </c:pt>
                <c:pt idx="9">
                  <c:v>Akutprioritering fördelning akut/elektiv</c:v>
                </c:pt>
                <c:pt idx="10">
                  <c:v>Gårdagens utfall</c:v>
                </c:pt>
                <c:pt idx="11">
                  <c:v>Sena strykningar</c:v>
                </c:pt>
                <c:pt idx="12">
                  <c:v>Kvalitetsindex</c:v>
                </c:pt>
                <c:pt idx="13">
                  <c:v>Genomförda operationer</c:v>
                </c:pt>
                <c:pt idx="14">
                  <c:v>Checklista för säker kirurgi</c:v>
                </c:pt>
                <c:pt idx="15">
                  <c:v>Ålder och operationsfrekvens</c:v>
                </c:pt>
                <c:pt idx="16">
                  <c:v>Smärta postoperativt</c:v>
                </c:pt>
              </c:strCache>
            </c:strRef>
          </c:cat>
          <c:val>
            <c:numRef>
              <c:f>Blad1!$B$2:$B$18</c:f>
              <c:numCache>
                <c:formatCode>General</c:formatCode>
                <c:ptCount val="17"/>
                <c:pt idx="0">
                  <c:v>898</c:v>
                </c:pt>
                <c:pt idx="1">
                  <c:v>1008</c:v>
                </c:pt>
                <c:pt idx="2">
                  <c:v>1027</c:v>
                </c:pt>
                <c:pt idx="3">
                  <c:v>1056</c:v>
                </c:pt>
                <c:pt idx="4">
                  <c:v>1112</c:v>
                </c:pt>
                <c:pt idx="5">
                  <c:v>1382</c:v>
                </c:pt>
                <c:pt idx="6">
                  <c:v>1435</c:v>
                </c:pt>
                <c:pt idx="7">
                  <c:v>1518</c:v>
                </c:pt>
                <c:pt idx="8">
                  <c:v>1637</c:v>
                </c:pt>
                <c:pt idx="9">
                  <c:v>1746</c:v>
                </c:pt>
                <c:pt idx="10">
                  <c:v>1869</c:v>
                </c:pt>
                <c:pt idx="11">
                  <c:v>1899</c:v>
                </c:pt>
                <c:pt idx="12">
                  <c:v>2816</c:v>
                </c:pt>
                <c:pt idx="13">
                  <c:v>2868</c:v>
                </c:pt>
                <c:pt idx="14">
                  <c:v>2941</c:v>
                </c:pt>
                <c:pt idx="15">
                  <c:v>3028</c:v>
                </c:pt>
                <c:pt idx="16">
                  <c:v>3420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E-4D7B-A9C7-A72076F05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254848"/>
        <c:axId val="495255504"/>
      </c:barChart>
      <c:catAx>
        <c:axId val="49525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5255504"/>
        <c:crosses val="autoZero"/>
        <c:auto val="1"/>
        <c:lblAlgn val="ctr"/>
        <c:lblOffset val="100"/>
        <c:noMultiLvlLbl val="0"/>
      </c:catAx>
      <c:valAx>
        <c:axId val="49525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52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DAE2-0043-4191-A803-7A9C57C7D9ED}" type="datetimeFigureOut">
              <a:rPr lang="en-IN" smtClean="0"/>
              <a:t>14-03-2024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F319-6A60-4E44-97E8-607B5119A5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S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95" y="2473562"/>
            <a:ext cx="4788000" cy="18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71" y="273423"/>
            <a:ext cx="8228437" cy="11441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3991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73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Grp="1" noRot="1" noMove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6562" y="2474595"/>
            <a:ext cx="7770876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with bulletpoints – H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495424"/>
            <a:ext cx="7214616" cy="3950208"/>
          </a:xfrm>
        </p:spPr>
        <p:txBody>
          <a:bodyPr/>
          <a:lstStyle>
            <a:lvl2pPr>
              <a:spcBef>
                <a:spcPts val="1400"/>
              </a:spcBef>
              <a:spcAft>
                <a:spcPts val="600"/>
              </a:spcAft>
              <a:buSzPct val="80000"/>
              <a:defRPr baseline="0"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55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with H1/H2/H3 +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  <a:noFill/>
        </p:spPr>
        <p:txBody>
          <a:bodyPr/>
          <a:lstStyle/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9264" y="1499616"/>
            <a:ext cx="7214616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Rubrik</a:t>
            </a:r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sv-SE" dirty="0" smtClean="0"/>
              <a:t>Punktlista med exempeltext som ligger under en rubrik. Infoga genom att trycka ”Punktlista”</a:t>
            </a:r>
          </a:p>
          <a:p>
            <a:pPr lvl="3"/>
            <a:r>
              <a:rPr lang="en-US" dirty="0" smtClean="0"/>
              <a:t>Punktlista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2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H1 Rubrik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52500" y="2048691"/>
            <a:ext cx="7237413" cy="3751218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+mn-lt"/>
              </a:defRPr>
            </a:lvl1pPr>
          </a:lstStyle>
          <a:p>
            <a:r>
              <a:rPr lang="en-IN" dirty="0" smtClean="0"/>
              <a:t>[Plats </a:t>
            </a:r>
            <a:r>
              <a:rPr lang="en-IN" dirty="0" err="1" smtClean="0"/>
              <a:t>för</a:t>
            </a:r>
            <a:r>
              <a:rPr lang="en-IN" dirty="0" smtClean="0"/>
              <a:t> </a:t>
            </a:r>
            <a:r>
              <a:rPr lang="en-IN" dirty="0" err="1" smtClean="0"/>
              <a:t>bild</a:t>
            </a:r>
            <a:r>
              <a:rPr lang="en-IN" dirty="0" smtClean="0"/>
              <a:t>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81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3454400"/>
            <a:ext cx="4823555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 smtClean="0"/>
              <a:t>Underrubrik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995" y="2976750"/>
            <a:ext cx="4823914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Mellansektion</a:t>
            </a:r>
            <a:r>
              <a:rPr lang="en-US" dirty="0" smtClean="0"/>
              <a:t>, </a:t>
            </a:r>
            <a:r>
              <a:rPr lang="en-US" dirty="0" err="1" smtClean="0"/>
              <a:t>rubrik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4834519" y="0"/>
            <a:ext cx="43094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H1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398-9600-4E29-9E25-C5A6EE58BFEF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389D-638E-458B-9295-68330814FA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2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66727"/>
            <a:ext cx="7217812" cy="8556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H1 Rubrik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1550" y="1495424"/>
            <a:ext cx="7214616" cy="3950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IN" dirty="0" smtClean="0"/>
              <a:t>P1 Click to edit Master text styles</a:t>
            </a:r>
          </a:p>
          <a:p>
            <a:pPr lvl="1"/>
            <a:r>
              <a:rPr lang="en-US" dirty="0" smtClean="0"/>
              <a:t>P2 Second level</a:t>
            </a:r>
          </a:p>
          <a:p>
            <a:pPr lvl="2"/>
            <a:r>
              <a:rPr lang="en-US" dirty="0" smtClean="0"/>
              <a:t>P3 Third level</a:t>
            </a:r>
          </a:p>
          <a:p>
            <a:pPr lvl="3"/>
            <a:r>
              <a:rPr lang="pt-BR" dirty="0" smtClean="0"/>
              <a:t>P4 </a:t>
            </a:r>
            <a:r>
              <a:rPr lang="pt-BR" dirty="0" err="1" smtClean="0"/>
              <a:t>Fourth</a:t>
            </a:r>
            <a:r>
              <a:rPr lang="pt-BR" dirty="0" smtClean="0"/>
              <a:t> level</a:t>
            </a:r>
          </a:p>
          <a:p>
            <a:pPr lvl="4"/>
            <a:r>
              <a:rPr lang="en-US" dirty="0" smtClean="0"/>
              <a:t>P5 Fifth level</a:t>
            </a:r>
          </a:p>
        </p:txBody>
      </p:sp>
      <p:pic>
        <p:nvPicPr>
          <p:cNvPr id="6" name="Bildobjekt 5" descr="Namnlöst-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5" y="6117939"/>
            <a:ext cx="126796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8" r:id="rId4"/>
    <p:sldLayoutId id="2147483671" r:id="rId5"/>
    <p:sldLayoutId id="2147483663" r:id="rId6"/>
    <p:sldLayoutId id="2147483666" r:id="rId7"/>
    <p:sldLayoutId id="2147483667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kern="1200" spc="0" baseline="0">
          <a:solidFill>
            <a:srgbClr val="62A60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SzPct val="100000"/>
        <a:buFont typeface="Wingdings" panose="05000000000000000000" pitchFamily="2" charset="2"/>
        <a:buChar char="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SzPct val="80000"/>
        <a:buFont typeface="Calibri" panose="020F050202020403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1400"/>
        </a:spcBef>
        <a:spcAft>
          <a:spcPts val="4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Font typeface="Wingdings" panose="05000000000000000000" pitchFamily="2" charset="2"/>
        <a:buChar char="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74625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SzPct val="80000"/>
        <a:buFont typeface="Calibri" panose="020F0502020204030204" pitchFamily="34" charset="0"/>
        <a:buChar char="○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2" pos="600" userDrawn="1">
          <p15:clr>
            <a:srgbClr val="F26B43"/>
          </p15:clr>
        </p15:guide>
        <p15:guide id="3" pos="5160" userDrawn="1">
          <p15:clr>
            <a:srgbClr val="F26B43"/>
          </p15:clr>
        </p15:guide>
        <p15:guide id="4" orient="horz" pos="3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hyperlink" Target="mailto:drift@ucr.se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62" y="0"/>
            <a:ext cx="6872438" cy="6618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5" y="3017818"/>
            <a:ext cx="5631618" cy="4627863"/>
          </a:xfrm>
        </p:spPr>
        <p:txBody>
          <a:bodyPr/>
          <a:lstStyle/>
          <a:p>
            <a:r>
              <a:rPr lang="sv-SE" dirty="0" smtClean="0"/>
              <a:t>Agenda:</a:t>
            </a:r>
            <a:br>
              <a:rPr lang="sv-SE" dirty="0" smtClean="0"/>
            </a:b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Nyutvecklat-snart ute</a:t>
            </a:r>
            <a:br>
              <a:rPr lang="sv-SE" sz="2000" b="0" dirty="0" smtClean="0"/>
            </a:br>
            <a:r>
              <a:rPr lang="sv-SE" sz="2000" b="0" dirty="0" smtClean="0"/>
              <a:t>Dubbletter-salar </a:t>
            </a:r>
            <a:r>
              <a:rPr lang="sv-SE" sz="2000" b="0" dirty="0"/>
              <a:t>&amp; kliniker</a:t>
            </a:r>
            <a:br>
              <a:rPr lang="sv-SE" sz="2000" b="0" dirty="0"/>
            </a:br>
            <a:r>
              <a:rPr lang="sv-SE" sz="2000" b="0" dirty="0"/>
              <a:t>SPOR </a:t>
            </a:r>
            <a:r>
              <a:rPr lang="sv-SE" sz="2000" b="0" dirty="0" smtClean="0"/>
              <a:t>4.1status</a:t>
            </a:r>
            <a:br>
              <a:rPr lang="sv-SE" sz="2000" b="0" dirty="0" smtClean="0"/>
            </a:br>
            <a:r>
              <a:rPr lang="sv-SE" sz="2000" b="0" dirty="0"/>
              <a:t>Statistik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r>
              <a:rPr lang="sv-SE" sz="2000" b="0" dirty="0" smtClean="0"/>
              <a:t>SAS VA ”teaser”</a:t>
            </a:r>
            <a:r>
              <a:rPr lang="sv-SE" sz="2000" b="0" dirty="0" smtClean="0"/>
              <a:t/>
            </a:r>
            <a:br>
              <a:rPr lang="sv-SE" sz="2000" b="0" dirty="0" smtClean="0"/>
            </a:b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1673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78" y="1613989"/>
            <a:ext cx="1354641" cy="166662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7" y="1555320"/>
            <a:ext cx="1405058" cy="17333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19" y="3675838"/>
            <a:ext cx="1414885" cy="175783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056" y="3711019"/>
            <a:ext cx="1449413" cy="175783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922" y="3722763"/>
            <a:ext cx="1434164" cy="1746091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4040438" y="3279869"/>
            <a:ext cx="13484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Göran </a:t>
            </a:r>
            <a:r>
              <a:rPr lang="sv-SE" sz="1350" dirty="0" err="1"/>
              <a:t>Erkstam</a:t>
            </a:r>
            <a:endParaRPr lang="sv-SE" sz="1350" dirty="0"/>
          </a:p>
        </p:txBody>
      </p:sp>
      <p:sp>
        <p:nvSpPr>
          <p:cNvPr id="16" name="textruta 15"/>
          <p:cNvSpPr txBox="1"/>
          <p:nvPr/>
        </p:nvSpPr>
        <p:spPr>
          <a:xfrm>
            <a:off x="454755" y="3265197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Jesper Johansson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357027" y="5433673"/>
            <a:ext cx="1386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Helena Nolgren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786162" y="5453216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Camilla Hartmann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154374" y="5424402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Anders Klockar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2308042" y="3270376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Erik Dahlberg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861904" y="5477880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Lars Norberg</a:t>
            </a: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697" y="3722763"/>
            <a:ext cx="1566785" cy="1766862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079" y="1564894"/>
            <a:ext cx="1482135" cy="173785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5872" y="1575306"/>
            <a:ext cx="1324772" cy="1739396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5768107" y="3288695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Stefan Lines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92" y="1575307"/>
            <a:ext cx="1335096" cy="1788801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7251691" y="3361292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Kennie Pussinen</a:t>
            </a:r>
          </a:p>
        </p:txBody>
      </p:sp>
      <p:sp>
        <p:nvSpPr>
          <p:cNvPr id="24" name="Rubrik 5"/>
          <p:cNvSpPr txBox="1">
            <a:spLocks/>
          </p:cNvSpPr>
          <p:nvPr/>
        </p:nvSpPr>
        <p:spPr>
          <a:xfrm>
            <a:off x="587142" y="186110"/>
            <a:ext cx="7999646" cy="85566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62A60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Teamet på 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UCR som jobbar med SPOR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251989" y="6090209"/>
            <a:ext cx="520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Support: </a:t>
            </a:r>
            <a:r>
              <a:rPr lang="sv-SE" dirty="0" smtClean="0">
                <a:hlinkClick r:id="rId11"/>
              </a:rPr>
              <a:t>drift@ucr.se</a:t>
            </a:r>
            <a:endParaRPr lang="sv-SE" dirty="0" smtClean="0"/>
          </a:p>
          <a:p>
            <a:r>
              <a:rPr lang="sv-SE" dirty="0" smtClean="0"/>
              <a:t>Övrigt: </a:t>
            </a:r>
            <a:r>
              <a:rPr lang="sv-SE" dirty="0"/>
              <a:t>helena.nolgren@ucr.uu.se</a:t>
            </a:r>
          </a:p>
        </p:txBody>
      </p:sp>
    </p:spTree>
    <p:extLst>
      <p:ext uri="{BB962C8B-B14F-4D97-AF65-F5344CB8AC3E}">
        <p14:creationId xmlns:p14="http://schemas.microsoft.com/office/powerpoint/2010/main" val="13748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734" y="4046907"/>
            <a:ext cx="8710864" cy="17125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327230" y="177171"/>
            <a:ext cx="8228437" cy="114419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Möjlighet </a:t>
            </a:r>
            <a:r>
              <a:rPr lang="sv-SE" dirty="0" smtClean="0">
                <a:solidFill>
                  <a:schemeClr val="tx1"/>
                </a:solidFill>
              </a:rPr>
              <a:t>söka</a:t>
            </a:r>
            <a:r>
              <a:rPr lang="sv-SE" dirty="0" smtClean="0">
                <a:solidFill>
                  <a:schemeClr val="tx1"/>
                </a:solidFill>
              </a:rPr>
              <a:t> på </a:t>
            </a:r>
            <a:r>
              <a:rPr lang="sv-SE" dirty="0" err="1" smtClean="0">
                <a:solidFill>
                  <a:schemeClr val="tx1"/>
                </a:solidFill>
              </a:rPr>
              <a:t>bioperationskoder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26487" y="1674575"/>
            <a:ext cx="88152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Snart finns möjlighet i rapporter att söka på även </a:t>
            </a:r>
            <a:r>
              <a:rPr lang="sv-SE" dirty="0" err="1" smtClean="0"/>
              <a:t>bioperationskoder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Varför?:</a:t>
            </a:r>
            <a:endParaRPr lang="sv-SE" dirty="0"/>
          </a:p>
          <a:p>
            <a:r>
              <a:rPr lang="sv-SE" dirty="0" smtClean="0"/>
              <a:t>Huvudoperationskod och </a:t>
            </a:r>
            <a:r>
              <a:rPr lang="sv-SE" dirty="0" err="1" smtClean="0"/>
              <a:t>bioperationskoder</a:t>
            </a:r>
            <a:r>
              <a:rPr lang="sv-SE" dirty="0" smtClean="0"/>
              <a:t> är olika variabler</a:t>
            </a:r>
          </a:p>
          <a:p>
            <a:r>
              <a:rPr lang="sv-SE" dirty="0" smtClean="0"/>
              <a:t>Rapporterna söker generellt i dagsläget endast på huvudoperationskod</a:t>
            </a:r>
          </a:p>
          <a:p>
            <a:r>
              <a:rPr lang="sv-SE" dirty="0" smtClean="0"/>
              <a:t>Det händer att verklig huvudoperationskod hamnar som </a:t>
            </a:r>
            <a:r>
              <a:rPr lang="sv-SE" dirty="0" err="1" smtClean="0"/>
              <a:t>bioperationskod</a:t>
            </a:r>
            <a:r>
              <a:rPr lang="sv-SE" dirty="0" smtClean="0"/>
              <a:t> och omvänt</a:t>
            </a:r>
          </a:p>
          <a:p>
            <a:r>
              <a:rPr lang="sv-SE" dirty="0" smtClean="0"/>
              <a:t>Man kan välja att söka på endast </a:t>
            </a:r>
            <a:r>
              <a:rPr lang="sv-SE" dirty="0" err="1" smtClean="0"/>
              <a:t>bioperationskod</a:t>
            </a:r>
            <a:r>
              <a:rPr lang="sv-SE" dirty="0" smtClean="0"/>
              <a:t> eller både ock</a:t>
            </a:r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1314605">
            <a:off x="7500315" y="33934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875E6"/>
                </a:solidFill>
              </a:rPr>
              <a:t>Kommer snart</a:t>
            </a:r>
            <a:endParaRPr lang="sv-SE" dirty="0">
              <a:solidFill>
                <a:srgbClr val="1875E6"/>
              </a:solidFill>
            </a:endParaRPr>
          </a:p>
        </p:txBody>
      </p:sp>
      <p:sp>
        <p:nvSpPr>
          <p:cNvPr id="10" name="Vänsterpil 9"/>
          <p:cNvSpPr/>
          <p:nvPr/>
        </p:nvSpPr>
        <p:spPr>
          <a:xfrm rot="5400000">
            <a:off x="7031255" y="5096577"/>
            <a:ext cx="526020" cy="195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7026442" y="53901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875E6"/>
                </a:solidFill>
              </a:rPr>
              <a:t>nytt</a:t>
            </a:r>
            <a:endParaRPr lang="sv-SE" dirty="0">
              <a:solidFill>
                <a:srgbClr val="1875E6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4" y="4884219"/>
            <a:ext cx="2776593" cy="81220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4" y="4101961"/>
            <a:ext cx="8710864" cy="727204"/>
          </a:xfrm>
          <a:prstGeom prst="rect">
            <a:avLst/>
          </a:prstGeom>
        </p:spPr>
      </p:pic>
      <p:sp>
        <p:nvSpPr>
          <p:cNvPr id="15" name="Vänsterpil 14"/>
          <p:cNvSpPr/>
          <p:nvPr/>
        </p:nvSpPr>
        <p:spPr>
          <a:xfrm>
            <a:off x="3033068" y="5278183"/>
            <a:ext cx="526020" cy="1697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3612321" y="51783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875E6"/>
                </a:solidFill>
              </a:rPr>
              <a:t>nytt</a:t>
            </a:r>
            <a:endParaRPr lang="sv-SE" dirty="0">
              <a:solidFill>
                <a:srgbClr val="1875E6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26487" y="5896917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Även ”huvuddiagnos/grupp” är generellt nytt urval (kommer snart)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226487" y="6266249"/>
            <a:ext cx="6255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Notera: Huvuddiagnos är icke-obligatorisk och ifyllnadsgrad skiljer sig lokalt  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8742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813" y="102813"/>
            <a:ext cx="8700703" cy="107756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Problem med dubbla sals- och kliniknamn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Svårt att utsöka på en ”dubblerad enhet” vid rapportkörning</a:t>
            </a:r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864" y="1473848"/>
            <a:ext cx="2158195" cy="368537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17813" y="5277018"/>
            <a:ext cx="7589273" cy="11045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Tänk på:</a:t>
            </a:r>
          </a:p>
          <a:p>
            <a:pPr marL="342900" indent="-342900">
              <a:buAutoNum type="arabicParenR"/>
            </a:pPr>
            <a:r>
              <a:rPr lang="sv-SE" sz="1600" dirty="0" smtClean="0"/>
              <a:t>Namnge inte olika ID med samma namn</a:t>
            </a:r>
          </a:p>
          <a:p>
            <a:pPr marL="342900" indent="-342900">
              <a:buAutoNum type="arabicParenR"/>
            </a:pPr>
            <a:r>
              <a:rPr lang="sv-SE" sz="1600" dirty="0" smtClean="0"/>
              <a:t>Om det redan hänt, skicka om så alla registreringar på sal/klinik har samma ID</a:t>
            </a:r>
            <a:br>
              <a:rPr lang="sv-SE" sz="1600" dirty="0" smtClean="0"/>
            </a:br>
            <a:r>
              <a:rPr lang="sv-SE" sz="1600" dirty="0" smtClean="0"/>
              <a:t>(om det inte går döp om den gamla till t.ex. ”xx gammalt”)</a:t>
            </a:r>
            <a:endParaRPr lang="sv-SE" sz="1600" dirty="0"/>
          </a:p>
        </p:txBody>
      </p:sp>
      <p:sp>
        <p:nvSpPr>
          <p:cNvPr id="7" name="Ellips 6"/>
          <p:cNvSpPr/>
          <p:nvPr/>
        </p:nvSpPr>
        <p:spPr>
          <a:xfrm>
            <a:off x="6355873" y="4769085"/>
            <a:ext cx="2301186" cy="449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6" y="1673679"/>
            <a:ext cx="4756376" cy="2626281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-173030" y="3226825"/>
            <a:ext cx="4231185" cy="643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498864" y="11501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Rapporturval: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182039" y="122401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Administration: Kliniker</a:t>
            </a:r>
            <a:r>
              <a:rPr lang="sv-SE" dirty="0"/>
              <a:t> </a:t>
            </a:r>
            <a:r>
              <a:rPr lang="sv-SE" dirty="0" smtClean="0"/>
              <a:t>och översikt</a:t>
            </a:r>
            <a:endParaRPr lang="sv-SE" dirty="0"/>
          </a:p>
        </p:txBody>
      </p:sp>
      <p:sp>
        <p:nvSpPr>
          <p:cNvPr id="12" name="Vänsterpil 11"/>
          <p:cNvSpPr/>
          <p:nvPr/>
        </p:nvSpPr>
        <p:spPr>
          <a:xfrm rot="20106633">
            <a:off x="2725327" y="2729539"/>
            <a:ext cx="955726" cy="163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3506065" y="2623272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Nytt: </a:t>
            </a:r>
            <a:br>
              <a:rPr lang="sv-SE" sz="1400" i="1" dirty="0" smtClean="0"/>
            </a:br>
            <a:r>
              <a:rPr lang="sv-SE" sz="1400" i="1" dirty="0" smtClean="0"/>
              <a:t>Man kan sortera på namn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255019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9755" y="277241"/>
            <a:ext cx="8228437" cy="114419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SPOR 4.1 status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16094"/>
              </p:ext>
            </p:extLst>
          </p:nvPr>
        </p:nvGraphicFramePr>
        <p:xfrm>
          <a:off x="595991" y="1197182"/>
          <a:ext cx="4531179" cy="5534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785">
                  <a:extLst>
                    <a:ext uri="{9D8B030D-6E8A-4147-A177-3AD203B41FA5}">
                      <a16:colId xmlns:a16="http://schemas.microsoft.com/office/drawing/2014/main" val="1108252395"/>
                    </a:ext>
                  </a:extLst>
                </a:gridCol>
                <a:gridCol w="897817">
                  <a:extLst>
                    <a:ext uri="{9D8B030D-6E8A-4147-A177-3AD203B41FA5}">
                      <a16:colId xmlns:a16="http://schemas.microsoft.com/office/drawing/2014/main" val="4226342653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683770216"/>
                    </a:ext>
                  </a:extLst>
                </a:gridCol>
                <a:gridCol w="938891">
                  <a:extLst>
                    <a:ext uri="{9D8B030D-6E8A-4147-A177-3AD203B41FA5}">
                      <a16:colId xmlns:a16="http://schemas.microsoft.com/office/drawing/2014/main" val="3055919912"/>
                    </a:ext>
                  </a:extLst>
                </a:gridCol>
              </a:tblGrid>
              <a:tr h="62037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Frailty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Scale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Knivtid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PAWI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60132"/>
                  </a:ext>
                </a:extLst>
              </a:tr>
              <a:tr h="423628">
                <a:tc>
                  <a:txBody>
                    <a:bodyPr/>
                    <a:lstStyle/>
                    <a:p>
                      <a:r>
                        <a:rPr lang="sv-SE" dirty="0" smtClean="0"/>
                        <a:t>Blekinge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24594"/>
                  </a:ext>
                </a:extLst>
              </a:tr>
              <a:tr h="384339">
                <a:tc>
                  <a:txBody>
                    <a:bodyPr/>
                    <a:lstStyle/>
                    <a:p>
                      <a:r>
                        <a:rPr lang="sv-SE" dirty="0" smtClean="0"/>
                        <a:t>Gotland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40966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Jönköping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57948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Kronoberg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83935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Sörmland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8207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Uppsala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5743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Örebro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12654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Östergötland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69005"/>
                  </a:ext>
                </a:extLst>
              </a:tr>
              <a:tr h="416256">
                <a:tc>
                  <a:txBody>
                    <a:bodyPr/>
                    <a:lstStyle/>
                    <a:p>
                      <a:r>
                        <a:rPr lang="sv-SE" dirty="0" smtClean="0"/>
                        <a:t>Carlanderska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82887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S:t</a:t>
                      </a:r>
                      <a:r>
                        <a:rPr lang="sv-SE" baseline="0" dirty="0" smtClean="0"/>
                        <a:t> Eriks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82166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S:t Görans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62090"/>
                  </a:ext>
                </a:extLst>
              </a:tr>
              <a:tr h="407810">
                <a:tc>
                  <a:txBody>
                    <a:bodyPr/>
                    <a:lstStyle/>
                    <a:p>
                      <a:r>
                        <a:rPr lang="sv-SE" dirty="0" smtClean="0"/>
                        <a:t>Södertälje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59870"/>
                  </a:ext>
                </a:extLst>
              </a:tr>
            </a:tbl>
          </a:graphicData>
        </a:graphic>
      </p:graphicFrame>
      <p:pic>
        <p:nvPicPr>
          <p:cNvPr id="9" name="Bildobjekt 8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93" y="5959724"/>
            <a:ext cx="362580" cy="359861"/>
          </a:xfrm>
          <a:prstGeom prst="rect">
            <a:avLst/>
          </a:prstGeom>
        </p:spPr>
      </p:pic>
      <p:pic>
        <p:nvPicPr>
          <p:cNvPr id="18" name="Bildobjekt 17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15" y="4748416"/>
            <a:ext cx="333758" cy="331255"/>
          </a:xfrm>
          <a:prstGeom prst="rect">
            <a:avLst/>
          </a:prstGeom>
        </p:spPr>
      </p:pic>
      <p:pic>
        <p:nvPicPr>
          <p:cNvPr id="20" name="Bildobjekt 19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16" y="2304622"/>
            <a:ext cx="333758" cy="331255"/>
          </a:xfrm>
          <a:prstGeom prst="rect">
            <a:avLst/>
          </a:prstGeom>
        </p:spPr>
      </p:pic>
      <p:pic>
        <p:nvPicPr>
          <p:cNvPr id="21" name="Bildobjekt 20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7" y="1881800"/>
            <a:ext cx="333758" cy="331255"/>
          </a:xfrm>
          <a:prstGeom prst="rect">
            <a:avLst/>
          </a:prstGeom>
        </p:spPr>
      </p:pic>
      <p:pic>
        <p:nvPicPr>
          <p:cNvPr id="22" name="Bildobjekt 21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5" y="1881801"/>
            <a:ext cx="333758" cy="331255"/>
          </a:xfrm>
          <a:prstGeom prst="rect">
            <a:avLst/>
          </a:prstGeom>
        </p:spPr>
      </p:pic>
      <p:pic>
        <p:nvPicPr>
          <p:cNvPr id="23" name="Bildobjekt 22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5" y="3521017"/>
            <a:ext cx="333758" cy="331255"/>
          </a:xfrm>
          <a:prstGeom prst="rect">
            <a:avLst/>
          </a:prstGeom>
        </p:spPr>
      </p:pic>
      <p:pic>
        <p:nvPicPr>
          <p:cNvPr id="24" name="Bildobjekt 23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7" y="3519153"/>
            <a:ext cx="333758" cy="331255"/>
          </a:xfrm>
          <a:prstGeom prst="rect">
            <a:avLst/>
          </a:prstGeom>
        </p:spPr>
      </p:pic>
      <p:pic>
        <p:nvPicPr>
          <p:cNvPr id="25" name="Bildobjekt 24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7" y="3111781"/>
            <a:ext cx="333758" cy="331255"/>
          </a:xfrm>
          <a:prstGeom prst="rect">
            <a:avLst/>
          </a:prstGeom>
        </p:spPr>
      </p:pic>
      <p:pic>
        <p:nvPicPr>
          <p:cNvPr id="26" name="Bildobjekt 25" descr="Clipart - checkbox check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7" y="2704409"/>
            <a:ext cx="333758" cy="33125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5397528" y="159203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Dessa skickar in på SPOR 4.1</a:t>
            </a:r>
            <a:endParaRPr lang="sv-SE" dirty="0"/>
          </a:p>
        </p:txBody>
      </p:sp>
      <p:pic>
        <p:nvPicPr>
          <p:cNvPr id="28" name="Bildobjekt 27" descr="La parola e il gesto (Che Carattere!) | Scritture Brevi: il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084904"/>
            <a:ext cx="1026877" cy="1026877"/>
          </a:xfrm>
          <a:prstGeom prst="rect">
            <a:avLst/>
          </a:prstGeom>
        </p:spPr>
      </p:pic>
      <p:sp>
        <p:nvSpPr>
          <p:cNvPr id="29" name="textruta 28"/>
          <p:cNvSpPr txBox="1"/>
          <p:nvPr/>
        </p:nvSpPr>
        <p:spPr>
          <a:xfrm>
            <a:off x="5510595" y="3684780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Men:</a:t>
            </a:r>
            <a:br>
              <a:rPr lang="sv-SE" dirty="0" smtClean="0"/>
            </a:br>
            <a:r>
              <a:rPr lang="sv-SE" dirty="0" smtClean="0"/>
              <a:t>Många skickar ej in ny data än</a:t>
            </a:r>
          </a:p>
          <a:p>
            <a:r>
              <a:rPr lang="sv-SE" dirty="0" smtClean="0"/>
              <a:t>Många är ej uppe på 4.1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5919107" y="5528837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Notera: har ej undersökt:</a:t>
            </a:r>
            <a:br>
              <a:rPr lang="sv-SE" sz="1200" i="1" dirty="0" smtClean="0"/>
            </a:br>
            <a:r>
              <a:rPr lang="sv-SE" sz="1200" i="1" dirty="0" smtClean="0"/>
              <a:t>Positionering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75576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68" y="307018"/>
            <a:ext cx="8228437" cy="114419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Vilka skickar data till SPOR?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457168" y="1763271"/>
            <a:ext cx="8483528" cy="3030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62A60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v-SE" sz="2800" b="0" dirty="0" smtClean="0">
                <a:solidFill>
                  <a:schemeClr val="tx1"/>
                </a:solidFill>
              </a:rPr>
              <a:t>Alla offentliga sjukhus skickar in data till SPOR!</a:t>
            </a:r>
          </a:p>
          <a:p>
            <a:pPr>
              <a:lnSpc>
                <a:spcPct val="150000"/>
              </a:lnSpc>
            </a:pPr>
            <a:r>
              <a:rPr lang="sv-SE" sz="1800" b="0" dirty="0" smtClean="0">
                <a:solidFill>
                  <a:schemeClr val="tx1"/>
                </a:solidFill>
              </a:rPr>
              <a:t>+ Carlanderska, S:t Görans sjukhus, S:t Eriks ögonsjukhus, Ersta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800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800" b="0" dirty="0" smtClean="0">
                <a:solidFill>
                  <a:schemeClr val="tx1"/>
                </a:solidFill>
              </a:rPr>
              <a:t>På gång:</a:t>
            </a:r>
            <a:endParaRPr lang="sv-SE" sz="18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v-SE" sz="1800" b="0" dirty="0" smtClean="0">
                <a:solidFill>
                  <a:schemeClr val="tx1"/>
                </a:solidFill>
              </a:rPr>
              <a:t>Capio </a:t>
            </a:r>
            <a:r>
              <a:rPr lang="sv-SE" sz="1800" b="0" dirty="0" err="1">
                <a:solidFill>
                  <a:schemeClr val="tx1"/>
                </a:solidFill>
              </a:rPr>
              <a:t>Artro</a:t>
            </a:r>
            <a:r>
              <a:rPr lang="sv-SE" sz="1800" b="0" dirty="0">
                <a:solidFill>
                  <a:schemeClr val="tx1"/>
                </a:solidFill>
              </a:rPr>
              <a:t> </a:t>
            </a:r>
            <a:r>
              <a:rPr lang="sv-SE" sz="1800" b="0" dirty="0" err="1">
                <a:solidFill>
                  <a:schemeClr val="tx1"/>
                </a:solidFill>
              </a:rPr>
              <a:t>Clinic</a:t>
            </a:r>
            <a:r>
              <a:rPr lang="sv-SE" sz="1800" b="0" dirty="0">
                <a:solidFill>
                  <a:schemeClr val="tx1"/>
                </a:solidFill>
              </a:rPr>
              <a:t> (</a:t>
            </a:r>
            <a:r>
              <a:rPr lang="sv-SE" sz="1800" b="0" dirty="0" smtClean="0">
                <a:solidFill>
                  <a:schemeClr val="tx1"/>
                </a:solidFill>
              </a:rPr>
              <a:t>Sophiahemmet) är i </a:t>
            </a:r>
            <a:r>
              <a:rPr lang="sv-SE" sz="1800" b="0" dirty="0" err="1" smtClean="0">
                <a:solidFill>
                  <a:schemeClr val="tx1"/>
                </a:solidFill>
              </a:rPr>
              <a:t>testfas</a:t>
            </a:r>
            <a:r>
              <a:rPr lang="sv-SE" sz="1800" b="0" dirty="0" smtClean="0">
                <a:solidFill>
                  <a:schemeClr val="tx1"/>
                </a:solidFill>
              </a:rPr>
              <a:t/>
            </a:r>
            <a:br>
              <a:rPr lang="sv-SE" sz="1800" b="0" dirty="0" smtClean="0">
                <a:solidFill>
                  <a:schemeClr val="tx1"/>
                </a:solidFill>
              </a:rPr>
            </a:br>
            <a:endParaRPr lang="sv-SE" sz="1800" b="0" dirty="0">
              <a:solidFill>
                <a:srgbClr val="0066FF"/>
              </a:solidFill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6540500" y="3048000"/>
            <a:ext cx="2476500" cy="3714750"/>
            <a:chOff x="3738282" y="-1156447"/>
            <a:chExt cx="5710518" cy="9386047"/>
          </a:xfrm>
        </p:grpSpPr>
        <p:grpSp>
          <p:nvGrpSpPr>
            <p:cNvPr id="7" name="Grupp 6"/>
            <p:cNvGrpSpPr/>
            <p:nvPr/>
          </p:nvGrpSpPr>
          <p:grpSpPr>
            <a:xfrm>
              <a:off x="3738282" y="-1156447"/>
              <a:ext cx="5710518" cy="9386047"/>
              <a:chOff x="3477986" y="-2037733"/>
              <a:chExt cx="5207619" cy="8895733"/>
            </a:xfrm>
          </p:grpSpPr>
          <p:pic>
            <p:nvPicPr>
              <p:cNvPr id="3" name="Bildobjekt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77986" y="-2037733"/>
                <a:ext cx="5207619" cy="8895733"/>
              </a:xfrm>
              <a:prstGeom prst="rect">
                <a:avLst/>
              </a:prstGeom>
            </p:spPr>
          </p:pic>
          <p:sp>
            <p:nvSpPr>
              <p:cNvPr id="5" name="Flödesschema: Koppling 4"/>
              <p:cNvSpPr/>
              <p:nvPr/>
            </p:nvSpPr>
            <p:spPr>
              <a:xfrm>
                <a:off x="4406873" y="5361643"/>
                <a:ext cx="179614" cy="195942"/>
              </a:xfrm>
              <a:prstGeom prst="flowChartConnector">
                <a:avLst/>
              </a:prstGeom>
              <a:solidFill>
                <a:srgbClr val="62A60A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" name="Flödesschema: Koppling 5"/>
            <p:cNvSpPr/>
            <p:nvPr/>
          </p:nvSpPr>
          <p:spPr>
            <a:xfrm flipH="1" flipV="1">
              <a:off x="6705600" y="4895847"/>
              <a:ext cx="152400" cy="14605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58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49" y="277541"/>
            <a:ext cx="7217812" cy="855662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Antal körda rapporter per år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373023" y="425884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(t.o.m</a:t>
            </a:r>
            <a:r>
              <a:rPr lang="sv-SE" dirty="0"/>
              <a:t>.</a:t>
            </a:r>
            <a:r>
              <a:rPr lang="sv-SE" dirty="0" smtClean="0"/>
              <a:t> 13/3)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3771"/>
            <a:ext cx="3878981" cy="1189933"/>
          </a:xfrm>
          <a:prstGeom prst="rect">
            <a:avLst/>
          </a:prstGeom>
        </p:spPr>
      </p:pic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039996"/>
              </p:ext>
            </p:extLst>
          </p:nvPr>
        </p:nvGraphicFramePr>
        <p:xfrm>
          <a:off x="630454" y="1617044"/>
          <a:ext cx="7685773" cy="405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4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42831"/>
              </p:ext>
            </p:extLst>
          </p:nvPr>
        </p:nvGraphicFramePr>
        <p:xfrm>
          <a:off x="4580731" y="1020534"/>
          <a:ext cx="4677878" cy="502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971550" y="-73025"/>
            <a:ext cx="7218363" cy="855663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Mest använda rapporter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64046"/>
              </p:ext>
            </p:extLst>
          </p:nvPr>
        </p:nvGraphicFramePr>
        <p:xfrm>
          <a:off x="0" y="1020534"/>
          <a:ext cx="5061856" cy="502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5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648" y="1279936"/>
            <a:ext cx="5710353" cy="54991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541" y="135741"/>
            <a:ext cx="8228437" cy="114419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Nytt rapportverktyg på gång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552150" y="1142254"/>
            <a:ext cx="8677911" cy="35597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62A60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293541" y="76307"/>
            <a:ext cx="8770495" cy="29689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62A60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v-SE" sz="1800" dirty="0" smtClean="0">
                <a:solidFill>
                  <a:schemeClr val="tx1"/>
                </a:solidFill>
              </a:rPr>
              <a:t>Plan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smtClean="0">
                <a:solidFill>
                  <a:schemeClr val="tx1"/>
                </a:solidFill>
              </a:rPr>
              <a:t>Q2</a:t>
            </a:r>
            <a:endParaRPr lang="sv-SE" sz="18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</a:rPr>
              <a:t>Börja </a:t>
            </a:r>
            <a:r>
              <a:rPr lang="sv-SE" sz="1800" dirty="0" smtClean="0">
                <a:solidFill>
                  <a:schemeClr val="tx1"/>
                </a:solidFill>
              </a:rPr>
              <a:t>bygga </a:t>
            </a:r>
            <a:r>
              <a:rPr lang="sv-SE" sz="1800" dirty="0" smtClean="0">
                <a:solidFill>
                  <a:schemeClr val="tx1"/>
                </a:solidFill>
              </a:rPr>
              <a:t>nya rapporter  </a:t>
            </a:r>
            <a:r>
              <a:rPr lang="sv-SE" sz="1800" dirty="0" smtClean="0">
                <a:solidFill>
                  <a:schemeClr val="tx1"/>
                </a:solidFill>
              </a:rPr>
              <a:t>i SAS VA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396148" y="6026617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”SPOR 2023”</a:t>
            </a:r>
            <a:br>
              <a:rPr lang="sv-SE" dirty="0" smtClean="0"/>
            </a:br>
            <a:r>
              <a:rPr lang="sv-SE" dirty="0" smtClean="0"/>
              <a:t>ex på vad man kan få ut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22091" y="3550452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Över till Lars för demo av</a:t>
            </a:r>
          </a:p>
          <a:p>
            <a:r>
              <a:rPr lang="sv-SE" i="1" dirty="0"/>
              <a:t>m</a:t>
            </a:r>
            <a:r>
              <a:rPr lang="sv-SE" i="1" dirty="0" smtClean="0"/>
              <a:t>öjligheter i nya verktyget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8962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3"/>
</p:tagLst>
</file>

<file path=ppt/theme/theme1.xml><?xml version="1.0" encoding="utf-8"?>
<a:theme xmlns:a="http://schemas.openxmlformats.org/drawingml/2006/main" name="UCR Tema">
  <a:themeElements>
    <a:clrScheme name="UCR Färgtema upd 1503">
      <a:dk1>
        <a:sysClr val="windowText" lastClr="000000"/>
      </a:dk1>
      <a:lt1>
        <a:sysClr val="window" lastClr="FFFFFF"/>
      </a:lt1>
      <a:dk2>
        <a:srgbClr val="6D6E71"/>
      </a:dk2>
      <a:lt2>
        <a:srgbClr val="5EB146"/>
      </a:lt2>
      <a:accent1>
        <a:srgbClr val="5EB146"/>
      </a:accent1>
      <a:accent2>
        <a:srgbClr val="295FAE"/>
      </a:accent2>
      <a:accent3>
        <a:srgbClr val="ED7D31"/>
      </a:accent3>
      <a:accent4>
        <a:srgbClr val="892D9C"/>
      </a:accent4>
      <a:accent5>
        <a:srgbClr val="3994AE"/>
      </a:accent5>
      <a:accent6>
        <a:srgbClr val="676767"/>
      </a:accent6>
      <a:hlink>
        <a:srgbClr val="3994AE"/>
      </a:hlink>
      <a:folHlink>
        <a:srgbClr val="295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vändarmöte_SPOR 190322.potx" id="{F7B7E7D1-69DD-49BB-B718-A3D971805F9D}" vid="{EFE5CF2C-8C2B-467E-B4E5-5049CDDDEB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SDescription xmlns="4471eb95-440a-4af5-bb2b-dbcee78e2982" xsi:nil="true"/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8F921D901FA04EA7D1501A087DD4E7" ma:contentTypeVersion="2" ma:contentTypeDescription="Skapa ett nytt dokument." ma:contentTypeScope="" ma:versionID="1675e0d358dab320a47b05d301b231a0">
  <xsd:schema xmlns:xsd="http://www.w3.org/2001/XMLSchema" xmlns:xs="http://www.w3.org/2001/XMLSchema" xmlns:p="http://schemas.microsoft.com/office/2006/metadata/properties" xmlns:ns2="4471eb95-440a-4af5-bb2b-dbcee78e2982" xmlns:ns3="http://schemas.microsoft.com/sharepoint/v4" targetNamespace="http://schemas.microsoft.com/office/2006/metadata/properties" ma:root="true" ma:fieldsID="0a9041c10e598f5b1d71979d51bfd29e" ns2:_="" ns3:_="">
    <xsd:import namespace="4471eb95-440a-4af5-bb2b-dbcee78e298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PSDescription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eb95-440a-4af5-bb2b-dbcee78e2982" elementFormDefault="qualified">
    <xsd:import namespace="http://schemas.microsoft.com/office/2006/documentManagement/types"/>
    <xsd:import namespace="http://schemas.microsoft.com/office/infopath/2007/PartnerControls"/>
    <xsd:element name="SPSDescription" ma:index="8" nillable="true" ma:displayName="Beskrivning" ma:internalName="SPS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698FF-1739-4A7C-94FC-754D90E779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81467-A873-4BC2-9A94-D93B65CA2623}">
  <ds:schemaRefs>
    <ds:schemaRef ds:uri="http://purl.org/dc/elements/1.1/"/>
    <ds:schemaRef ds:uri="http://schemas.microsoft.com/sharepoint/v4"/>
    <ds:schemaRef ds:uri="4471eb95-440a-4af5-bb2b-dbcee78e2982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5D88F4-509B-446B-97AA-1A04F80ED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1eb95-440a-4af5-bb2b-dbcee78e298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Användarmöte_SPOR 190322</Template>
  <TotalTime>54299</TotalTime>
  <Words>349</Words>
  <Application>Microsoft Office PowerPoint</Application>
  <PresentationFormat>Bildspel på skärmen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UCR Tema</vt:lpstr>
      <vt:lpstr>Agenda:  Nyutvecklat-snart ute Dubbletter-salar &amp; kliniker SPOR 4.1status Statistik SAS VA ”teaser” </vt:lpstr>
      <vt:lpstr>PowerPoint-presentation</vt:lpstr>
      <vt:lpstr>Möjlighet söka på bioperationskoder</vt:lpstr>
      <vt:lpstr>Problem med dubbla sals- och kliniknamn Svårt att utsöka på en ”dubblerad enhet” vid rapportkörning</vt:lpstr>
      <vt:lpstr>SPOR 4.1 status</vt:lpstr>
      <vt:lpstr>Vilka skickar data till SPOR?</vt:lpstr>
      <vt:lpstr>Antal körda rapporter per år</vt:lpstr>
      <vt:lpstr>Mest använda rapporter</vt:lpstr>
      <vt:lpstr>Nytt rapportverktyg på gång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Nolgren</dc:creator>
  <cp:lastModifiedBy>Helena Nolgren</cp:lastModifiedBy>
  <cp:revision>484</cp:revision>
  <cp:lastPrinted>2019-10-17T19:44:35Z</cp:lastPrinted>
  <dcterms:created xsi:type="dcterms:W3CDTF">2019-03-20T08:28:21Z</dcterms:created>
  <dcterms:modified xsi:type="dcterms:W3CDTF">2024-03-14T22:28:54Z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0x010100FE8F921D901FA04EA7D1501A087DD4E7</vt:lpwstr>
  </property>
</Properties>
</file>