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64" r:id="rId5"/>
    <p:sldId id="266" r:id="rId6"/>
    <p:sldId id="277" r:id="rId7"/>
    <p:sldId id="258" r:id="rId8"/>
    <p:sldId id="284" r:id="rId9"/>
    <p:sldId id="283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>
        <p:scale>
          <a:sx n="97" d="100"/>
          <a:sy n="97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F:\Users\jacob\Google%20Drive\spesak\S&#228;ker%20akut%20kirurgi\swela%202020-202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cob\Documents\swela%20s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sv-SE" sz="2400" b="1" dirty="0">
                <a:solidFill>
                  <a:srgbClr val="FFFF00"/>
                </a:solidFill>
              </a:rPr>
              <a:t>30d mortalitet efter akut</a:t>
            </a:r>
            <a:r>
              <a:rPr lang="sv-SE" sz="2400" b="1" baseline="0" dirty="0">
                <a:solidFill>
                  <a:srgbClr val="FFFF00"/>
                </a:solidFill>
              </a:rPr>
              <a:t> bukkirurgi (</a:t>
            </a:r>
            <a:r>
              <a:rPr lang="sv-SE" sz="2400" b="1" baseline="0" dirty="0" err="1">
                <a:solidFill>
                  <a:srgbClr val="FFFF00"/>
                </a:solidFill>
              </a:rPr>
              <a:t>SwELA</a:t>
            </a:r>
            <a:r>
              <a:rPr lang="sv-SE" sz="2400" b="1" baseline="0" dirty="0">
                <a:solidFill>
                  <a:srgbClr val="FFFF00"/>
                </a:solidFill>
              </a:rPr>
              <a:t> ur SPOR) 2020-2022</a:t>
            </a:r>
            <a:endParaRPr lang="sv-SE" sz="2400" b="1" dirty="0">
              <a:solidFill>
                <a:srgbClr val="FFFF00"/>
              </a:solidFill>
            </a:endParaRPr>
          </a:p>
        </c:rich>
      </c:tx>
      <c:layout/>
      <c:overlay val="0"/>
      <c:spPr>
        <a:noFill/>
        <a:ln>
          <a:noFill/>
        </a:ln>
        <a:effectLst>
          <a:outerShdw blurRad="177800" dist="38100" dir="2700000" algn="tl" rotWithShape="0">
            <a:prstClr val="black">
              <a:alpha val="6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Blad1!$V$1</c:f>
              <c:strCache>
                <c:ptCount val="1"/>
                <c:pt idx="0">
                  <c:v>mort%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67000"/>
                </a:prstClr>
              </a:outerShdw>
            </a:effectLst>
          </c:spPr>
          <c:invertIfNegative val="0"/>
          <c:cat>
            <c:strRef>
              <c:f>Blad1!$S$2:$S$50</c:f>
              <c:strCache>
                <c:ptCount val="49"/>
                <c:pt idx="0">
                  <c:v>Malmö</c:v>
                </c:pt>
                <c:pt idx="1">
                  <c:v>Danderyds Sjukhus</c:v>
                </c:pt>
                <c:pt idx="2">
                  <c:v>Akademiska sjukhuset</c:v>
                </c:pt>
                <c:pt idx="3">
                  <c:v>Södersjukhuset</c:v>
                </c:pt>
                <c:pt idx="4">
                  <c:v>Lund</c:v>
                </c:pt>
                <c:pt idx="5">
                  <c:v>Sahlgrenska sjukhuset</c:v>
                </c:pt>
                <c:pt idx="6">
                  <c:v>NÄL</c:v>
                </c:pt>
                <c:pt idx="7">
                  <c:v>Östra sjukhuset</c:v>
                </c:pt>
                <c:pt idx="8">
                  <c:v>Örebro</c:v>
                </c:pt>
                <c:pt idx="9">
                  <c:v>Karolinska Soln</c:v>
                </c:pt>
                <c:pt idx="10">
                  <c:v>Karlstad</c:v>
                </c:pt>
                <c:pt idx="11">
                  <c:v>Linköping</c:v>
                </c:pt>
                <c:pt idx="12">
                  <c:v>Sunderbyn</c:v>
                </c:pt>
                <c:pt idx="13">
                  <c:v>Skövde</c:v>
                </c:pt>
                <c:pt idx="14">
                  <c:v>Västerås</c:v>
                </c:pt>
                <c:pt idx="15">
                  <c:v>StGörans Sjukhus</c:v>
                </c:pt>
                <c:pt idx="16">
                  <c:v>Gävle</c:v>
                </c:pt>
                <c:pt idx="17">
                  <c:v>Kristianstad</c:v>
                </c:pt>
                <c:pt idx="18">
                  <c:v>Helsingbort</c:v>
                </c:pt>
                <c:pt idx="19">
                  <c:v>Falun</c:v>
                </c:pt>
                <c:pt idx="20">
                  <c:v>Karolinska Huddinge</c:v>
                </c:pt>
                <c:pt idx="21">
                  <c:v>Kalmar</c:v>
                </c:pt>
                <c:pt idx="22">
                  <c:v>Borås</c:v>
                </c:pt>
                <c:pt idx="23">
                  <c:v>Växjö</c:v>
                </c:pt>
                <c:pt idx="24">
                  <c:v>Norrköping</c:v>
                </c:pt>
                <c:pt idx="25">
                  <c:v>Halmstad</c:v>
                </c:pt>
                <c:pt idx="26">
                  <c:v>Mälarsjukhuset</c:v>
                </c:pt>
                <c:pt idx="27">
                  <c:v>Karlskrona</c:v>
                </c:pt>
                <c:pt idx="28">
                  <c:v>Umeå</c:v>
                </c:pt>
                <c:pt idx="29">
                  <c:v>Varberg</c:v>
                </c:pt>
                <c:pt idx="30">
                  <c:v>Östersund</c:v>
                </c:pt>
                <c:pt idx="31">
                  <c:v>Sundsvall</c:v>
                </c:pt>
                <c:pt idx="32">
                  <c:v>Ryhov</c:v>
                </c:pt>
                <c:pt idx="33">
                  <c:v>Kungälv</c:v>
                </c:pt>
                <c:pt idx="34">
                  <c:v>Hudiksvall</c:v>
                </c:pt>
                <c:pt idx="35">
                  <c:v>Södertälje Sjukhus</c:v>
                </c:pt>
                <c:pt idx="36">
                  <c:v>Torsby</c:v>
                </c:pt>
                <c:pt idx="37">
                  <c:v>Eksjö</c:v>
                </c:pt>
                <c:pt idx="38">
                  <c:v>Ystad</c:v>
                </c:pt>
                <c:pt idx="39">
                  <c:v>Värnamo</c:v>
                </c:pt>
                <c:pt idx="40">
                  <c:v>Nyköping</c:v>
                </c:pt>
                <c:pt idx="41">
                  <c:v>Västervik</c:v>
                </c:pt>
                <c:pt idx="42">
                  <c:v>Skellefteå</c:v>
                </c:pt>
                <c:pt idx="43">
                  <c:v>Mora</c:v>
                </c:pt>
                <c:pt idx="44">
                  <c:v>Visby</c:v>
                </c:pt>
                <c:pt idx="45">
                  <c:v>Örnsköldsvik</c:v>
                </c:pt>
                <c:pt idx="46">
                  <c:v>Norrtälje Sjukhus</c:v>
                </c:pt>
                <c:pt idx="47">
                  <c:v>Lycksele</c:v>
                </c:pt>
                <c:pt idx="48">
                  <c:v>Gällivare</c:v>
                </c:pt>
              </c:strCache>
            </c:strRef>
          </c:cat>
          <c:val>
            <c:numRef>
              <c:f>Blad1!$V$2:$V$50</c:f>
              <c:numCache>
                <c:formatCode>0%</c:formatCode>
                <c:ptCount val="49"/>
                <c:pt idx="0">
                  <c:v>5.8720930232558137E-2</c:v>
                </c:pt>
                <c:pt idx="1">
                  <c:v>6.1946902654867256E-2</c:v>
                </c:pt>
                <c:pt idx="2">
                  <c:v>5.8154235145385591E-2</c:v>
                </c:pt>
                <c:pt idx="3">
                  <c:v>7.8750848608282423E-2</c:v>
                </c:pt>
                <c:pt idx="4">
                  <c:v>6.5299924069855728E-2</c:v>
                </c:pt>
                <c:pt idx="5">
                  <c:v>0.10302534750613246</c:v>
                </c:pt>
                <c:pt idx="6">
                  <c:v>8.8607594936708861E-2</c:v>
                </c:pt>
                <c:pt idx="7">
                  <c:v>6.2100456621004566E-2</c:v>
                </c:pt>
                <c:pt idx="8">
                  <c:v>7.4975657254138267E-2</c:v>
                </c:pt>
                <c:pt idx="9">
                  <c:v>0.1115702479338843</c:v>
                </c:pt>
                <c:pt idx="10">
                  <c:v>8.4311632870864461E-2</c:v>
                </c:pt>
                <c:pt idx="11">
                  <c:v>6.9370330843116335E-2</c:v>
                </c:pt>
                <c:pt idx="12">
                  <c:v>9.2473118279569888E-2</c:v>
                </c:pt>
                <c:pt idx="13">
                  <c:v>8.804347826086957E-2</c:v>
                </c:pt>
                <c:pt idx="14">
                  <c:v>7.9207920792079209E-2</c:v>
                </c:pt>
                <c:pt idx="15">
                  <c:v>5.5885850178359099E-2</c:v>
                </c:pt>
                <c:pt idx="16">
                  <c:v>7.6923076923076927E-2</c:v>
                </c:pt>
                <c:pt idx="17">
                  <c:v>9.987515605493133E-2</c:v>
                </c:pt>
                <c:pt idx="18">
                  <c:v>7.4666666666666673E-2</c:v>
                </c:pt>
                <c:pt idx="19">
                  <c:v>7.7852348993288592E-2</c:v>
                </c:pt>
                <c:pt idx="20">
                  <c:v>0.12010796221322537</c:v>
                </c:pt>
                <c:pt idx="21">
                  <c:v>7.8014184397163122E-2</c:v>
                </c:pt>
                <c:pt idx="22">
                  <c:v>7.4018126888217517E-2</c:v>
                </c:pt>
                <c:pt idx="23">
                  <c:v>8.0568720379146919E-2</c:v>
                </c:pt>
                <c:pt idx="24">
                  <c:v>7.2580645161290328E-2</c:v>
                </c:pt>
                <c:pt idx="25">
                  <c:v>9.5959595959595953E-2</c:v>
                </c:pt>
                <c:pt idx="26">
                  <c:v>6.3716814159292035E-2</c:v>
                </c:pt>
                <c:pt idx="27">
                  <c:v>9.107468123861566E-2</c:v>
                </c:pt>
                <c:pt idx="28">
                  <c:v>9.107468123861566E-2</c:v>
                </c:pt>
                <c:pt idx="29">
                  <c:v>9.8298676748582225E-2</c:v>
                </c:pt>
                <c:pt idx="30">
                  <c:v>8.1081081081081086E-2</c:v>
                </c:pt>
                <c:pt idx="31">
                  <c:v>0.10799136069114471</c:v>
                </c:pt>
                <c:pt idx="32">
                  <c:v>7.9545454545454544E-2</c:v>
                </c:pt>
                <c:pt idx="33">
                  <c:v>5.7692307692307696E-2</c:v>
                </c:pt>
                <c:pt idx="34">
                  <c:v>4.8346055979643768E-2</c:v>
                </c:pt>
                <c:pt idx="35">
                  <c:v>5.3521126760563378E-2</c:v>
                </c:pt>
                <c:pt idx="36">
                  <c:v>4.2857142857142858E-2</c:v>
                </c:pt>
                <c:pt idx="37">
                  <c:v>8.3815028901734104E-2</c:v>
                </c:pt>
                <c:pt idx="38">
                  <c:v>6.3953488372093026E-2</c:v>
                </c:pt>
                <c:pt idx="39">
                  <c:v>0.10670731707317073</c:v>
                </c:pt>
                <c:pt idx="40">
                  <c:v>7.6687116564417179E-2</c:v>
                </c:pt>
                <c:pt idx="41">
                  <c:v>4.9230769230769231E-2</c:v>
                </c:pt>
                <c:pt idx="42">
                  <c:v>8.1761006289308172E-2</c:v>
                </c:pt>
                <c:pt idx="43">
                  <c:v>8.6021505376344093E-2</c:v>
                </c:pt>
                <c:pt idx="44">
                  <c:v>0.04</c:v>
                </c:pt>
                <c:pt idx="45">
                  <c:v>0.05</c:v>
                </c:pt>
                <c:pt idx="46">
                  <c:v>0.1222707423580786</c:v>
                </c:pt>
                <c:pt idx="47">
                  <c:v>5.2631578947368418E-2</c:v>
                </c:pt>
                <c:pt idx="48">
                  <c:v>0.10077519379844961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1D-434E-820F-28DA32D6F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03566136"/>
        <c:axId val="603566488"/>
      </c:barChart>
      <c:lineChart>
        <c:grouping val="standard"/>
        <c:varyColors val="0"/>
        <c:ser>
          <c:idx val="0"/>
          <c:order val="1"/>
          <c:tx>
            <c:strRef>
              <c:f>Blad1!$X$1</c:f>
              <c:strCache>
                <c:ptCount val="1"/>
                <c:pt idx="0">
                  <c:v>-2SD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c:spPr>
          <c:marker>
            <c:symbol val="none"/>
          </c:marker>
          <c:val>
            <c:numRef>
              <c:f>Blad1!$X$2:$X$50</c:f>
              <c:numCache>
                <c:formatCode>0%</c:formatCode>
                <c:ptCount val="49"/>
                <c:pt idx="0">
                  <c:v>6.3799072312080263E-2</c:v>
                </c:pt>
                <c:pt idx="1">
                  <c:v>6.3251285551308142E-2</c:v>
                </c:pt>
                <c:pt idx="2">
                  <c:v>6.3251285551308142E-2</c:v>
                </c:pt>
                <c:pt idx="3">
                  <c:v>6.2765237754177125E-2</c:v>
                </c:pt>
                <c:pt idx="4">
                  <c:v>6.196725828636785E-2</c:v>
                </c:pt>
                <c:pt idx="5">
                  <c:v>6.1414324880649934E-2</c:v>
                </c:pt>
                <c:pt idx="6">
                  <c:v>6.1172338996389047E-2</c:v>
                </c:pt>
                <c:pt idx="7">
                  <c:v>6.0549770629864344E-2</c:v>
                </c:pt>
                <c:pt idx="8">
                  <c:v>6.0026057730407978E-2</c:v>
                </c:pt>
                <c:pt idx="9">
                  <c:v>5.9527633992308801E-2</c:v>
                </c:pt>
                <c:pt idx="10">
                  <c:v>5.9247081153284024E-2</c:v>
                </c:pt>
                <c:pt idx="11">
                  <c:v>5.9247081153284024E-2</c:v>
                </c:pt>
                <c:pt idx="12">
                  <c:v>5.9181796825673233E-2</c:v>
                </c:pt>
                <c:pt idx="13">
                  <c:v>5.9087244134332577E-2</c:v>
                </c:pt>
                <c:pt idx="14">
                  <c:v>5.8981439302367086E-2</c:v>
                </c:pt>
                <c:pt idx="15">
                  <c:v>5.828194283944086E-2</c:v>
                </c:pt>
                <c:pt idx="16">
                  <c:v>5.8182989601434976E-2</c:v>
                </c:pt>
                <c:pt idx="17">
                  <c:v>5.7829477888889716E-2</c:v>
                </c:pt>
                <c:pt idx="18">
                  <c:v>5.7200884703271754E-2</c:v>
                </c:pt>
                <c:pt idx="19">
                  <c:v>5.7135806611770305E-2</c:v>
                </c:pt>
                <c:pt idx="20">
                  <c:v>5.7083270575798678E-2</c:v>
                </c:pt>
                <c:pt idx="21">
                  <c:v>5.6590503243377423E-2</c:v>
                </c:pt>
                <c:pt idx="22">
                  <c:v>5.5950019750940813E-2</c:v>
                </c:pt>
                <c:pt idx="23">
                  <c:v>5.54816885910384E-2</c:v>
                </c:pt>
                <c:pt idx="24">
                  <c:v>5.5261157654450332E-2</c:v>
                </c:pt>
                <c:pt idx="25">
                  <c:v>5.4798570676575148E-2</c:v>
                </c:pt>
                <c:pt idx="26">
                  <c:v>5.4245390777974078E-2</c:v>
                </c:pt>
                <c:pt idx="27">
                  <c:v>5.3921594575028223E-2</c:v>
                </c:pt>
                <c:pt idx="28">
                  <c:v>5.3921594575028223E-2</c:v>
                </c:pt>
                <c:pt idx="29">
                  <c:v>5.3496369509768875E-2</c:v>
                </c:pt>
                <c:pt idx="30">
                  <c:v>5.2369700227976351E-2</c:v>
                </c:pt>
                <c:pt idx="31">
                  <c:v>5.1902678834171975E-2</c:v>
                </c:pt>
                <c:pt idx="32">
                  <c:v>5.1264715211501978E-2</c:v>
                </c:pt>
                <c:pt idx="33">
                  <c:v>5.0543379216834633E-2</c:v>
                </c:pt>
                <c:pt idx="34">
                  <c:v>4.9790980428174925E-2</c:v>
                </c:pt>
                <c:pt idx="35">
                  <c:v>4.8391212143248569E-2</c:v>
                </c:pt>
                <c:pt idx="36">
                  <c:v>4.819024570347711E-2</c:v>
                </c:pt>
                <c:pt idx="37">
                  <c:v>4.8026345816503078E-2</c:v>
                </c:pt>
                <c:pt idx="38">
                  <c:v>4.7943325918255897E-2</c:v>
                </c:pt>
                <c:pt idx="39">
                  <c:v>4.7252062546420615E-2</c:v>
                </c:pt>
                <c:pt idx="40">
                  <c:v>4.7162094255945822E-2</c:v>
                </c:pt>
                <c:pt idx="41">
                  <c:v>4.7116799000385887E-2</c:v>
                </c:pt>
                <c:pt idx="42">
                  <c:v>4.6793773127873264E-2</c:v>
                </c:pt>
                <c:pt idx="43">
                  <c:v>4.4776859106196838E-2</c:v>
                </c:pt>
                <c:pt idx="44">
                  <c:v>4.2980244409105507E-2</c:v>
                </c:pt>
                <c:pt idx="45">
                  <c:v>4.2286431286928078E-2</c:v>
                </c:pt>
                <c:pt idx="46">
                  <c:v>4.1471339847360247E-2</c:v>
                </c:pt>
                <c:pt idx="47">
                  <c:v>3.5943871702191051E-2</c:v>
                </c:pt>
                <c:pt idx="48">
                  <c:v>2.978698386334868E-2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1D-434E-820F-28DA32D6FA89}"/>
            </c:ext>
          </c:extLst>
        </c:ser>
        <c:ser>
          <c:idx val="2"/>
          <c:order val="2"/>
          <c:tx>
            <c:strRef>
              <c:f>Blad1!$Y$1</c:f>
              <c:strCache>
                <c:ptCount val="1"/>
                <c:pt idx="0">
                  <c:v>+2SD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c:spPr>
          <c:marker>
            <c:symbol val="none"/>
          </c:marker>
          <c:val>
            <c:numRef>
              <c:f>Blad1!$Y$2:$Y$50</c:f>
              <c:numCache>
                <c:formatCode>0%</c:formatCode>
                <c:ptCount val="49"/>
                <c:pt idx="0">
                  <c:v>8.945420889428668E-2</c:v>
                </c:pt>
                <c:pt idx="1">
                  <c:v>9.00019956550588E-2</c:v>
                </c:pt>
                <c:pt idx="2">
                  <c:v>9.00019956550588E-2</c:v>
                </c:pt>
                <c:pt idx="3">
                  <c:v>9.0488043452189817E-2</c:v>
                </c:pt>
                <c:pt idx="4">
                  <c:v>9.1286022919999085E-2</c:v>
                </c:pt>
                <c:pt idx="5">
                  <c:v>9.1838956325717008E-2</c:v>
                </c:pt>
                <c:pt idx="6">
                  <c:v>9.2080942209977895E-2</c:v>
                </c:pt>
                <c:pt idx="7">
                  <c:v>9.2703510576502599E-2</c:v>
                </c:pt>
                <c:pt idx="8">
                  <c:v>9.3227223475958965E-2</c:v>
                </c:pt>
                <c:pt idx="9">
                  <c:v>9.3725647214058141E-2</c:v>
                </c:pt>
                <c:pt idx="10">
                  <c:v>9.4006200053082911E-2</c:v>
                </c:pt>
                <c:pt idx="11">
                  <c:v>9.4006200053082911E-2</c:v>
                </c:pt>
                <c:pt idx="12">
                  <c:v>9.407148438069371E-2</c:v>
                </c:pt>
                <c:pt idx="13">
                  <c:v>9.4166037072034359E-2</c:v>
                </c:pt>
                <c:pt idx="14">
                  <c:v>9.4271841903999856E-2</c:v>
                </c:pt>
                <c:pt idx="15">
                  <c:v>9.4971338366926089E-2</c:v>
                </c:pt>
                <c:pt idx="16">
                  <c:v>9.5070291604931967E-2</c:v>
                </c:pt>
                <c:pt idx="17">
                  <c:v>9.5423803317477227E-2</c:v>
                </c:pt>
                <c:pt idx="18">
                  <c:v>9.6052396503095189E-2</c:v>
                </c:pt>
                <c:pt idx="19">
                  <c:v>9.611747459459663E-2</c:v>
                </c:pt>
                <c:pt idx="20">
                  <c:v>9.6170010630568264E-2</c:v>
                </c:pt>
                <c:pt idx="21">
                  <c:v>9.6662777962989527E-2</c:v>
                </c:pt>
                <c:pt idx="22">
                  <c:v>9.7303261455426129E-2</c:v>
                </c:pt>
                <c:pt idx="23">
                  <c:v>9.7771592615328543E-2</c:v>
                </c:pt>
                <c:pt idx="24">
                  <c:v>9.799212355191661E-2</c:v>
                </c:pt>
                <c:pt idx="25">
                  <c:v>9.8454710529791795E-2</c:v>
                </c:pt>
                <c:pt idx="26">
                  <c:v>9.9007890428392864E-2</c:v>
                </c:pt>
                <c:pt idx="27">
                  <c:v>9.933168663133872E-2</c:v>
                </c:pt>
                <c:pt idx="28">
                  <c:v>9.933168663133872E-2</c:v>
                </c:pt>
                <c:pt idx="29">
                  <c:v>9.9756911696598061E-2</c:v>
                </c:pt>
                <c:pt idx="30">
                  <c:v>0.10088358097839059</c:v>
                </c:pt>
                <c:pt idx="31">
                  <c:v>0.10135060237219497</c:v>
                </c:pt>
                <c:pt idx="32">
                  <c:v>0.10198856599486497</c:v>
                </c:pt>
                <c:pt idx="33">
                  <c:v>0.10270990198953231</c:v>
                </c:pt>
                <c:pt idx="34">
                  <c:v>0.10346230077819202</c:v>
                </c:pt>
                <c:pt idx="35">
                  <c:v>0.10486206906311837</c:v>
                </c:pt>
                <c:pt idx="36">
                  <c:v>0.10506303550288984</c:v>
                </c:pt>
                <c:pt idx="37">
                  <c:v>0.10522693538986386</c:v>
                </c:pt>
                <c:pt idx="38">
                  <c:v>0.10530995528811105</c:v>
                </c:pt>
                <c:pt idx="39">
                  <c:v>0.10600121865994633</c:v>
                </c:pt>
                <c:pt idx="40">
                  <c:v>0.10609118695042112</c:v>
                </c:pt>
                <c:pt idx="41">
                  <c:v>0.10613648220598106</c:v>
                </c:pt>
                <c:pt idx="42">
                  <c:v>0.10645950807849368</c:v>
                </c:pt>
                <c:pt idx="43">
                  <c:v>0.10847642210017011</c:v>
                </c:pt>
                <c:pt idx="44">
                  <c:v>0.11027303679726144</c:v>
                </c:pt>
                <c:pt idx="45">
                  <c:v>0.11096684991943886</c:v>
                </c:pt>
                <c:pt idx="46">
                  <c:v>0.1117819413590067</c:v>
                </c:pt>
                <c:pt idx="47">
                  <c:v>0.1173094095041759</c:v>
                </c:pt>
                <c:pt idx="48">
                  <c:v>0.12346629734301826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1D-434E-820F-28DA32D6FA89}"/>
            </c:ext>
          </c:extLst>
        </c:ser>
        <c:ser>
          <c:idx val="3"/>
          <c:order val="3"/>
          <c:tx>
            <c:strRef>
              <c:f>Blad1!$Z$1</c:f>
              <c:strCache>
                <c:ptCount val="1"/>
                <c:pt idx="0">
                  <c:v>Riket</c:v>
                </c:pt>
              </c:strCache>
            </c:strRef>
          </c:tx>
          <c:spPr>
            <a:ln w="53975" cap="rnd">
              <a:solidFill>
                <a:srgbClr val="FF0000"/>
              </a:solidFill>
              <a:prstDash val="sysDash"/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none"/>
          </c:marker>
          <c:val>
            <c:numRef>
              <c:f>Blad1!$Z$2:$Z$50</c:f>
              <c:numCache>
                <c:formatCode>0%</c:formatCode>
                <c:ptCount val="49"/>
                <c:pt idx="0">
                  <c:v>7.6626640603183471E-2</c:v>
                </c:pt>
                <c:pt idx="1">
                  <c:v>7.6626640603183471E-2</c:v>
                </c:pt>
                <c:pt idx="2">
                  <c:v>7.6626640603183471E-2</c:v>
                </c:pt>
                <c:pt idx="3">
                  <c:v>7.6626640603183471E-2</c:v>
                </c:pt>
                <c:pt idx="4">
                  <c:v>7.6626640603183471E-2</c:v>
                </c:pt>
                <c:pt idx="5">
                  <c:v>7.6626640603183471E-2</c:v>
                </c:pt>
                <c:pt idx="6">
                  <c:v>7.6626640603183471E-2</c:v>
                </c:pt>
                <c:pt idx="7">
                  <c:v>7.6626640603183471E-2</c:v>
                </c:pt>
                <c:pt idx="8">
                  <c:v>7.6626640603183471E-2</c:v>
                </c:pt>
                <c:pt idx="9">
                  <c:v>7.6626640603183471E-2</c:v>
                </c:pt>
                <c:pt idx="10">
                  <c:v>7.6626640603183471E-2</c:v>
                </c:pt>
                <c:pt idx="11">
                  <c:v>7.6626640603183471E-2</c:v>
                </c:pt>
                <c:pt idx="12">
                  <c:v>7.6626640603183471E-2</c:v>
                </c:pt>
                <c:pt idx="13">
                  <c:v>7.6626640603183471E-2</c:v>
                </c:pt>
                <c:pt idx="14">
                  <c:v>7.6626640603183471E-2</c:v>
                </c:pt>
                <c:pt idx="15">
                  <c:v>7.6626640603183471E-2</c:v>
                </c:pt>
                <c:pt idx="16">
                  <c:v>7.6626640603183471E-2</c:v>
                </c:pt>
                <c:pt idx="17">
                  <c:v>7.6626640603183471E-2</c:v>
                </c:pt>
                <c:pt idx="18">
                  <c:v>7.6626640603183471E-2</c:v>
                </c:pt>
                <c:pt idx="19">
                  <c:v>7.6626640603183471E-2</c:v>
                </c:pt>
                <c:pt idx="20">
                  <c:v>7.6626640603183471E-2</c:v>
                </c:pt>
                <c:pt idx="21">
                  <c:v>7.6626640603183471E-2</c:v>
                </c:pt>
                <c:pt idx="22">
                  <c:v>7.6626640603183471E-2</c:v>
                </c:pt>
                <c:pt idx="23">
                  <c:v>7.6626640603183471E-2</c:v>
                </c:pt>
                <c:pt idx="24">
                  <c:v>7.6626640603183471E-2</c:v>
                </c:pt>
                <c:pt idx="25">
                  <c:v>7.6626640603183471E-2</c:v>
                </c:pt>
                <c:pt idx="26">
                  <c:v>7.6626640603183471E-2</c:v>
                </c:pt>
                <c:pt idx="27">
                  <c:v>7.6626640603183471E-2</c:v>
                </c:pt>
                <c:pt idx="28">
                  <c:v>7.6626640603183471E-2</c:v>
                </c:pt>
                <c:pt idx="29">
                  <c:v>7.6626640603183471E-2</c:v>
                </c:pt>
                <c:pt idx="30">
                  <c:v>7.6626640603183471E-2</c:v>
                </c:pt>
                <c:pt idx="31">
                  <c:v>7.6626640603183471E-2</c:v>
                </c:pt>
                <c:pt idx="32">
                  <c:v>7.6626640603183471E-2</c:v>
                </c:pt>
                <c:pt idx="33">
                  <c:v>7.6626640603183471E-2</c:v>
                </c:pt>
                <c:pt idx="34">
                  <c:v>7.6626640603183471E-2</c:v>
                </c:pt>
                <c:pt idx="35">
                  <c:v>7.6626640603183471E-2</c:v>
                </c:pt>
                <c:pt idx="36">
                  <c:v>7.6626640603183471E-2</c:v>
                </c:pt>
                <c:pt idx="37">
                  <c:v>7.6626640603183471E-2</c:v>
                </c:pt>
                <c:pt idx="38">
                  <c:v>7.6626640603183471E-2</c:v>
                </c:pt>
                <c:pt idx="39">
                  <c:v>7.6626640603183471E-2</c:v>
                </c:pt>
                <c:pt idx="40">
                  <c:v>7.6626640603183471E-2</c:v>
                </c:pt>
                <c:pt idx="41">
                  <c:v>7.6626640603183471E-2</c:v>
                </c:pt>
                <c:pt idx="42">
                  <c:v>7.6626640603183471E-2</c:v>
                </c:pt>
                <c:pt idx="43">
                  <c:v>7.6626640603183471E-2</c:v>
                </c:pt>
                <c:pt idx="44">
                  <c:v>7.6626640603183471E-2</c:v>
                </c:pt>
                <c:pt idx="45">
                  <c:v>7.6626640603183471E-2</c:v>
                </c:pt>
                <c:pt idx="46">
                  <c:v>7.6626640603183471E-2</c:v>
                </c:pt>
                <c:pt idx="47">
                  <c:v>7.6626640603183471E-2</c:v>
                </c:pt>
                <c:pt idx="48">
                  <c:v>7.6626640603183471E-2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1D-434E-820F-28DA32D6F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566136"/>
        <c:axId val="603566488"/>
      </c:lineChart>
      <c:catAx>
        <c:axId val="603566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highlight>
                  <a:srgbClr val="008080"/>
                </a:highlight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566488"/>
        <c:crosses val="autoZero"/>
        <c:auto val="0"/>
        <c:lblAlgn val="ctr"/>
        <c:lblOffset val="100"/>
        <c:noMultiLvlLbl val="0"/>
      </c:catAx>
      <c:valAx>
        <c:axId val="603566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566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Mortalitet DSAB vs beräknad</a:t>
            </a:r>
            <a:r>
              <a:rPr lang="sv-SE" baseline="0"/>
              <a:t> enl SORT.</a:t>
            </a:r>
            <a:endParaRPr lang="sv-SE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'SORT-score'!$W$3</c:f>
              <c:strCache>
                <c:ptCount val="1"/>
                <c:pt idx="0">
                  <c:v>SORT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'SORT-score'!$X$2:$AA$2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'SORT-score'!$X$3:$AA$3</c:f>
              <c:numCache>
                <c:formatCode>General</c:formatCode>
                <c:ptCount val="4"/>
                <c:pt idx="0">
                  <c:v>5.7817542575575864E-2</c:v>
                </c:pt>
                <c:pt idx="1">
                  <c:v>5.8467225587946411E-2</c:v>
                </c:pt>
                <c:pt idx="2">
                  <c:v>5.7864212247919822E-2</c:v>
                </c:pt>
                <c:pt idx="3">
                  <c:v>5.456407497401819E-2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2D-4D46-A7F9-1AE38B15B130}"/>
            </c:ext>
          </c:extLst>
        </c:ser>
        <c:ser>
          <c:idx val="1"/>
          <c:order val="1"/>
          <c:tx>
            <c:strRef>
              <c:f>'SORT-score'!$W$4</c:f>
              <c:strCache>
                <c:ptCount val="1"/>
                <c:pt idx="0">
                  <c:v>SWELA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'SORT-score'!$X$2:$AA$2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'SORT-score'!$X$4:$AA$4</c:f>
              <c:numCache>
                <c:formatCode>General</c:formatCode>
                <c:ptCount val="4"/>
                <c:pt idx="0">
                  <c:v>6.0999999999999999E-2</c:v>
                </c:pt>
                <c:pt idx="1">
                  <c:v>6.5000000000000002E-2</c:v>
                </c:pt>
                <c:pt idx="2">
                  <c:v>5.8999999999999997E-2</c:v>
                </c:pt>
                <c:pt idx="3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2D-4D46-A7F9-1AE38B15B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7371816"/>
        <c:axId val="807367944"/>
      </c:barChart>
      <c:catAx>
        <c:axId val="807371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367944"/>
        <c:crosses val="autoZero"/>
        <c:auto val="1"/>
        <c:lblAlgn val="ctr"/>
        <c:lblOffset val="100"/>
        <c:noMultiLvlLbl val="0"/>
      </c:catAx>
      <c:valAx>
        <c:axId val="8073679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371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577B29-BAF2-7B76-B69D-A89F99F7C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2083839-E918-A28D-047D-CB0966B7D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A3EECC-DC29-F666-1FFE-C85326BAC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B3E4-1E75-4D4B-956E-AC4C2DB54EA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FF0402-5581-AADC-9A02-85B37811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19F1E53-1B37-ECD0-DE76-934BF90B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B3D5-9A53-4044-8345-C79FF4A63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075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3B5E42-9372-DF7F-5357-3BC5B324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C6DD121-BEEB-6169-49FC-C00CE5C70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F3478D-77B5-B1C9-2449-0B8681B75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B3E4-1E75-4D4B-956E-AC4C2DB54EA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6D08810-699F-716D-D27C-120DF446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5D4879-4621-D3BF-D35B-7EAFE274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B3D5-9A53-4044-8345-C79FF4A63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017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1233FFC-A9C9-5E09-B215-AEE0381D1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424084-D56F-88C7-387B-DB866F953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08E440-B950-137E-0092-A426B682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B3E4-1E75-4D4B-956E-AC4C2DB54EA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59AA42-ED1D-3EF7-B838-1F8A156A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BF282D-0AE8-8BDC-729D-E67672A5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B3D5-9A53-4044-8345-C79FF4A63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605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53EFD4-1DFB-C5E6-AF0F-64102A29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A63369-5ACD-BD22-4F1C-592E1A603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5A401C-C63E-6F27-8DC1-375DF63C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B3E4-1E75-4D4B-956E-AC4C2DB54EA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740186-3C3E-752F-8C63-0A933A1F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5B7A2D-E18A-F6E9-0892-8176C8D6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B3D5-9A53-4044-8345-C79FF4A63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72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DF43E4-B1A3-9F32-FF51-13140D918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3F95E2E-BAD6-EEFB-C530-B7ED888C4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198526-0E0D-89A9-4072-7F3D1B66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B3E4-1E75-4D4B-956E-AC4C2DB54EA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EA6924-5DE5-3203-8908-2C29B344F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DCACA3-CAD7-1D18-8143-F224A79B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B3D5-9A53-4044-8345-C79FF4A63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227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72A579-6BF3-2805-750E-481A5220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1DD46E-AE43-0A80-9A81-93FB9BA19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02DAD26-4DDF-41BF-99D5-D8494D5CC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474550B-00E3-2AD0-2844-07279070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B3E4-1E75-4D4B-956E-AC4C2DB54EA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DFFADE6-B0E4-595B-48B5-E7F555E1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1CF8021-D1DE-34CA-5F23-15B42E5B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B3D5-9A53-4044-8345-C79FF4A63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203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5E40BA-6B02-6429-E9B3-E207A4F7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7E0656-3D14-599B-8865-D6C0B9A2E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B50E38A-ED47-2B15-8833-D63FB4DAF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03E5E65-16B1-2CE8-AB82-A71131F6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D8361ED-721F-5584-6ECE-8391F969E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2905787-3478-414F-2A5E-5D50EE69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B3E4-1E75-4D4B-956E-AC4C2DB54EA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D987E92-5C58-4862-5357-9966F83B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111232E-435D-0CAC-962F-81ECEE01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B3D5-9A53-4044-8345-C79FF4A63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611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478309-F0D4-D9BC-405B-EC457A5B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091E796-AE10-406D-0BCC-54CBBB28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B3E4-1E75-4D4B-956E-AC4C2DB54EA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56C7A3F-F0F6-1F83-8DF2-A8B37CC0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CD720D5-58A9-FC3C-D42D-08DD726D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B3D5-9A53-4044-8345-C79FF4A63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29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85E531C-83E8-634D-5881-C8A3B5AF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B3E4-1E75-4D4B-956E-AC4C2DB54EA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C9B30E2-16E3-435B-E77A-7CB7F8A0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5814694-A86A-852D-A321-AE0AD632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B3D5-9A53-4044-8345-C79FF4A63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27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E28985-7C8C-94FE-B9B7-9BD687E4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CC37C3-807B-867A-65D7-CE4B0B397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536953-37DB-2793-B6F2-1159268AE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D284B1D-7D3D-F891-04E7-86C369FB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B3E4-1E75-4D4B-956E-AC4C2DB54EA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5C68B78-61B2-8ED4-F786-1A43ADA1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BA4B95D-B68D-6C36-C42F-ABAE410B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B3D5-9A53-4044-8345-C79FF4A63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54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854686-E55A-BD52-68E4-D69852DA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EE1B7C6-684B-D28C-52BB-438E2DB74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C56057-B0FD-345D-DF4A-31E9CBD33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DBE8363-766C-50A0-C7E6-9E2D17505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B3E4-1E75-4D4B-956E-AC4C2DB54EA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E3D0EE-488E-2BF0-2119-C471FFAF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AF87803-C7A2-C43F-66C6-A20DC80E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B3D5-9A53-4044-8345-C79FF4A63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00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0D364DE-D923-4B25-4C5B-BF499A31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D23FFC-93C6-AE4C-74B0-26C61B56A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D9E6E3-445E-80BF-20F6-BF541E31D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A0B3E4-1E75-4D4B-956E-AC4C2DB54EA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9977B7-A1CE-6807-E2A8-B5957E752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D11953-E80F-963F-CB2B-FE279D5AB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DFB3D5-9A53-4044-8345-C79FF4A63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134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EFBDB7-C4D0-B3C9-01A7-5C148A1F5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Riskprediktion, något för SPOR?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6BEC776-3E0A-8523-165D-38E8524B9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/>
          <a:p>
            <a:r>
              <a:rPr lang="sv-SE" dirty="0"/>
              <a:t>Jacob Freedman, överläkare DSAB</a:t>
            </a:r>
            <a:br>
              <a:rPr lang="sv-SE" dirty="0"/>
            </a:br>
            <a:r>
              <a:rPr lang="sv-SE" i="1" dirty="0" err="1"/>
              <a:t>spesak</a:t>
            </a:r>
            <a:r>
              <a:rPr lang="sv-SE" i="1" dirty="0"/>
              <a:t> kirurgi Region Stockholm</a:t>
            </a:r>
            <a:br>
              <a:rPr lang="sv-SE" i="1" dirty="0"/>
            </a:br>
            <a:r>
              <a:rPr lang="sv-SE" i="1" dirty="0" err="1"/>
              <a:t>ordf</a:t>
            </a:r>
            <a:r>
              <a:rPr lang="sv-SE" i="1" dirty="0"/>
              <a:t> RPO Kirurgi- plastikkirurgi, Region Stockholm-Gotland</a:t>
            </a:r>
          </a:p>
        </p:txBody>
      </p:sp>
    </p:spTree>
    <p:extLst>
      <p:ext uri="{BB962C8B-B14F-4D97-AF65-F5344CB8AC3E}">
        <p14:creationId xmlns:p14="http://schemas.microsoft.com/office/powerpoint/2010/main" val="376010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532D97D-BAA7-0F1D-740D-F712D51D9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98962"/>
              </p:ext>
            </p:extLst>
          </p:nvPr>
        </p:nvGraphicFramePr>
        <p:xfrm>
          <a:off x="0" y="91934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253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BDD730E-31B9-491F-F5EC-EFAB1E994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805" y="-136541"/>
            <a:ext cx="2169641" cy="216964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8783072-4E8F-0D4F-2275-54A492844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5400" b="1" dirty="0"/>
              <a:t>SPOR bidrar till att rädda liv!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61B304-E4D9-1ACF-E429-1413C9C83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Akut bukkirurgi för livshotande tillstånd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>
                <a:solidFill>
                  <a:srgbClr val="FF0000"/>
                </a:solidFill>
              </a:rPr>
              <a:t>inte </a:t>
            </a:r>
            <a:r>
              <a:rPr lang="sv-SE" dirty="0" err="1">
                <a:solidFill>
                  <a:srgbClr val="FF0000"/>
                </a:solidFill>
              </a:rPr>
              <a:t>appar</a:t>
            </a:r>
            <a:r>
              <a:rPr lang="sv-SE" dirty="0">
                <a:solidFill>
                  <a:srgbClr val="FF0000"/>
                </a:solidFill>
              </a:rPr>
              <a:t>, gallor, okomplicerade bråck, 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reoperationer eller endoskopier</a:t>
            </a:r>
            <a:br>
              <a:rPr lang="sv-SE" dirty="0">
                <a:solidFill>
                  <a:srgbClr val="FF0000"/>
                </a:solidFill>
              </a:rPr>
            </a:br>
            <a:endParaRPr lang="sv-SE" dirty="0">
              <a:solidFill>
                <a:srgbClr val="FF0000"/>
              </a:solidFill>
            </a:endParaRPr>
          </a:p>
          <a:p>
            <a:r>
              <a:rPr lang="sv-SE" dirty="0"/>
              <a:t>Komma snabbare till diagnos och beslut</a:t>
            </a:r>
          </a:p>
          <a:p>
            <a:r>
              <a:rPr lang="sv-SE" dirty="0"/>
              <a:t>Förbättra kirurgi (laparoskopi)</a:t>
            </a:r>
          </a:p>
          <a:p>
            <a:r>
              <a:rPr lang="sv-SE" dirty="0"/>
              <a:t>Förbättra postoperativ vård</a:t>
            </a:r>
          </a:p>
          <a:p>
            <a:r>
              <a:rPr lang="sv-SE" dirty="0"/>
              <a:t>Inte utföra utsiktslös kirurgi (etik)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0981374-A3C7-105B-1E1C-D95282C8FAF2}"/>
              </a:ext>
            </a:extLst>
          </p:cNvPr>
          <p:cNvSpPr/>
          <p:nvPr/>
        </p:nvSpPr>
        <p:spPr>
          <a:xfrm>
            <a:off x="9810136" y="1385405"/>
            <a:ext cx="187743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sv-SE" sz="9600" b="1" cap="none" spc="0" dirty="0">
                <a:ln w="13462">
                  <a:solidFill>
                    <a:schemeClr val="bg1">
                      <a:alpha val="92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8%</a:t>
            </a:r>
          </a:p>
          <a:p>
            <a:pPr algn="ctr"/>
            <a:endParaRPr lang="sv-SE" sz="9600" b="1" dirty="0">
              <a:ln w="13462">
                <a:solidFill>
                  <a:schemeClr val="bg1">
                    <a:alpha val="92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sv-SE" sz="9600" b="1" cap="none" spc="0" dirty="0">
                <a:ln w="13462">
                  <a:solidFill>
                    <a:schemeClr val="bg1">
                      <a:alpha val="92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6%</a:t>
            </a:r>
          </a:p>
        </p:txBody>
      </p:sp>
      <p:sp>
        <p:nvSpPr>
          <p:cNvPr id="5" name="Pil: nedåt 4">
            <a:extLst>
              <a:ext uri="{FF2B5EF4-FFF2-40B4-BE49-F238E27FC236}">
                <a16:creationId xmlns:a16="http://schemas.microsoft.com/office/drawing/2014/main" id="{BA3DF8F9-7C37-3E0A-A22F-182B8A0CBAA8}"/>
              </a:ext>
            </a:extLst>
          </p:cNvPr>
          <p:cNvSpPr/>
          <p:nvPr/>
        </p:nvSpPr>
        <p:spPr>
          <a:xfrm>
            <a:off x="10477335" y="2803500"/>
            <a:ext cx="503011" cy="1664677"/>
          </a:xfrm>
          <a:prstGeom prst="downArrow">
            <a:avLst/>
          </a:prstGeom>
          <a:ln>
            <a:solidFill>
              <a:schemeClr val="bg1">
                <a:alpha val="97000"/>
              </a:schemeClr>
            </a:solidFill>
          </a:ln>
          <a:effectLst>
            <a:outerShdw blurRad="50800" dist="381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9962A7C-EB17-EDDA-87D0-AA756A79C00E}"/>
              </a:ext>
            </a:extLst>
          </p:cNvPr>
          <p:cNvSpPr txBox="1"/>
          <p:nvPr/>
        </p:nvSpPr>
        <p:spPr>
          <a:xfrm>
            <a:off x="9718431" y="5744308"/>
            <a:ext cx="173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250 personer</a:t>
            </a:r>
          </a:p>
        </p:txBody>
      </p:sp>
    </p:spTree>
    <p:extLst>
      <p:ext uri="{BB962C8B-B14F-4D97-AF65-F5344CB8AC3E}">
        <p14:creationId xmlns:p14="http://schemas.microsoft.com/office/powerpoint/2010/main" val="103556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90FCBD-4FFA-BD56-D7FB-BBDB8744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Akut bukkirurgi kostar!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D5D487-A2F3-412C-7F85-D2500A663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388" y="1825625"/>
            <a:ext cx="8924636" cy="4351338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Akuta bukdiagnoser med slutenvård kostar årligen </a:t>
            </a:r>
            <a:r>
              <a:rPr lang="sv-S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7,5 miljarder SEK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sz="2000" dirty="0"/>
              <a:t>* all somatisk slutenvård kostade 2022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	  </a:t>
            </a:r>
            <a:r>
              <a:rPr lang="sv-SE" sz="2000" b="1" dirty="0" smtClean="0"/>
              <a:t>97,6</a:t>
            </a:r>
            <a:r>
              <a:rPr lang="sv-SE" sz="2000" dirty="0" smtClean="0"/>
              <a:t> miljarder SEK </a:t>
            </a:r>
            <a:r>
              <a:rPr lang="sv-SE" sz="2000" dirty="0" err="1"/>
              <a:t>enl</a:t>
            </a:r>
            <a:r>
              <a:rPr lang="sv-SE" sz="2000" dirty="0"/>
              <a:t> KPP-registret</a:t>
            </a:r>
            <a:br>
              <a:rPr lang="sv-SE" sz="2000" dirty="0"/>
            </a:br>
            <a:r>
              <a:rPr lang="sv-SE" sz="2000" dirty="0"/>
              <a:t>	* </a:t>
            </a:r>
            <a:r>
              <a:rPr lang="sv-SE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all akut slutenvård </a:t>
            </a:r>
            <a:r>
              <a:rPr lang="sv-SE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71</a:t>
            </a:r>
            <a:r>
              <a:rPr lang="sv-SE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miljarder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>	* </a:t>
            </a:r>
            <a:r>
              <a:rPr lang="sv-SE" sz="2000" dirty="0">
                <a:solidFill>
                  <a:srgbClr val="FF0000"/>
                </a:solidFill>
              </a:rPr>
              <a:t>all tumörvård </a:t>
            </a:r>
            <a:r>
              <a:rPr lang="sv-SE" sz="2000" b="1" dirty="0">
                <a:solidFill>
                  <a:srgbClr val="FF0000"/>
                </a:solidFill>
              </a:rPr>
              <a:t>3,8</a:t>
            </a:r>
            <a:r>
              <a:rPr lang="sv-SE" sz="2000" dirty="0">
                <a:solidFill>
                  <a:srgbClr val="FF0000"/>
                </a:solidFill>
              </a:rPr>
              <a:t> miljarder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/>
              <a:t>Kostnader och vårdtider är ojämnt fördelade över riket</a:t>
            </a:r>
          </a:p>
          <a:p>
            <a:r>
              <a:rPr lang="sv-SE" dirty="0"/>
              <a:t>Risk att denna patientgrupp nedprioriteras på akutmottagningar med upparbetade processer för hjärtinfarkt, stroke och sepsis.</a:t>
            </a:r>
          </a:p>
          <a:p>
            <a:r>
              <a:rPr lang="sv-SE" dirty="0"/>
              <a:t>Den enskilda människans värdighet omfattar även en värdig vård i livets slutskede.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32FA4213-2C78-BD0F-9136-EEBB21CDC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565" y="1"/>
            <a:ext cx="1690688" cy="1690688"/>
          </a:xfrm>
          <a:prstGeom prst="rect">
            <a:avLst/>
          </a:prstGeom>
        </p:spPr>
      </p:pic>
      <p:pic>
        <p:nvPicPr>
          <p:cNvPr id="5" name="Bildobjekt 4" descr="En bild som visar utomhus, text, träd, gul&#10;&#10;Automatiskt genererad beskrivning">
            <a:extLst>
              <a:ext uri="{FF2B5EF4-FFF2-40B4-BE49-F238E27FC236}">
                <a16:creationId xmlns:a16="http://schemas.microsoft.com/office/drawing/2014/main" id="{729A0EF3-43FB-3A6C-DDF0-C41A934403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0" r="27548"/>
          <a:stretch/>
        </p:blipFill>
        <p:spPr>
          <a:xfrm>
            <a:off x="9612923" y="48416"/>
            <a:ext cx="2565370" cy="677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90FCBD-4FFA-BD56-D7FB-BBDB8744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Akut bukkirurgi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D5D487-A2F3-412C-7F85-D2500A663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Bedrivs på landets akutsjukhus i den offentliga sjukvården.</a:t>
            </a:r>
          </a:p>
          <a:p>
            <a:r>
              <a:rPr lang="sv-SE" dirty="0"/>
              <a:t>Akuta bukdiagnoser med slutenvård kostar årligen 7,5 miljarder SEK</a:t>
            </a:r>
          </a:p>
          <a:p>
            <a:r>
              <a:rPr lang="sv-SE" dirty="0" err="1"/>
              <a:t>Kostander</a:t>
            </a:r>
            <a:r>
              <a:rPr lang="sv-SE" dirty="0"/>
              <a:t> och vårdtider är ojämnt fördelade över riket</a:t>
            </a:r>
          </a:p>
        </p:txBody>
      </p:sp>
      <p:pic>
        <p:nvPicPr>
          <p:cNvPr id="5" name="Bildobjekt 4" descr="En bild som visar skärmbild, Färggrann, Graf&#10;&#10;Automatiskt genererad beskrivning">
            <a:extLst>
              <a:ext uri="{FF2B5EF4-FFF2-40B4-BE49-F238E27FC236}">
                <a16:creationId xmlns:a16="http://schemas.microsoft.com/office/drawing/2014/main" id="{12D1AA1A-3FB6-391D-C4A9-8AFD86015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285750"/>
            <a:ext cx="11325225" cy="62865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AE5CD2E-216A-1DE5-BCF9-21878ED7AE18}"/>
              </a:ext>
            </a:extLst>
          </p:cNvPr>
          <p:cNvSpPr txBox="1"/>
          <p:nvPr/>
        </p:nvSpPr>
        <p:spPr>
          <a:xfrm>
            <a:off x="2623127" y="4029003"/>
            <a:ext cx="76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6CE736F-F34D-09AD-0172-19BDEAF3F8C0}"/>
              </a:ext>
            </a:extLst>
          </p:cNvPr>
          <p:cNvSpPr txBox="1"/>
          <p:nvPr/>
        </p:nvSpPr>
        <p:spPr>
          <a:xfrm>
            <a:off x="3957780" y="4606274"/>
            <a:ext cx="92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StG</a:t>
            </a: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C9120DC-CACA-D10E-A7CD-6AFAFCA51DA0}"/>
              </a:ext>
            </a:extLst>
          </p:cNvPr>
          <p:cNvSpPr txBox="1"/>
          <p:nvPr/>
        </p:nvSpPr>
        <p:spPr>
          <a:xfrm>
            <a:off x="4244108" y="2962203"/>
            <a:ext cx="64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SÖS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37D6208-8C4D-4688-95EA-600E94DF2CD1}"/>
              </a:ext>
            </a:extLst>
          </p:cNvPr>
          <p:cNvSpPr txBox="1"/>
          <p:nvPr/>
        </p:nvSpPr>
        <p:spPr>
          <a:xfrm>
            <a:off x="6211455" y="1703665"/>
            <a:ext cx="46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KS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125389D-94C7-86FA-C155-782A18EAEAA5}"/>
              </a:ext>
            </a:extLst>
          </p:cNvPr>
          <p:cNvSpPr txBox="1"/>
          <p:nvPr/>
        </p:nvSpPr>
        <p:spPr>
          <a:xfrm>
            <a:off x="3163453" y="3331658"/>
            <a:ext cx="64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NTS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B73B346-1D41-AF95-942D-BBF31C56697E}"/>
              </a:ext>
            </a:extLst>
          </p:cNvPr>
          <p:cNvSpPr txBox="1"/>
          <p:nvPr/>
        </p:nvSpPr>
        <p:spPr>
          <a:xfrm>
            <a:off x="4017812" y="2569656"/>
            <a:ext cx="782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STS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E2B8591-41E0-DCBB-E1A5-8D71C7C3933B}"/>
              </a:ext>
            </a:extLst>
          </p:cNvPr>
          <p:cNvSpPr txBox="1"/>
          <p:nvPr/>
        </p:nvSpPr>
        <p:spPr>
          <a:xfrm>
            <a:off x="7693888" y="2072997"/>
            <a:ext cx="64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UAS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4DEBD76-8081-7999-9E03-5488FDC4A8D5}"/>
              </a:ext>
            </a:extLst>
          </p:cNvPr>
          <p:cNvSpPr txBox="1"/>
          <p:nvPr/>
        </p:nvSpPr>
        <p:spPr>
          <a:xfrm>
            <a:off x="3657597" y="4869515"/>
            <a:ext cx="114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Hudik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5DBE957-5EA9-BAD9-EB31-7B71BB147C6F}"/>
              </a:ext>
            </a:extLst>
          </p:cNvPr>
          <p:cNvSpPr txBox="1"/>
          <p:nvPr/>
        </p:nvSpPr>
        <p:spPr>
          <a:xfrm>
            <a:off x="1578634" y="930390"/>
            <a:ext cx="9713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Resultat från Svenska sjukhus från 2022, alla akuta bukdiagnoser</a:t>
            </a:r>
          </a:p>
        </p:txBody>
      </p:sp>
    </p:spTree>
    <p:extLst>
      <p:ext uri="{BB962C8B-B14F-4D97-AF65-F5344CB8AC3E}">
        <p14:creationId xmlns:p14="http://schemas.microsoft.com/office/powerpoint/2010/main" val="37981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0198DC-B908-1B62-920B-83477FE7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SweLA</a:t>
            </a:r>
            <a:r>
              <a:rPr lang="sv-SE" dirty="0"/>
              <a:t> (SPOR) för DSAB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E96E6-81C3-9B4F-F2F4-21C06E9233BB}"/>
              </a:ext>
            </a:extLst>
          </p:cNvPr>
          <p:cNvSpPr/>
          <p:nvPr/>
        </p:nvSpPr>
        <p:spPr>
          <a:xfrm>
            <a:off x="23096" y="2022764"/>
            <a:ext cx="263231" cy="1505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F6AB7D-EF51-83B2-3DE7-3EE69241A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84" y="1497193"/>
            <a:ext cx="11067473" cy="536080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F009CA1-6530-BAD1-CFCF-26D9253FB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663" y="1723014"/>
            <a:ext cx="946273" cy="94627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4E2E92B-D8DE-E59D-B083-1F49CCE358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75" r="20218"/>
          <a:stretch/>
        </p:blipFill>
        <p:spPr>
          <a:xfrm>
            <a:off x="42181" y="1720450"/>
            <a:ext cx="710137" cy="10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3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BE211D6-CA6C-2583-A223-43A2ACAD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skall man tolka data?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B2970A-6D8C-599A-5301-50D6EAD6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794"/>
            <a:ext cx="10515600" cy="4351338"/>
          </a:xfrm>
        </p:spPr>
        <p:txBody>
          <a:bodyPr/>
          <a:lstStyle/>
          <a:p>
            <a:r>
              <a:rPr lang="sv-SE" dirty="0" smtClean="0"/>
              <a:t>Slump</a:t>
            </a:r>
          </a:p>
          <a:p>
            <a:r>
              <a:rPr lang="sv-SE" dirty="0" smtClean="0"/>
              <a:t>Bortfall </a:t>
            </a:r>
            <a:r>
              <a:rPr lang="sv-SE" dirty="0"/>
              <a:t>– patienter som ej opereras (No-</a:t>
            </a:r>
            <a:r>
              <a:rPr lang="sv-SE" dirty="0" err="1"/>
              <a:t>lap</a:t>
            </a:r>
            <a:r>
              <a:rPr lang="sv-SE" dirty="0"/>
              <a:t>)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Opanmäl</a:t>
            </a:r>
            <a:r>
              <a:rPr lang="sv-S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JAH00 R100 och </a:t>
            </a:r>
            <a:r>
              <a:rPr lang="sv-SE" strike="sngStrik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stryk</a:t>
            </a:r>
            <a:r>
              <a:rPr lang="sv-S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  <a:br>
              <a:rPr lang="sv-SE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sv-SE" i="1" dirty="0">
                <a:solidFill>
                  <a:srgbClr val="FF0000"/>
                </a:solidFill>
              </a:rPr>
              <a:t>Svårt med efterlevnad. Engagera medicinska sekreterare.</a:t>
            </a:r>
          </a:p>
          <a:p>
            <a:endParaRPr lang="sv-SE" i="1" dirty="0">
              <a:solidFill>
                <a:srgbClr val="FF0000"/>
              </a:solidFill>
            </a:endParaRPr>
          </a:p>
          <a:p>
            <a:r>
              <a:rPr lang="sv-SE" dirty="0"/>
              <a:t>Case mix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jmf med beräknat utfall. SORT?</a:t>
            </a:r>
          </a:p>
        </p:txBody>
      </p:sp>
    </p:spTree>
    <p:extLst>
      <p:ext uri="{BB962C8B-B14F-4D97-AF65-F5344CB8AC3E}">
        <p14:creationId xmlns:p14="http://schemas.microsoft.com/office/powerpoint/2010/main" val="351244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DE20EF-7AD4-943E-8828-D6481C50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SORT </a:t>
            </a:r>
            <a:r>
              <a:rPr lang="sv-SE" sz="4000" dirty="0"/>
              <a:t>(</a:t>
            </a:r>
            <a:r>
              <a:rPr lang="sv-SE" sz="4000" dirty="0" err="1"/>
              <a:t>surgical</a:t>
            </a:r>
            <a:r>
              <a:rPr lang="sv-SE" sz="4000" dirty="0"/>
              <a:t> </a:t>
            </a:r>
            <a:r>
              <a:rPr lang="sv-SE" sz="4000" dirty="0" err="1"/>
              <a:t>outcome</a:t>
            </a:r>
            <a:r>
              <a:rPr lang="sv-SE" sz="4000" dirty="0"/>
              <a:t> risk </a:t>
            </a:r>
            <a:r>
              <a:rPr lang="sv-SE" sz="4000" dirty="0" err="1"/>
              <a:t>tool</a:t>
            </a:r>
            <a:r>
              <a:rPr lang="sv-SE" sz="4000" dirty="0"/>
              <a:t>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CFF6123-1AB2-7EC2-8D6E-05E7E21846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479287"/>
              </p:ext>
            </p:extLst>
          </p:nvPr>
        </p:nvGraphicFramePr>
        <p:xfrm>
          <a:off x="1522579" y="1469826"/>
          <a:ext cx="9485389" cy="488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68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45931F-30CE-AE5E-67D9-3A4D5992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Möjliga vägar framåt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156EB4-6322-A83C-2EED-C9EECDE63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/>
              <a:t>Använd data i SPOR för att räkna ut förväntat utfall utifrån nationella data.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>
                <a:solidFill>
                  <a:srgbClr val="0070C0"/>
                </a:solidFill>
              </a:rPr>
              <a:t>SORT: </a:t>
            </a:r>
            <a:r>
              <a:rPr lang="sv-S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Ålder. </a:t>
            </a:r>
            <a:r>
              <a:rPr lang="sv-SE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Optyp</a:t>
            </a:r>
            <a:r>
              <a:rPr lang="sv-S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 Angelägenhetsgrad. ASA. Cancerdiagnos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>
                <a:solidFill>
                  <a:srgbClr val="FF0000"/>
                </a:solidFill>
              </a:rPr>
              <a:t>BMI? Clinical </a:t>
            </a:r>
            <a:r>
              <a:rPr lang="sv-SE" dirty="0" err="1">
                <a:solidFill>
                  <a:srgbClr val="FF0000"/>
                </a:solidFill>
              </a:rPr>
              <a:t>Frailty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Scale</a:t>
            </a:r>
            <a:r>
              <a:rPr lang="sv-SE" dirty="0">
                <a:solidFill>
                  <a:srgbClr val="FF0000"/>
                </a:solidFill>
              </a:rPr>
              <a:t>? </a:t>
            </a:r>
            <a:r>
              <a:rPr lang="sv-SE" dirty="0" err="1">
                <a:solidFill>
                  <a:srgbClr val="FF0000"/>
                </a:solidFill>
              </a:rPr>
              <a:t>Lapskopi</a:t>
            </a:r>
            <a:r>
              <a:rPr lang="sv-SE" dirty="0">
                <a:solidFill>
                  <a:srgbClr val="FF0000"/>
                </a:solidFill>
              </a:rPr>
              <a:t>? Faktisk väntan?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/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0070C0"/>
                </a:solidFill>
              </a:rPr>
              <a:t>Följa faktorers betydelse över tid? % av förväntat utfall?</a:t>
            </a:r>
          </a:p>
          <a:p>
            <a:endParaRPr lang="sv-SE" dirty="0"/>
          </a:p>
          <a:p>
            <a:r>
              <a:rPr lang="sv-SE" dirty="0"/>
              <a:t>Mortalitet utifrån väntan på operation?</a:t>
            </a:r>
          </a:p>
          <a:p>
            <a:r>
              <a:rPr lang="sv-SE" dirty="0"/>
              <a:t>Analys av No-</a:t>
            </a:r>
            <a:r>
              <a:rPr lang="sv-SE" dirty="0" err="1"/>
              <a:t>lap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659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152</Words>
  <Application>Microsoft Office PowerPoint</Application>
  <PresentationFormat>Bredbild</PresentationFormat>
  <Paragraphs>45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Office-tema</vt:lpstr>
      <vt:lpstr>Riskprediktion, något för SPOR?</vt:lpstr>
      <vt:lpstr>PowerPoint-presentation</vt:lpstr>
      <vt:lpstr>SPOR bidrar till att rädda liv!</vt:lpstr>
      <vt:lpstr>Akut bukkirurgi kostar!</vt:lpstr>
      <vt:lpstr>Akut bukkirurgi</vt:lpstr>
      <vt:lpstr>SweLA (SPOR) för DSAB</vt:lpstr>
      <vt:lpstr>Hur skall man tolka data?</vt:lpstr>
      <vt:lpstr>SORT (surgical outcome risk tool)</vt:lpstr>
      <vt:lpstr>Möjliga vägar framåt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Riskprediktion, något för SPOR?</dc:title>
  <dc:creator>Jacob Freedman</dc:creator>
  <cp:lastModifiedBy>Jacob Freedman</cp:lastModifiedBy>
  <cp:revision>2</cp:revision>
  <dcterms:created xsi:type="dcterms:W3CDTF">2024-03-14T13:19:35Z</dcterms:created>
  <dcterms:modified xsi:type="dcterms:W3CDTF">2024-03-15T06:13:06Z</dcterms:modified>
</cp:coreProperties>
</file>