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9" r:id="rId2"/>
    <p:sldId id="259" r:id="rId3"/>
    <p:sldId id="285" r:id="rId4"/>
    <p:sldId id="286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0" autoAdjust="0"/>
    <p:restoredTop sz="68568" autoAdjust="0"/>
  </p:normalViewPr>
  <p:slideViewPr>
    <p:cSldViewPr snapToGrid="0">
      <p:cViewPr varScale="1">
        <p:scale>
          <a:sx n="65" d="100"/>
          <a:sy n="65" d="100"/>
        </p:scale>
        <p:origin x="16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2F950-F06C-4A90-9883-BDB031726D84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0A528-8713-49A7-BFB6-A461963794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2901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438E1-CBA4-4FB1-A3D5-0CAB21C3C7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44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438E1-CBA4-4FB1-A3D5-0CAB21C3C7E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44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4FA44B-0DBB-43BB-90AF-0538C7CA64E3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0628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4FA44B-0DBB-43BB-90AF-0538C7CA64E3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9567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6E1212-7B04-40CE-84C9-5C51C624D8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E91C0C4-C9FD-4382-8901-D5CC3DC3CC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7AAF708-8F67-4A5F-AFB0-E656F96BB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6CECC-1B06-401C-9E71-6CEC958FB5AD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41A49D-8B75-4922-B45E-4433B347D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34BBE9B-28FE-4E52-9019-6EDD6984C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673D3-D953-4D43-8F7A-4A03A15866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8248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50AE73-FB1D-42FB-9BD6-8C771C4A9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3C3E601-1B1F-4901-9E80-0699F0663B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FE6F408-2F66-48F2-B440-D3AF9CB05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6CECC-1B06-401C-9E71-6CEC958FB5AD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C8F387D-EEB2-4872-87E2-965631CC7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FE27728-9805-4A72-B1EB-01DB14E7E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673D3-D953-4D43-8F7A-4A03A15866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5701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E8EF994D-BA5D-40C2-8B69-1C4EB92D1B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2FC40B5-AE87-45F3-BCD4-C734C1A72B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C7E6D5A-FEDE-4BBC-8CF3-3CDFE6D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6CECC-1B06-401C-9E71-6CEC958FB5AD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941D108-FDE9-4FA4-B44F-584A0ACB1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36AF502-AD27-43DA-B3E7-6E280D4E5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673D3-D953-4D43-8F7A-4A03A15866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3521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0E16BA-474C-4C92-B9C4-18F8B1544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4A3F8C7-9914-42CD-B0BA-1E922F8E8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E5C12CD-6A92-407D-BA78-91022C343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6CECC-1B06-401C-9E71-6CEC958FB5AD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3506175-932E-4FE3-8511-0F28F2950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7100B7-252E-429C-AE30-A387A6596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673D3-D953-4D43-8F7A-4A03A15866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7524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4AD590-17AD-4F27-A553-8D1AD31F3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53F475E-B1C9-4E2B-A1FC-0A2104BC3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F4199B4-1B1E-48D2-8866-0A09AA95D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6CECC-1B06-401C-9E71-6CEC958FB5AD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5EC33C6-179C-4ED6-ABE3-43304872B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3B67F0B-F686-431D-8636-DDD8C93B8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673D3-D953-4D43-8F7A-4A03A15866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1920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92200B-A7B6-455B-87CB-A0748A93C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76250C2-775A-46B2-AE4E-00F3422B3B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C1050F2-50D3-478B-A6C9-DED19003FC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BB522D7-38F0-49E4-A32E-C4E15C4A7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6CECC-1B06-401C-9E71-6CEC958FB5AD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876C911-4C56-4761-A293-2CF74284C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D71E653-8C23-4396-A19C-2EADC2596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673D3-D953-4D43-8F7A-4A03A15866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2791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7D2FE7-F781-4729-AA57-D766C7A84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5ABE92E-A353-4324-8324-E62AA6CFFD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DD2B182-ADEB-4A85-8C08-30458FDD93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942CBA3-0289-4D1B-AED8-0DC4CE2FB8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049F15E-FAFE-4B73-828C-152BA93FBC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AD7E764-40FB-4BA1-9C21-AD3256E70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6CECC-1B06-401C-9E71-6CEC958FB5AD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6A89970-3615-43DA-AD3E-FBA9C514E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53D64791-413B-4DE7-BBB5-B1936FDF3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673D3-D953-4D43-8F7A-4A03A15866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3128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49ECED9-1B87-4E03-8A9B-D71AE50E6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964C96D-9107-467D-A4DC-4C86D30FB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6CECC-1B06-401C-9E71-6CEC958FB5AD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4B92661-3524-49DB-ACAA-27D44C556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C7D0483-5D32-46C0-A182-A726C0D06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673D3-D953-4D43-8F7A-4A03A15866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9684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17DFA56-E983-48F4-9E95-106560945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6CECC-1B06-401C-9E71-6CEC958FB5AD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09498C7-6D5B-497E-AE19-5E12752D3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15F32F1-F5ED-4CF6-87B8-FC9DD376F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673D3-D953-4D43-8F7A-4A03A15866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3326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9A16DE-7D0A-4D5E-900C-D247AAA51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8416F5-F989-4608-9A56-EAB34B4F0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3E7D233-DBEF-47E4-B2C0-D5C668A2DA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06EA74B-E812-4B61-B27A-B38B7BFA6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6CECC-1B06-401C-9E71-6CEC958FB5AD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5D2547F-543F-40F3-B2FC-A6F38CB07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6CF8690-2C56-4DE9-A0C8-5A53D9B6B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673D3-D953-4D43-8F7A-4A03A15866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758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72C214-5F7B-481A-8446-17587D45A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7D59E07B-3745-4AFE-9F79-574602186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6826121-F0CA-43FB-B23C-8271E6C8D1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9C05253-78CC-44FF-9820-CCE44BDF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6CECC-1B06-401C-9E71-6CEC958FB5AD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96F6E3-9307-435D-B549-FD04464E1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E63F94D-7013-452D-9C92-73F2DDE29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673D3-D953-4D43-8F7A-4A03A15866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239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8C37937-07C2-49B6-BB05-B11505C9C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85A47CD-B975-4B63-BC07-CBAA0AEBF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BD6FD84-9EDE-4942-8648-8447AA1FB8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6CECC-1B06-401C-9E71-6CEC958FB5AD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BC164-C142-4DE5-87DE-FB2CE7AD6F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E932EE-8CAA-435C-AB3B-7FC44089FB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673D3-D953-4D43-8F7A-4A03A15866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3569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674734" y="1616743"/>
            <a:ext cx="5280482" cy="1325563"/>
          </a:xfrm>
        </p:spPr>
        <p:txBody>
          <a:bodyPr>
            <a:normAutofit/>
          </a:bodyPr>
          <a:lstStyle/>
          <a:p>
            <a:r>
              <a:rPr lang="sv-SE" sz="2800" dirty="0"/>
              <a:t>Riksföreningen för operationssjukvårds SPOR-råd 2024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674734" y="3141186"/>
            <a:ext cx="4589879" cy="1253963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2300" dirty="0"/>
              <a:t>Jenny Persson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2300" dirty="0"/>
              <a:t>Ida Linnea </a:t>
            </a:r>
            <a:r>
              <a:rPr lang="sv-SE" sz="2300" dirty="0" err="1"/>
              <a:t>Böregård</a:t>
            </a:r>
            <a:r>
              <a:rPr lang="sv-SE" sz="1400" dirty="0"/>
              <a:t>		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1400" dirty="0"/>
              <a:t>		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095" y="230188"/>
            <a:ext cx="1859441" cy="506012"/>
          </a:xfrm>
          <a:prstGeom prst="rect">
            <a:avLst/>
          </a:prstGeom>
        </p:spPr>
      </p:pic>
      <p:sp>
        <p:nvSpPr>
          <p:cNvPr id="8" name="textruta 7"/>
          <p:cNvSpPr txBox="1"/>
          <p:nvPr/>
        </p:nvSpPr>
        <p:spPr>
          <a:xfrm>
            <a:off x="-66502" y="6668731"/>
            <a:ext cx="67249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https://www.freepik.com/photos/woman'&gt;Woman photo created by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peoplecreations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 - www.freepik.com&lt;/a&gt;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1" y="1604357"/>
            <a:ext cx="4716981" cy="3144654"/>
          </a:xfrm>
          <a:prstGeom prst="rect">
            <a:avLst/>
          </a:prstGeom>
        </p:spPr>
      </p:pic>
      <p:sp>
        <p:nvSpPr>
          <p:cNvPr id="10" name="textruta 9"/>
          <p:cNvSpPr txBox="1"/>
          <p:nvPr/>
        </p:nvSpPr>
        <p:spPr>
          <a:xfrm>
            <a:off x="5674734" y="5370317"/>
            <a:ext cx="47216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Kontaktuppgifter finns på hemsidan www.rfop.se</a:t>
            </a:r>
          </a:p>
        </p:txBody>
      </p:sp>
    </p:spTree>
    <p:extLst>
      <p:ext uri="{BB962C8B-B14F-4D97-AF65-F5344CB8AC3E}">
        <p14:creationId xmlns:p14="http://schemas.microsoft.com/office/powerpoint/2010/main" val="1445680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33604" y="745625"/>
            <a:ext cx="9720000" cy="1080000"/>
          </a:xfrm>
        </p:spPr>
        <p:txBody>
          <a:bodyPr>
            <a:normAutofit/>
          </a:bodyPr>
          <a:lstStyle/>
          <a:p>
            <a:r>
              <a:rPr lang="sv-SE" sz="4000" dirty="0"/>
              <a:t>Avvikelsekoder för bruten aseptik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287" y="230188"/>
            <a:ext cx="1859441" cy="506012"/>
          </a:xfrm>
          <a:prstGeom prst="rect">
            <a:avLst/>
          </a:prstGeom>
        </p:spPr>
      </p:pic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F7C9F5FF-7340-4007-ADF1-A88C9EBF70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757760"/>
              </p:ext>
            </p:extLst>
          </p:nvPr>
        </p:nvGraphicFramePr>
        <p:xfrm>
          <a:off x="3952103" y="2625219"/>
          <a:ext cx="7499667" cy="182733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30280">
                  <a:extLst>
                    <a:ext uri="{9D8B030D-6E8A-4147-A177-3AD203B41FA5}">
                      <a16:colId xmlns:a16="http://schemas.microsoft.com/office/drawing/2014/main" val="245786386"/>
                    </a:ext>
                  </a:extLst>
                </a:gridCol>
                <a:gridCol w="6969387">
                  <a:extLst>
                    <a:ext uri="{9D8B030D-6E8A-4147-A177-3AD203B41FA5}">
                      <a16:colId xmlns:a16="http://schemas.microsoft.com/office/drawing/2014/main" val="3649536543"/>
                    </a:ext>
                  </a:extLst>
                </a:gridCol>
              </a:tblGrid>
              <a:tr h="304506"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Bruten aseptik</a:t>
                      </a:r>
                    </a:p>
                  </a:txBody>
                  <a:tcPr marL="0" marR="0" marT="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84887385"/>
                  </a:ext>
                </a:extLst>
              </a:tr>
              <a:tr h="304506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A941</a:t>
                      </a:r>
                      <a:endParaRPr lang="sv-SE" sz="16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Drapering fel - lossnat/hål/fuktigt</a:t>
                      </a:r>
                      <a:endParaRPr lang="sv-SE" sz="16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64027246"/>
                  </a:ext>
                </a:extLst>
              </a:tr>
              <a:tr h="304506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A942</a:t>
                      </a:r>
                      <a:endParaRPr lang="sv-SE" sz="16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Rock/handskar – lossnat,/hål/fuktigt</a:t>
                      </a:r>
                      <a:endParaRPr lang="sv-SE" sz="16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70467636"/>
                  </a:ext>
                </a:extLst>
              </a:tr>
              <a:tr h="304506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A943</a:t>
                      </a:r>
                      <a:endParaRPr lang="sv-SE" sz="16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Utebliven huddesinfektion</a:t>
                      </a:r>
                      <a:endParaRPr lang="sv-SE" sz="16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8889524"/>
                  </a:ext>
                </a:extLst>
              </a:tr>
              <a:tr h="304506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A944</a:t>
                      </a:r>
                      <a:endParaRPr lang="sv-SE" sz="16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Orena instrument, hål/fuktigt instrumentbordslakan, främmande materia</a:t>
                      </a:r>
                      <a:endParaRPr lang="sv-SE" sz="16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61426747"/>
                  </a:ext>
                </a:extLst>
              </a:tr>
              <a:tr h="304506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A945</a:t>
                      </a:r>
                      <a:endParaRPr lang="sv-SE" sz="16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Direkt kontamination</a:t>
                      </a:r>
                      <a:endParaRPr lang="sv-SE" sz="16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769065"/>
                  </a:ext>
                </a:extLst>
              </a:tr>
            </a:tbl>
          </a:graphicData>
        </a:graphic>
      </p:graphicFrame>
      <p:graphicFrame>
        <p:nvGraphicFramePr>
          <p:cNvPr id="10" name="Tabell 9">
            <a:extLst>
              <a:ext uri="{FF2B5EF4-FFF2-40B4-BE49-F238E27FC236}">
                <a16:creationId xmlns:a16="http://schemas.microsoft.com/office/drawing/2014/main" id="{B8795702-C77F-4C12-AAE4-FF8DC6B5AF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650215"/>
              </p:ext>
            </p:extLst>
          </p:nvPr>
        </p:nvGraphicFramePr>
        <p:xfrm>
          <a:off x="1091699" y="2070327"/>
          <a:ext cx="2090057" cy="34747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22514">
                  <a:extLst>
                    <a:ext uri="{9D8B030D-6E8A-4147-A177-3AD203B41FA5}">
                      <a16:colId xmlns:a16="http://schemas.microsoft.com/office/drawing/2014/main" val="3647184845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836311891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u="none" strike="noStrike">
                          <a:effectLst/>
                        </a:rPr>
                        <a:t>A9</a:t>
                      </a:r>
                      <a:endParaRPr lang="sv-S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u="none" strike="noStrike" dirty="0" err="1">
                          <a:effectLst/>
                        </a:rPr>
                        <a:t>Övr</a:t>
                      </a:r>
                      <a:endParaRPr lang="sv-S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465759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A911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Byte an metod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855400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A912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Byte op metod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055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A921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Smärta väckning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032484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A922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Smärta övr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4381358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A923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Illamående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4865707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A924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Premed otillräck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245715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A930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Pat ID fel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8280049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A931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Restkuraresering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56309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A933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Kvarglömt opmtrl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576951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A934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Avbruten op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160180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A941</a:t>
                      </a:r>
                      <a:endParaRPr lang="sv-SE" sz="14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Drapering fel</a:t>
                      </a:r>
                      <a:endParaRPr lang="sv-SE" sz="14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9716827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A942</a:t>
                      </a:r>
                      <a:endParaRPr lang="sv-SE" sz="14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Rock/handskar</a:t>
                      </a:r>
                      <a:endParaRPr lang="sv-SE" sz="14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41658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A943</a:t>
                      </a:r>
                      <a:endParaRPr lang="sv-SE" sz="14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Huddesinfektion</a:t>
                      </a:r>
                      <a:endParaRPr lang="sv-SE" sz="14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862209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A944</a:t>
                      </a:r>
                      <a:endParaRPr lang="sv-SE" sz="14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Instrument orena</a:t>
                      </a:r>
                      <a:endParaRPr lang="sv-SE" sz="14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5333467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A945</a:t>
                      </a:r>
                      <a:endParaRPr lang="sv-SE" sz="14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Kontamination</a:t>
                      </a:r>
                      <a:endParaRPr lang="sv-SE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05350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786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61BAF9-0907-4B9C-8793-74F452195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889" y="723045"/>
            <a:ext cx="10515600" cy="1325563"/>
          </a:xfrm>
        </p:spPr>
        <p:txBody>
          <a:bodyPr/>
          <a:lstStyle/>
          <a:p>
            <a:r>
              <a:rPr lang="sv-SE" dirty="0"/>
              <a:t>Gränsdragningar för fortsatt diskussion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9005FE29-C38F-4CE6-8C02-E80B76EDD23B}"/>
              </a:ext>
            </a:extLst>
          </p:cNvPr>
          <p:cNvSpPr txBox="1"/>
          <p:nvPr/>
        </p:nvSpPr>
        <p:spPr>
          <a:xfrm>
            <a:off x="817685" y="1793631"/>
            <a:ext cx="5802923" cy="2154115"/>
          </a:xfrm>
          <a:prstGeom prst="rect">
            <a:avLst/>
          </a:prstGeom>
        </p:spPr>
        <p:txBody>
          <a:bodyPr vert="horz" wrap="square" lIns="0" tIns="45720" rIns="91440" bIns="45720" rtlCol="0" anchor="t"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90735B25-1389-4DC0-8430-34AA6EE028E2}"/>
              </a:ext>
            </a:extLst>
          </p:cNvPr>
          <p:cNvSpPr txBox="1"/>
          <p:nvPr/>
        </p:nvSpPr>
        <p:spPr>
          <a:xfrm>
            <a:off x="636889" y="2048608"/>
            <a:ext cx="9609080" cy="2154114"/>
          </a:xfrm>
          <a:prstGeom prst="rect">
            <a:avLst/>
          </a:prstGeom>
        </p:spPr>
        <p:txBody>
          <a:bodyPr vert="horz" wrap="square" lIns="0" tIns="45720" rIns="91440" bIns="45720" rtlCol="0" anchor="t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Svårighetsgrad för A941-945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000" dirty="0"/>
              <a:t>Grad 1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000" dirty="0"/>
              <a:t>Grad 3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FB5C3427-77F2-4143-9785-814C07AF49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287" y="230188"/>
            <a:ext cx="1859441" cy="506012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990510B0-B5DF-464A-A86E-37FA2B3005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287" y="3329559"/>
            <a:ext cx="11831701" cy="1857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52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61BAF9-0907-4B9C-8793-74F452195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889" y="736200"/>
            <a:ext cx="10515600" cy="1325563"/>
          </a:xfrm>
        </p:spPr>
        <p:txBody>
          <a:bodyPr/>
          <a:lstStyle/>
          <a:p>
            <a:r>
              <a:rPr lang="sv-SE" dirty="0"/>
              <a:t>Gränsdragningar för fortsatt diskussion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9005FE29-C38F-4CE6-8C02-E80B76EDD23B}"/>
              </a:ext>
            </a:extLst>
          </p:cNvPr>
          <p:cNvSpPr txBox="1"/>
          <p:nvPr/>
        </p:nvSpPr>
        <p:spPr>
          <a:xfrm>
            <a:off x="817685" y="1793631"/>
            <a:ext cx="5802923" cy="2154115"/>
          </a:xfrm>
          <a:prstGeom prst="rect">
            <a:avLst/>
          </a:prstGeom>
        </p:spPr>
        <p:txBody>
          <a:bodyPr vert="horz" wrap="square" lIns="0" tIns="45720" rIns="91440" bIns="45720" rtlCol="0" anchor="t"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90735B25-1389-4DC0-8430-34AA6EE028E2}"/>
              </a:ext>
            </a:extLst>
          </p:cNvPr>
          <p:cNvSpPr txBox="1"/>
          <p:nvPr/>
        </p:nvSpPr>
        <p:spPr>
          <a:xfrm>
            <a:off x="545213" y="2382498"/>
            <a:ext cx="6453554" cy="2154114"/>
          </a:xfrm>
          <a:prstGeom prst="rect">
            <a:avLst/>
          </a:prstGeom>
        </p:spPr>
        <p:txBody>
          <a:bodyPr vert="horz" wrap="square" lIns="0" tIns="45720" rIns="91440" bIns="45720" rtlCol="0" anchor="t"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2000" dirty="0"/>
              <a:t>Instrumenthantering preoperativt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000" dirty="0"/>
              <a:t>Var går gränsen för patientens operation?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sv-SE" sz="2000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9C45C70-68D1-4730-81C0-003FC488CE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287" y="230188"/>
            <a:ext cx="1859441" cy="506012"/>
          </a:xfrm>
          <a:prstGeom prst="rect">
            <a:avLst/>
          </a:prstGeom>
        </p:spPr>
      </p:pic>
      <p:grpSp>
        <p:nvGrpSpPr>
          <p:cNvPr id="8" name="Grupp 7">
            <a:extLst>
              <a:ext uri="{FF2B5EF4-FFF2-40B4-BE49-F238E27FC236}">
                <a16:creationId xmlns:a16="http://schemas.microsoft.com/office/drawing/2014/main" id="{D835926C-EA5C-41EC-A61B-79954B143B54}"/>
              </a:ext>
            </a:extLst>
          </p:cNvPr>
          <p:cNvGrpSpPr/>
          <p:nvPr/>
        </p:nvGrpSpPr>
        <p:grpSpPr>
          <a:xfrm>
            <a:off x="5894173" y="2808456"/>
            <a:ext cx="5893837" cy="3374453"/>
            <a:chOff x="5734141" y="2808457"/>
            <a:chExt cx="6053869" cy="3265170"/>
          </a:xfrm>
        </p:grpSpPr>
        <p:pic>
          <p:nvPicPr>
            <p:cNvPr id="6" name="Bildobjekt 5">
              <a:extLst>
                <a:ext uri="{FF2B5EF4-FFF2-40B4-BE49-F238E27FC236}">
                  <a16:creationId xmlns:a16="http://schemas.microsoft.com/office/drawing/2014/main" id="{E1C5A3E0-4808-43D2-AAAD-2E3413D9732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985087" y="2808457"/>
              <a:ext cx="5802923" cy="2946358"/>
            </a:xfrm>
            <a:prstGeom prst="rect">
              <a:avLst/>
            </a:prstGeom>
          </p:spPr>
        </p:pic>
        <p:sp>
          <p:nvSpPr>
            <p:cNvPr id="5" name="Ellips 4">
              <a:extLst>
                <a:ext uri="{FF2B5EF4-FFF2-40B4-BE49-F238E27FC236}">
                  <a16:creationId xmlns:a16="http://schemas.microsoft.com/office/drawing/2014/main" id="{FE8A8FB7-7172-4AB8-AFC2-08218735C035}"/>
                </a:ext>
              </a:extLst>
            </p:cNvPr>
            <p:cNvSpPr/>
            <p:nvPr/>
          </p:nvSpPr>
          <p:spPr>
            <a:xfrm>
              <a:off x="5734141" y="4870502"/>
              <a:ext cx="6022367" cy="1203125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778477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166</Words>
  <Application>Microsoft Office PowerPoint</Application>
  <PresentationFormat>Bredbild</PresentationFormat>
  <Paragraphs>61</Paragraphs>
  <Slides>4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Riksföreningen för operationssjukvårds SPOR-råd 2024 </vt:lpstr>
      <vt:lpstr>Avvikelsekoder för bruten aseptik</vt:lpstr>
      <vt:lpstr>Gränsdragningar för fortsatt diskussion</vt:lpstr>
      <vt:lpstr>Gränsdragningar för fortsatt diskussion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Persson, Jenny</dc:creator>
  <cp:lastModifiedBy>Persson, Jenny</cp:lastModifiedBy>
  <cp:revision>7</cp:revision>
  <dcterms:created xsi:type="dcterms:W3CDTF">2024-03-12T18:39:45Z</dcterms:created>
  <dcterms:modified xsi:type="dcterms:W3CDTF">2024-03-14T13:45:23Z</dcterms:modified>
</cp:coreProperties>
</file>