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9" r:id="rId6"/>
    <p:sldId id="262" r:id="rId7"/>
    <p:sldId id="263" r:id="rId8"/>
    <p:sldId id="274" r:id="rId9"/>
    <p:sldId id="273" r:id="rId10"/>
    <p:sldId id="272" r:id="rId11"/>
    <p:sldId id="275" r:id="rId12"/>
    <p:sldId id="265" r:id="rId13"/>
    <p:sldId id="266" r:id="rId14"/>
    <p:sldId id="267" r:id="rId15"/>
    <p:sldId id="276" r:id="rId16"/>
    <p:sldId id="277" r:id="rId17"/>
    <p:sldId id="271" r:id="rId18"/>
    <p:sldId id="270" r:id="rId19"/>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14C0B-DC62-451C-A2EC-08674AE5E806}" v="34" dt="2024-03-13T15:24:45.702"/>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3" d="100"/>
          <a:sy n="63" d="100"/>
        </p:scale>
        <p:origin x="152" y="56"/>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 Fälldin" userId="b38777d96443550e" providerId="LiveId" clId="{54A14C0B-DC62-451C-A2EC-08674AE5E806}"/>
    <pc:docChg chg="undo custSel addSld delSld modSld">
      <pc:chgData name="Gustav Fälldin" userId="b38777d96443550e" providerId="LiveId" clId="{54A14C0B-DC62-451C-A2EC-08674AE5E806}" dt="2024-03-14T08:03:33.973" v="8428" actId="14100"/>
      <pc:docMkLst>
        <pc:docMk/>
      </pc:docMkLst>
      <pc:sldChg chg="addSp modSp mod">
        <pc:chgData name="Gustav Fälldin" userId="b38777d96443550e" providerId="LiveId" clId="{54A14C0B-DC62-451C-A2EC-08674AE5E806}" dt="2024-03-12T15:58:41.332" v="557"/>
        <pc:sldMkLst>
          <pc:docMk/>
          <pc:sldMk cId="1772969468" sldId="257"/>
        </pc:sldMkLst>
        <pc:spChg chg="mod">
          <ac:chgData name="Gustav Fälldin" userId="b38777d96443550e" providerId="LiveId" clId="{54A14C0B-DC62-451C-A2EC-08674AE5E806}" dt="2024-03-12T11:40:17.455" v="37" actId="20577"/>
          <ac:spMkLst>
            <pc:docMk/>
            <pc:sldMk cId="1772969468" sldId="257"/>
            <ac:spMk id="2" creationId="{00000000-0000-0000-0000-000000000000}"/>
          </ac:spMkLst>
        </pc:spChg>
        <pc:spChg chg="mod">
          <ac:chgData name="Gustav Fälldin" userId="b38777d96443550e" providerId="LiveId" clId="{54A14C0B-DC62-451C-A2EC-08674AE5E806}" dt="2024-03-12T11:40:36.416" v="93" actId="20577"/>
          <ac:spMkLst>
            <pc:docMk/>
            <pc:sldMk cId="1772969468" sldId="257"/>
            <ac:spMk id="3" creationId="{00000000-0000-0000-0000-000000000000}"/>
          </ac:spMkLst>
        </pc:spChg>
        <pc:picChg chg="add mod">
          <ac:chgData name="Gustav Fälldin" userId="b38777d96443550e" providerId="LiveId" clId="{54A14C0B-DC62-451C-A2EC-08674AE5E806}" dt="2024-03-12T15:58:41.332" v="557"/>
          <ac:picMkLst>
            <pc:docMk/>
            <pc:sldMk cId="1772969468" sldId="257"/>
            <ac:picMk id="5" creationId="{4F8AA590-27B9-CF3C-EBE8-8F4993F86EFA}"/>
          </ac:picMkLst>
        </pc:picChg>
      </pc:sldChg>
      <pc:sldChg chg="addSp delSp modSp mod setBg">
        <pc:chgData name="Gustav Fälldin" userId="b38777d96443550e" providerId="LiveId" clId="{54A14C0B-DC62-451C-A2EC-08674AE5E806}" dt="2024-03-12T15:58:31.381" v="556" actId="1440"/>
        <pc:sldMkLst>
          <pc:docMk/>
          <pc:sldMk cId="1928620899" sldId="258"/>
        </pc:sldMkLst>
        <pc:spChg chg="mod">
          <ac:chgData name="Gustav Fälldin" userId="b38777d96443550e" providerId="LiveId" clId="{54A14C0B-DC62-451C-A2EC-08674AE5E806}" dt="2024-03-12T11:40:47.069" v="107" actId="20577"/>
          <ac:spMkLst>
            <pc:docMk/>
            <pc:sldMk cId="1928620899" sldId="258"/>
            <ac:spMk id="2" creationId="{00000000-0000-0000-0000-000000000000}"/>
          </ac:spMkLst>
        </pc:spChg>
        <pc:spChg chg="mod">
          <ac:chgData name="Gustav Fälldin" userId="b38777d96443550e" providerId="LiveId" clId="{54A14C0B-DC62-451C-A2EC-08674AE5E806}" dt="2024-03-12T11:45:19.475" v="445" actId="20577"/>
          <ac:spMkLst>
            <pc:docMk/>
            <pc:sldMk cId="1928620899" sldId="258"/>
            <ac:spMk id="4" creationId="{1757B519-536C-848E-83D3-483239C7DF88}"/>
          </ac:spMkLst>
        </pc:spChg>
        <pc:picChg chg="add del mod">
          <ac:chgData name="Gustav Fälldin" userId="b38777d96443550e" providerId="LiveId" clId="{54A14C0B-DC62-451C-A2EC-08674AE5E806}" dt="2024-03-12T11:48:05.084" v="448" actId="478"/>
          <ac:picMkLst>
            <pc:docMk/>
            <pc:sldMk cId="1928620899" sldId="258"/>
            <ac:picMk id="6" creationId="{66A0EE62-BF98-7D89-ECFC-9E73BD96E073}"/>
          </ac:picMkLst>
        </pc:picChg>
        <pc:picChg chg="add del mod">
          <ac:chgData name="Gustav Fälldin" userId="b38777d96443550e" providerId="LiveId" clId="{54A14C0B-DC62-451C-A2EC-08674AE5E806}" dt="2024-03-12T11:49:33.182" v="457" actId="478"/>
          <ac:picMkLst>
            <pc:docMk/>
            <pc:sldMk cId="1928620899" sldId="258"/>
            <ac:picMk id="8" creationId="{2D3A7700-9271-C64D-DA3A-4DD5F59E016F}"/>
          </ac:picMkLst>
        </pc:picChg>
        <pc:picChg chg="add mod">
          <ac:chgData name="Gustav Fälldin" userId="b38777d96443550e" providerId="LiveId" clId="{54A14C0B-DC62-451C-A2EC-08674AE5E806}" dt="2024-03-12T15:58:31.381" v="556" actId="1440"/>
          <ac:picMkLst>
            <pc:docMk/>
            <pc:sldMk cId="1928620899" sldId="258"/>
            <ac:picMk id="10" creationId="{ADB78BE0-B656-02EB-F308-982ED6F226A4}"/>
          </ac:picMkLst>
        </pc:picChg>
      </pc:sldChg>
      <pc:sldChg chg="addSp modSp mod">
        <pc:chgData name="Gustav Fälldin" userId="b38777d96443550e" providerId="LiveId" clId="{54A14C0B-DC62-451C-A2EC-08674AE5E806}" dt="2024-03-14T07:58:32.321" v="8417" actId="20577"/>
        <pc:sldMkLst>
          <pc:docMk/>
          <pc:sldMk cId="3948826341" sldId="259"/>
        </pc:sldMkLst>
        <pc:spChg chg="mod">
          <ac:chgData name="Gustav Fälldin" userId="b38777d96443550e" providerId="LiveId" clId="{54A14C0B-DC62-451C-A2EC-08674AE5E806}" dt="2024-03-13T13:45:50.840" v="4597" actId="20577"/>
          <ac:spMkLst>
            <pc:docMk/>
            <pc:sldMk cId="3948826341" sldId="259"/>
            <ac:spMk id="2" creationId="{00000000-0000-0000-0000-000000000000}"/>
          </ac:spMkLst>
        </pc:spChg>
        <pc:spChg chg="mod">
          <ac:chgData name="Gustav Fälldin" userId="b38777d96443550e" providerId="LiveId" clId="{54A14C0B-DC62-451C-A2EC-08674AE5E806}" dt="2024-03-14T07:58:32.321" v="8417" actId="20577"/>
          <ac:spMkLst>
            <pc:docMk/>
            <pc:sldMk cId="3948826341" sldId="259"/>
            <ac:spMk id="3" creationId="{00000000-0000-0000-0000-000000000000}"/>
          </ac:spMkLst>
        </pc:spChg>
        <pc:picChg chg="add mod">
          <ac:chgData name="Gustav Fälldin" userId="b38777d96443550e" providerId="LiveId" clId="{54A14C0B-DC62-451C-A2EC-08674AE5E806}" dt="2024-03-12T15:58:48.600" v="558"/>
          <ac:picMkLst>
            <pc:docMk/>
            <pc:sldMk cId="3948826341" sldId="259"/>
            <ac:picMk id="4" creationId="{28A90C50-3BE1-FCE2-D7A9-3AB3B9498789}"/>
          </ac:picMkLst>
        </pc:picChg>
      </pc:sldChg>
      <pc:sldChg chg="addSp modSp mod">
        <pc:chgData name="Gustav Fälldin" userId="b38777d96443550e" providerId="LiveId" clId="{54A14C0B-DC62-451C-A2EC-08674AE5E806}" dt="2024-03-13T13:53:57.764" v="4763" actId="1076"/>
        <pc:sldMkLst>
          <pc:docMk/>
          <pc:sldMk cId="2637673684" sldId="262"/>
        </pc:sldMkLst>
        <pc:spChg chg="mod">
          <ac:chgData name="Gustav Fälldin" userId="b38777d96443550e" providerId="LiveId" clId="{54A14C0B-DC62-451C-A2EC-08674AE5E806}" dt="2024-03-13T13:37:10.157" v="4539" actId="20577"/>
          <ac:spMkLst>
            <pc:docMk/>
            <pc:sldMk cId="2637673684" sldId="262"/>
            <ac:spMk id="2" creationId="{00000000-0000-0000-0000-000000000000}"/>
          </ac:spMkLst>
        </pc:spChg>
        <pc:spChg chg="mod">
          <ac:chgData name="Gustav Fälldin" userId="b38777d96443550e" providerId="LiveId" clId="{54A14C0B-DC62-451C-A2EC-08674AE5E806}" dt="2024-03-13T13:53:57.764" v="4763" actId="1076"/>
          <ac:spMkLst>
            <pc:docMk/>
            <pc:sldMk cId="2637673684" sldId="262"/>
            <ac:spMk id="5" creationId="{00000000-0000-0000-0000-000000000000}"/>
          </ac:spMkLst>
        </pc:spChg>
        <pc:spChg chg="mod">
          <ac:chgData name="Gustav Fälldin" userId="b38777d96443550e" providerId="LiveId" clId="{54A14C0B-DC62-451C-A2EC-08674AE5E806}" dt="2024-03-13T13:00:16.991" v="2180" actId="20577"/>
          <ac:spMkLst>
            <pc:docMk/>
            <pc:sldMk cId="2637673684" sldId="262"/>
            <ac:spMk id="6" creationId="{00000000-0000-0000-0000-000000000000}"/>
          </ac:spMkLst>
        </pc:spChg>
        <pc:spChg chg="mod">
          <ac:chgData name="Gustav Fälldin" userId="b38777d96443550e" providerId="LiveId" clId="{54A14C0B-DC62-451C-A2EC-08674AE5E806}" dt="2024-03-13T13:52:55.917" v="4754" actId="20577"/>
          <ac:spMkLst>
            <pc:docMk/>
            <pc:sldMk cId="2637673684" sldId="262"/>
            <ac:spMk id="7" creationId="{F8322875-6992-BFDE-18FD-197129780C10}"/>
          </ac:spMkLst>
        </pc:spChg>
        <pc:spChg chg="mod">
          <ac:chgData name="Gustav Fälldin" userId="b38777d96443550e" providerId="LiveId" clId="{54A14C0B-DC62-451C-A2EC-08674AE5E806}" dt="2024-03-13T10:54:55.202" v="2079" actId="20577"/>
          <ac:spMkLst>
            <pc:docMk/>
            <pc:sldMk cId="2637673684" sldId="262"/>
            <ac:spMk id="11" creationId="{142A821E-1AA8-0C76-2585-22DA5102FA3A}"/>
          </ac:spMkLst>
        </pc:spChg>
        <pc:picChg chg="add mod">
          <ac:chgData name="Gustav Fälldin" userId="b38777d96443550e" providerId="LiveId" clId="{54A14C0B-DC62-451C-A2EC-08674AE5E806}" dt="2024-03-12T15:59:00.801" v="564" actId="1036"/>
          <ac:picMkLst>
            <pc:docMk/>
            <pc:sldMk cId="2637673684" sldId="262"/>
            <ac:picMk id="3" creationId="{9E379629-72A6-E938-173A-F90F88724DE4}"/>
          </ac:picMkLst>
        </pc:picChg>
      </pc:sldChg>
      <pc:sldChg chg="addSp modSp mod">
        <pc:chgData name="Gustav Fälldin" userId="b38777d96443550e" providerId="LiveId" clId="{54A14C0B-DC62-451C-A2EC-08674AE5E806}" dt="2024-03-13T13:12:17.654" v="3009" actId="20577"/>
        <pc:sldMkLst>
          <pc:docMk/>
          <pc:sldMk cId="547100618" sldId="263"/>
        </pc:sldMkLst>
        <pc:spChg chg="mod">
          <ac:chgData name="Gustav Fälldin" userId="b38777d96443550e" providerId="LiveId" clId="{54A14C0B-DC62-451C-A2EC-08674AE5E806}" dt="2024-03-13T13:01:29.091" v="2270" actId="20577"/>
          <ac:spMkLst>
            <pc:docMk/>
            <pc:sldMk cId="547100618" sldId="263"/>
            <ac:spMk id="2" creationId="{00000000-0000-0000-0000-000000000000}"/>
          </ac:spMkLst>
        </pc:spChg>
        <pc:spChg chg="mod">
          <ac:chgData name="Gustav Fälldin" userId="b38777d96443550e" providerId="LiveId" clId="{54A14C0B-DC62-451C-A2EC-08674AE5E806}" dt="2024-03-13T13:09:12.402" v="2797" actId="1076"/>
          <ac:spMkLst>
            <pc:docMk/>
            <pc:sldMk cId="547100618" sldId="263"/>
            <ac:spMk id="4" creationId="{07B139B0-F987-92F0-2FE5-878B03716B42}"/>
          </ac:spMkLst>
        </pc:spChg>
        <pc:spChg chg="mod">
          <ac:chgData name="Gustav Fälldin" userId="b38777d96443550e" providerId="LiveId" clId="{54A14C0B-DC62-451C-A2EC-08674AE5E806}" dt="2024-03-13T13:11:19.730" v="2884" actId="20577"/>
          <ac:spMkLst>
            <pc:docMk/>
            <pc:sldMk cId="547100618" sldId="263"/>
            <ac:spMk id="5" creationId="{C8B484E2-785B-35CE-5153-80E4A6F64962}"/>
          </ac:spMkLst>
        </pc:spChg>
        <pc:spChg chg="mod">
          <ac:chgData name="Gustav Fälldin" userId="b38777d96443550e" providerId="LiveId" clId="{54A14C0B-DC62-451C-A2EC-08674AE5E806}" dt="2024-03-13T13:12:17.654" v="3009" actId="20577"/>
          <ac:spMkLst>
            <pc:docMk/>
            <pc:sldMk cId="547100618" sldId="263"/>
            <ac:spMk id="6" creationId="{49E121F8-AFA6-98F6-4F54-D5CF5AA01D7A}"/>
          </ac:spMkLst>
        </pc:spChg>
        <pc:picChg chg="add mod">
          <ac:chgData name="Gustav Fälldin" userId="b38777d96443550e" providerId="LiveId" clId="{54A14C0B-DC62-451C-A2EC-08674AE5E806}" dt="2024-03-12T15:59:09.237" v="571" actId="1036"/>
          <ac:picMkLst>
            <pc:docMk/>
            <pc:sldMk cId="547100618" sldId="263"/>
            <ac:picMk id="7" creationId="{18A08149-6273-49D0-2423-60E103E2C6F7}"/>
          </ac:picMkLst>
        </pc:picChg>
      </pc:sldChg>
      <pc:sldChg chg="addSp delSp modSp mod">
        <pc:chgData name="Gustav Fälldin" userId="b38777d96443550e" providerId="LiveId" clId="{54A14C0B-DC62-451C-A2EC-08674AE5E806}" dt="2024-03-13T14:01:23.497" v="5048" actId="20577"/>
        <pc:sldMkLst>
          <pc:docMk/>
          <pc:sldMk cId="2914748422" sldId="265"/>
        </pc:sldMkLst>
        <pc:spChg chg="mod">
          <ac:chgData name="Gustav Fälldin" userId="b38777d96443550e" providerId="LiveId" clId="{54A14C0B-DC62-451C-A2EC-08674AE5E806}" dt="2024-03-13T13:30:00.293" v="4522" actId="20577"/>
          <ac:spMkLst>
            <pc:docMk/>
            <pc:sldMk cId="2914748422" sldId="265"/>
            <ac:spMk id="2" creationId="{00000000-0000-0000-0000-000000000000}"/>
          </ac:spMkLst>
        </pc:spChg>
        <pc:spChg chg="mod">
          <ac:chgData name="Gustav Fälldin" userId="b38777d96443550e" providerId="LiveId" clId="{54A14C0B-DC62-451C-A2EC-08674AE5E806}" dt="2024-03-13T14:01:23.497" v="5048" actId="20577"/>
          <ac:spMkLst>
            <pc:docMk/>
            <pc:sldMk cId="2914748422" sldId="265"/>
            <ac:spMk id="9" creationId="{795BB8D4-C627-D41F-DEBB-C2EB8306759D}"/>
          </ac:spMkLst>
        </pc:spChg>
        <pc:picChg chg="add del mod">
          <ac:chgData name="Gustav Fälldin" userId="b38777d96443550e" providerId="LiveId" clId="{54A14C0B-DC62-451C-A2EC-08674AE5E806}" dt="2024-03-12T15:59:58.449" v="593" actId="478"/>
          <ac:picMkLst>
            <pc:docMk/>
            <pc:sldMk cId="2914748422" sldId="265"/>
            <ac:picMk id="3" creationId="{B6040686-B954-DB56-7102-4AD96A1F5016}"/>
          </ac:picMkLst>
        </pc:picChg>
        <pc:picChg chg="add del mod">
          <ac:chgData name="Gustav Fälldin" userId="b38777d96443550e" providerId="LiveId" clId="{54A14C0B-DC62-451C-A2EC-08674AE5E806}" dt="2024-03-12T16:00:12.659" v="737" actId="478"/>
          <ac:picMkLst>
            <pc:docMk/>
            <pc:sldMk cId="2914748422" sldId="265"/>
            <ac:picMk id="4" creationId="{E8930ACD-34D3-7E06-3EF7-7E50D355931A}"/>
          </ac:picMkLst>
        </pc:picChg>
      </pc:sldChg>
      <pc:sldChg chg="addSp modSp mod">
        <pc:chgData name="Gustav Fälldin" userId="b38777d96443550e" providerId="LiveId" clId="{54A14C0B-DC62-451C-A2EC-08674AE5E806}" dt="2024-03-13T13:31:33.347" v="4537" actId="20577"/>
        <pc:sldMkLst>
          <pc:docMk/>
          <pc:sldMk cId="3049232890" sldId="266"/>
        </pc:sldMkLst>
        <pc:spChg chg="mod">
          <ac:chgData name="Gustav Fälldin" userId="b38777d96443550e" providerId="LiveId" clId="{54A14C0B-DC62-451C-A2EC-08674AE5E806}" dt="2024-03-13T13:31:33.347" v="4537" actId="20577"/>
          <ac:spMkLst>
            <pc:docMk/>
            <pc:sldMk cId="3049232890" sldId="266"/>
            <ac:spMk id="2" creationId="{00000000-0000-0000-0000-000000000000}"/>
          </ac:spMkLst>
        </pc:spChg>
        <pc:spChg chg="mod">
          <ac:chgData name="Gustav Fälldin" userId="b38777d96443550e" providerId="LiveId" clId="{54A14C0B-DC62-451C-A2EC-08674AE5E806}" dt="2024-03-12T16:00:30.494" v="752" actId="1035"/>
          <ac:spMkLst>
            <pc:docMk/>
            <pc:sldMk cId="3049232890" sldId="266"/>
            <ac:spMk id="4" creationId="{3969C9F7-DAEF-6F0C-6630-DC194485C4CD}"/>
          </ac:spMkLst>
        </pc:spChg>
        <pc:spChg chg="mod">
          <ac:chgData name="Gustav Fälldin" userId="b38777d96443550e" providerId="LiveId" clId="{54A14C0B-DC62-451C-A2EC-08674AE5E806}" dt="2024-03-12T16:00:36.522" v="757" actId="1035"/>
          <ac:spMkLst>
            <pc:docMk/>
            <pc:sldMk cId="3049232890" sldId="266"/>
            <ac:spMk id="7" creationId="{270D75AF-0A5B-3367-451F-D0CEEB47B20D}"/>
          </ac:spMkLst>
        </pc:spChg>
        <pc:graphicFrameChg chg="mod">
          <ac:chgData name="Gustav Fälldin" userId="b38777d96443550e" providerId="LiveId" clId="{54A14C0B-DC62-451C-A2EC-08674AE5E806}" dt="2024-03-12T16:00:19.453" v="742" actId="1035"/>
          <ac:graphicFrameMkLst>
            <pc:docMk/>
            <pc:sldMk cId="3049232890" sldId="266"/>
            <ac:graphicFrameMk id="5" creationId="{CB038591-BEFA-487D-3D93-28EEA4AA8ADB}"/>
          </ac:graphicFrameMkLst>
        </pc:graphicFrameChg>
        <pc:graphicFrameChg chg="mod modGraphic">
          <ac:chgData name="Gustav Fälldin" userId="b38777d96443550e" providerId="LiveId" clId="{54A14C0B-DC62-451C-A2EC-08674AE5E806}" dt="2024-03-13T13:31:04.298" v="4527" actId="113"/>
          <ac:graphicFrameMkLst>
            <pc:docMk/>
            <pc:sldMk cId="3049232890" sldId="266"/>
            <ac:graphicFrameMk id="6" creationId="{CFC26291-B6A3-17F8-616A-6EFA34D4107F}"/>
          </ac:graphicFrameMkLst>
        </pc:graphicFrameChg>
        <pc:picChg chg="add mod">
          <ac:chgData name="Gustav Fälldin" userId="b38777d96443550e" providerId="LiveId" clId="{54A14C0B-DC62-451C-A2EC-08674AE5E806}" dt="2024-03-12T16:00:46.871" v="763" actId="1035"/>
          <ac:picMkLst>
            <pc:docMk/>
            <pc:sldMk cId="3049232890" sldId="266"/>
            <ac:picMk id="3" creationId="{192E75C8-DBE8-BD61-702E-14663D5FF524}"/>
          </ac:picMkLst>
        </pc:picChg>
      </pc:sldChg>
      <pc:sldChg chg="addSp modSp mod">
        <pc:chgData name="Gustav Fälldin" userId="b38777d96443550e" providerId="LiveId" clId="{54A14C0B-DC62-451C-A2EC-08674AE5E806}" dt="2024-03-14T08:02:10.375" v="8420" actId="20577"/>
        <pc:sldMkLst>
          <pc:docMk/>
          <pc:sldMk cId="3758061425" sldId="267"/>
        </pc:sldMkLst>
        <pc:spChg chg="mod">
          <ac:chgData name="Gustav Fälldin" userId="b38777d96443550e" providerId="LiveId" clId="{54A14C0B-DC62-451C-A2EC-08674AE5E806}" dt="2024-03-13T13:31:20.290" v="4529" actId="20577"/>
          <ac:spMkLst>
            <pc:docMk/>
            <pc:sldMk cId="3758061425" sldId="267"/>
            <ac:spMk id="2" creationId="{3C70F026-C975-8715-C6C9-3CF84F4C3B18}"/>
          </ac:spMkLst>
        </pc:spChg>
        <pc:spChg chg="mod">
          <ac:chgData name="Gustav Fälldin" userId="b38777d96443550e" providerId="LiveId" clId="{54A14C0B-DC62-451C-A2EC-08674AE5E806}" dt="2024-03-14T08:02:10.375" v="8420" actId="20577"/>
          <ac:spMkLst>
            <pc:docMk/>
            <pc:sldMk cId="3758061425" sldId="267"/>
            <ac:spMk id="8" creationId="{D21AB4A0-4BA1-F5D9-0A8C-69D548C6EE3E}"/>
          </ac:spMkLst>
        </pc:spChg>
        <pc:picChg chg="add mod">
          <ac:chgData name="Gustav Fälldin" userId="b38777d96443550e" providerId="LiveId" clId="{54A14C0B-DC62-451C-A2EC-08674AE5E806}" dt="2024-03-12T16:00:51.593" v="764"/>
          <ac:picMkLst>
            <pc:docMk/>
            <pc:sldMk cId="3758061425" sldId="267"/>
            <ac:picMk id="4" creationId="{CC62EF9C-A72E-6ABF-F9EA-D9667B808717}"/>
          </ac:picMkLst>
        </pc:picChg>
      </pc:sldChg>
      <pc:sldChg chg="addSp modSp mod">
        <pc:chgData name="Gustav Fälldin" userId="b38777d96443550e" providerId="LiveId" clId="{54A14C0B-DC62-451C-A2EC-08674AE5E806}" dt="2024-03-13T13:51:52.582" v="4752" actId="27636"/>
        <pc:sldMkLst>
          <pc:docMk/>
          <pc:sldMk cId="77341522" sldId="269"/>
        </pc:sldMkLst>
        <pc:spChg chg="mod">
          <ac:chgData name="Gustav Fälldin" userId="b38777d96443550e" providerId="LiveId" clId="{54A14C0B-DC62-451C-A2EC-08674AE5E806}" dt="2024-03-13T13:47:15.174" v="4703" actId="14100"/>
          <ac:spMkLst>
            <pc:docMk/>
            <pc:sldMk cId="77341522" sldId="269"/>
            <ac:spMk id="2" creationId="{BD979693-D620-194E-5E99-52BD8CD8EFBC}"/>
          </ac:spMkLst>
        </pc:spChg>
        <pc:spChg chg="mod">
          <ac:chgData name="Gustav Fälldin" userId="b38777d96443550e" providerId="LiveId" clId="{54A14C0B-DC62-451C-A2EC-08674AE5E806}" dt="2024-03-13T13:51:52.582" v="4752" actId="27636"/>
          <ac:spMkLst>
            <pc:docMk/>
            <pc:sldMk cId="77341522" sldId="269"/>
            <ac:spMk id="3" creationId="{AB09CF5A-E972-751A-E34E-F58456641D2A}"/>
          </ac:spMkLst>
        </pc:spChg>
        <pc:picChg chg="add mod">
          <ac:chgData name="Gustav Fälldin" userId="b38777d96443550e" providerId="LiveId" clId="{54A14C0B-DC62-451C-A2EC-08674AE5E806}" dt="2024-03-12T15:58:51.779" v="559"/>
          <ac:picMkLst>
            <pc:docMk/>
            <pc:sldMk cId="77341522" sldId="269"/>
            <ac:picMk id="4" creationId="{572194F3-0BE2-F8EC-CD3B-6130A2B54AAA}"/>
          </ac:picMkLst>
        </pc:picChg>
      </pc:sldChg>
      <pc:sldChg chg="addSp modSp mod">
        <pc:chgData name="Gustav Fälldin" userId="b38777d96443550e" providerId="LiveId" clId="{54A14C0B-DC62-451C-A2EC-08674AE5E806}" dt="2024-03-13T15:24:34.410" v="8411" actId="790"/>
        <pc:sldMkLst>
          <pc:docMk/>
          <pc:sldMk cId="655622848" sldId="270"/>
        </pc:sldMkLst>
        <pc:spChg chg="mod">
          <ac:chgData name="Gustav Fälldin" userId="b38777d96443550e" providerId="LiveId" clId="{54A14C0B-DC62-451C-A2EC-08674AE5E806}" dt="2024-03-13T10:20:48.073" v="812" actId="20577"/>
          <ac:spMkLst>
            <pc:docMk/>
            <pc:sldMk cId="655622848" sldId="270"/>
            <ac:spMk id="2" creationId="{2359B4FF-41EA-2887-3BE6-94EED02E1C11}"/>
          </ac:spMkLst>
        </pc:spChg>
        <pc:spChg chg="mod">
          <ac:chgData name="Gustav Fälldin" userId="b38777d96443550e" providerId="LiveId" clId="{54A14C0B-DC62-451C-A2EC-08674AE5E806}" dt="2024-03-13T15:24:34.410" v="8411" actId="790"/>
          <ac:spMkLst>
            <pc:docMk/>
            <pc:sldMk cId="655622848" sldId="270"/>
            <ac:spMk id="3" creationId="{5BD137B0-9048-7346-974E-C7FDDFA382A3}"/>
          </ac:spMkLst>
        </pc:spChg>
        <pc:picChg chg="add mod">
          <ac:chgData name="Gustav Fälldin" userId="b38777d96443550e" providerId="LiveId" clId="{54A14C0B-DC62-451C-A2EC-08674AE5E806}" dt="2024-03-12T16:01:07.006" v="768"/>
          <ac:picMkLst>
            <pc:docMk/>
            <pc:sldMk cId="655622848" sldId="270"/>
            <ac:picMk id="4" creationId="{CED0B694-1E9A-17D5-5AF4-925C64F6EBDF}"/>
          </ac:picMkLst>
        </pc:picChg>
      </pc:sldChg>
      <pc:sldChg chg="addSp modSp mod">
        <pc:chgData name="Gustav Fälldin" userId="b38777d96443550e" providerId="LiveId" clId="{54A14C0B-DC62-451C-A2EC-08674AE5E806}" dt="2024-03-13T15:16:15.106" v="7599" actId="20577"/>
        <pc:sldMkLst>
          <pc:docMk/>
          <pc:sldMk cId="3366109151" sldId="271"/>
        </pc:sldMkLst>
        <pc:spChg chg="mod">
          <ac:chgData name="Gustav Fälldin" userId="b38777d96443550e" providerId="LiveId" clId="{54A14C0B-DC62-451C-A2EC-08674AE5E806}" dt="2024-03-13T10:20:29.571" v="794" actId="20577"/>
          <ac:spMkLst>
            <pc:docMk/>
            <pc:sldMk cId="3366109151" sldId="271"/>
            <ac:spMk id="2" creationId="{FA47EB01-A1B2-46BB-23E9-7FD88ECC4DA4}"/>
          </ac:spMkLst>
        </pc:spChg>
        <pc:spChg chg="mod">
          <ac:chgData name="Gustav Fälldin" userId="b38777d96443550e" providerId="LiveId" clId="{54A14C0B-DC62-451C-A2EC-08674AE5E806}" dt="2024-03-13T15:16:15.106" v="7599" actId="20577"/>
          <ac:spMkLst>
            <pc:docMk/>
            <pc:sldMk cId="3366109151" sldId="271"/>
            <ac:spMk id="12" creationId="{F060EC0D-878A-843B-3E23-715F37288E92}"/>
          </ac:spMkLst>
        </pc:spChg>
        <pc:picChg chg="add mod">
          <ac:chgData name="Gustav Fälldin" userId="b38777d96443550e" providerId="LiveId" clId="{54A14C0B-DC62-451C-A2EC-08674AE5E806}" dt="2024-03-12T16:01:04.498" v="767"/>
          <ac:picMkLst>
            <pc:docMk/>
            <pc:sldMk cId="3366109151" sldId="271"/>
            <ac:picMk id="4" creationId="{E9BCA7F8-F3A9-DBD6-E6DB-8E06553D9B5D}"/>
          </ac:picMkLst>
        </pc:picChg>
      </pc:sldChg>
      <pc:sldChg chg="addSp modSp mod">
        <pc:chgData name="Gustav Fälldin" userId="b38777d96443550e" providerId="LiveId" clId="{54A14C0B-DC62-451C-A2EC-08674AE5E806}" dt="2024-03-13T13:55:25.275" v="4770" actId="20577"/>
        <pc:sldMkLst>
          <pc:docMk/>
          <pc:sldMk cId="3373969617" sldId="272"/>
        </pc:sldMkLst>
        <pc:spChg chg="mod">
          <ac:chgData name="Gustav Fälldin" userId="b38777d96443550e" providerId="LiveId" clId="{54A14C0B-DC62-451C-A2EC-08674AE5E806}" dt="2024-03-13T13:20:37.324" v="3756" actId="20577"/>
          <ac:spMkLst>
            <pc:docMk/>
            <pc:sldMk cId="3373969617" sldId="272"/>
            <ac:spMk id="2" creationId="{3D2D75C5-F6D0-A544-605E-29200F83DFE9}"/>
          </ac:spMkLst>
        </pc:spChg>
        <pc:spChg chg="mod">
          <ac:chgData name="Gustav Fälldin" userId="b38777d96443550e" providerId="LiveId" clId="{54A14C0B-DC62-451C-A2EC-08674AE5E806}" dt="2024-03-13T13:55:25.275" v="4770" actId="20577"/>
          <ac:spMkLst>
            <pc:docMk/>
            <pc:sldMk cId="3373969617" sldId="272"/>
            <ac:spMk id="7" creationId="{37DC53C8-18EA-77EC-EEF9-18B1942634FB}"/>
          </ac:spMkLst>
        </pc:spChg>
        <pc:picChg chg="add mod">
          <ac:chgData name="Gustav Fälldin" userId="b38777d96443550e" providerId="LiveId" clId="{54A14C0B-DC62-451C-A2EC-08674AE5E806}" dt="2024-03-12T15:59:32.158" v="574"/>
          <ac:picMkLst>
            <pc:docMk/>
            <pc:sldMk cId="3373969617" sldId="272"/>
            <ac:picMk id="4" creationId="{AFB75AA6-3926-D9CA-151E-E25A2B06B94A}"/>
          </ac:picMkLst>
        </pc:picChg>
      </pc:sldChg>
      <pc:sldChg chg="addSp modSp mod">
        <pc:chgData name="Gustav Fälldin" userId="b38777d96443550e" providerId="LiveId" clId="{54A14C0B-DC62-451C-A2EC-08674AE5E806}" dt="2024-03-13T13:20:24.258" v="3747" actId="20577"/>
        <pc:sldMkLst>
          <pc:docMk/>
          <pc:sldMk cId="968513921" sldId="273"/>
        </pc:sldMkLst>
        <pc:spChg chg="mod">
          <ac:chgData name="Gustav Fälldin" userId="b38777d96443550e" providerId="LiveId" clId="{54A14C0B-DC62-451C-A2EC-08674AE5E806}" dt="2024-03-13T13:18:07.057" v="3481" actId="20577"/>
          <ac:spMkLst>
            <pc:docMk/>
            <pc:sldMk cId="968513921" sldId="273"/>
            <ac:spMk id="2" creationId="{D7EF8AA2-B05E-DAC8-876E-82EFA5393A08}"/>
          </ac:spMkLst>
        </pc:spChg>
        <pc:spChg chg="mod">
          <ac:chgData name="Gustav Fälldin" userId="b38777d96443550e" providerId="LiveId" clId="{54A14C0B-DC62-451C-A2EC-08674AE5E806}" dt="2024-03-13T13:20:04.575" v="3718" actId="20577"/>
          <ac:spMkLst>
            <pc:docMk/>
            <pc:sldMk cId="968513921" sldId="273"/>
            <ac:spMk id="3" creationId="{D86B9D31-72BC-B9BB-B6F0-15449E7A1747}"/>
          </ac:spMkLst>
        </pc:spChg>
        <pc:spChg chg="mod">
          <ac:chgData name="Gustav Fälldin" userId="b38777d96443550e" providerId="LiveId" clId="{54A14C0B-DC62-451C-A2EC-08674AE5E806}" dt="2024-03-13T13:20:24.258" v="3747" actId="20577"/>
          <ac:spMkLst>
            <pc:docMk/>
            <pc:sldMk cId="968513921" sldId="273"/>
            <ac:spMk id="4" creationId="{A35AD033-FBB8-8660-E5F3-4D2A8D8DC4BE}"/>
          </ac:spMkLst>
        </pc:spChg>
        <pc:picChg chg="add mod">
          <ac:chgData name="Gustav Fälldin" userId="b38777d96443550e" providerId="LiveId" clId="{54A14C0B-DC62-451C-A2EC-08674AE5E806}" dt="2024-03-12T15:59:27.046" v="573"/>
          <ac:picMkLst>
            <pc:docMk/>
            <pc:sldMk cId="968513921" sldId="273"/>
            <ac:picMk id="5" creationId="{490292E1-B3E3-9E60-BA3C-4DC7D28D6FA4}"/>
          </ac:picMkLst>
        </pc:picChg>
      </pc:sldChg>
      <pc:sldChg chg="addSp modSp mod">
        <pc:chgData name="Gustav Fälldin" userId="b38777d96443550e" providerId="LiveId" clId="{54A14C0B-DC62-451C-A2EC-08674AE5E806}" dt="2024-03-13T13:17:30.606" v="3475" actId="20577"/>
        <pc:sldMkLst>
          <pc:docMk/>
          <pc:sldMk cId="518719941" sldId="274"/>
        </pc:sldMkLst>
        <pc:spChg chg="mod">
          <ac:chgData name="Gustav Fälldin" userId="b38777d96443550e" providerId="LiveId" clId="{54A14C0B-DC62-451C-A2EC-08674AE5E806}" dt="2024-03-13T13:12:35.204" v="3029" actId="20577"/>
          <ac:spMkLst>
            <pc:docMk/>
            <pc:sldMk cId="518719941" sldId="274"/>
            <ac:spMk id="2" creationId="{B9A31DCB-2476-4F2A-6EA2-F8D950C8F7AF}"/>
          </ac:spMkLst>
        </pc:spChg>
        <pc:spChg chg="mod">
          <ac:chgData name="Gustav Fälldin" userId="b38777d96443550e" providerId="LiveId" clId="{54A14C0B-DC62-451C-A2EC-08674AE5E806}" dt="2024-03-13T13:17:30.606" v="3475" actId="20577"/>
          <ac:spMkLst>
            <pc:docMk/>
            <pc:sldMk cId="518719941" sldId="274"/>
            <ac:spMk id="7" creationId="{5BA63363-610E-DE70-C08A-87E1D61350A2}"/>
          </ac:spMkLst>
        </pc:spChg>
        <pc:picChg chg="add mod">
          <ac:chgData name="Gustav Fälldin" userId="b38777d96443550e" providerId="LiveId" clId="{54A14C0B-DC62-451C-A2EC-08674AE5E806}" dt="2024-03-12T15:59:21.153" v="572"/>
          <ac:picMkLst>
            <pc:docMk/>
            <pc:sldMk cId="518719941" sldId="274"/>
            <ac:picMk id="4" creationId="{0C32E7A6-7671-70DB-B082-6887751AA6DD}"/>
          </ac:picMkLst>
        </pc:picChg>
      </pc:sldChg>
      <pc:sldChg chg="addSp modSp mod">
        <pc:chgData name="Gustav Fälldin" userId="b38777d96443550e" providerId="LiveId" clId="{54A14C0B-DC62-451C-A2EC-08674AE5E806}" dt="2024-03-13T13:56:50.730" v="4777" actId="20577"/>
        <pc:sldMkLst>
          <pc:docMk/>
          <pc:sldMk cId="354769019" sldId="275"/>
        </pc:sldMkLst>
        <pc:spChg chg="mod">
          <ac:chgData name="Gustav Fälldin" userId="b38777d96443550e" providerId="LiveId" clId="{54A14C0B-DC62-451C-A2EC-08674AE5E806}" dt="2024-03-13T13:26:02.025" v="4164" actId="20577"/>
          <ac:spMkLst>
            <pc:docMk/>
            <pc:sldMk cId="354769019" sldId="275"/>
            <ac:spMk id="2" creationId="{B3B5BCFB-6F3A-2A60-0B39-1727C4798A87}"/>
          </ac:spMkLst>
        </pc:spChg>
        <pc:spChg chg="mod">
          <ac:chgData name="Gustav Fälldin" userId="b38777d96443550e" providerId="LiveId" clId="{54A14C0B-DC62-451C-A2EC-08674AE5E806}" dt="2024-03-13T13:56:50.730" v="4777" actId="20577"/>
          <ac:spMkLst>
            <pc:docMk/>
            <pc:sldMk cId="354769019" sldId="275"/>
            <ac:spMk id="3" creationId="{3D6B4444-109E-A68B-4625-B7F8960CB785}"/>
          </ac:spMkLst>
        </pc:spChg>
        <pc:picChg chg="add mod">
          <ac:chgData name="Gustav Fälldin" userId="b38777d96443550e" providerId="LiveId" clId="{54A14C0B-DC62-451C-A2EC-08674AE5E806}" dt="2024-03-12T15:59:35.908" v="575"/>
          <ac:picMkLst>
            <pc:docMk/>
            <pc:sldMk cId="354769019" sldId="275"/>
            <ac:picMk id="4" creationId="{21FAB41C-0080-5A44-0A2B-50A3B957651D}"/>
          </ac:picMkLst>
        </pc:picChg>
      </pc:sldChg>
      <pc:sldChg chg="addSp modSp mod">
        <pc:chgData name="Gustav Fälldin" userId="b38777d96443550e" providerId="LiveId" clId="{54A14C0B-DC62-451C-A2EC-08674AE5E806}" dt="2024-03-14T08:02:25.415" v="8422" actId="20577"/>
        <pc:sldMkLst>
          <pc:docMk/>
          <pc:sldMk cId="2600029477" sldId="276"/>
        </pc:sldMkLst>
        <pc:spChg chg="mod">
          <ac:chgData name="Gustav Fälldin" userId="b38777d96443550e" providerId="LiveId" clId="{54A14C0B-DC62-451C-A2EC-08674AE5E806}" dt="2024-03-13T14:19:54.153" v="5384" actId="20577"/>
          <ac:spMkLst>
            <pc:docMk/>
            <pc:sldMk cId="2600029477" sldId="276"/>
            <ac:spMk id="2" creationId="{0FF42DA9-B8B1-857C-5F3C-D91E47B07328}"/>
          </ac:spMkLst>
        </pc:spChg>
        <pc:spChg chg="mod">
          <ac:chgData name="Gustav Fälldin" userId="b38777d96443550e" providerId="LiveId" clId="{54A14C0B-DC62-451C-A2EC-08674AE5E806}" dt="2024-03-13T15:07:26.229" v="6317" actId="27636"/>
          <ac:spMkLst>
            <pc:docMk/>
            <pc:sldMk cId="2600029477" sldId="276"/>
            <ac:spMk id="3" creationId="{4AF268AC-01BE-9DD8-37F4-79B721AF37E5}"/>
          </ac:spMkLst>
        </pc:spChg>
        <pc:spChg chg="mod">
          <ac:chgData name="Gustav Fälldin" userId="b38777d96443550e" providerId="LiveId" clId="{54A14C0B-DC62-451C-A2EC-08674AE5E806}" dt="2024-03-14T08:02:25.415" v="8422" actId="20577"/>
          <ac:spMkLst>
            <pc:docMk/>
            <pc:sldMk cId="2600029477" sldId="276"/>
            <ac:spMk id="4" creationId="{57397526-8721-F242-EC92-CCCD51F16DD8}"/>
          </ac:spMkLst>
        </pc:spChg>
        <pc:picChg chg="add mod">
          <ac:chgData name="Gustav Fälldin" userId="b38777d96443550e" providerId="LiveId" clId="{54A14C0B-DC62-451C-A2EC-08674AE5E806}" dt="2024-03-12T16:00:56.344" v="765"/>
          <ac:picMkLst>
            <pc:docMk/>
            <pc:sldMk cId="2600029477" sldId="276"/>
            <ac:picMk id="5" creationId="{A6917FD0-4BEE-C288-0AB1-B29B776BDA2B}"/>
          </ac:picMkLst>
        </pc:picChg>
      </pc:sldChg>
      <pc:sldChg chg="addSp modSp mod">
        <pc:chgData name="Gustav Fälldin" userId="b38777d96443550e" providerId="LiveId" clId="{54A14C0B-DC62-451C-A2EC-08674AE5E806}" dt="2024-03-14T08:03:33.973" v="8428" actId="14100"/>
        <pc:sldMkLst>
          <pc:docMk/>
          <pc:sldMk cId="955855208" sldId="277"/>
        </pc:sldMkLst>
        <pc:spChg chg="mod">
          <ac:chgData name="Gustav Fälldin" userId="b38777d96443550e" providerId="LiveId" clId="{54A14C0B-DC62-451C-A2EC-08674AE5E806}" dt="2024-03-13T15:07:50.664" v="6386" actId="20577"/>
          <ac:spMkLst>
            <pc:docMk/>
            <pc:sldMk cId="955855208" sldId="277"/>
            <ac:spMk id="2" creationId="{9C15CC7E-17A9-F614-081C-C01E64644AB1}"/>
          </ac:spMkLst>
        </pc:spChg>
        <pc:spChg chg="mod">
          <ac:chgData name="Gustav Fälldin" userId="b38777d96443550e" providerId="LiveId" clId="{54A14C0B-DC62-451C-A2EC-08674AE5E806}" dt="2024-03-14T08:03:11.156" v="8423" actId="113"/>
          <ac:spMkLst>
            <pc:docMk/>
            <pc:sldMk cId="955855208" sldId="277"/>
            <ac:spMk id="3" creationId="{F104D4A2-0E1B-5B88-4FE4-8A6AB6551961}"/>
          </ac:spMkLst>
        </pc:spChg>
        <pc:spChg chg="mod">
          <ac:chgData name="Gustav Fälldin" userId="b38777d96443550e" providerId="LiveId" clId="{54A14C0B-DC62-451C-A2EC-08674AE5E806}" dt="2024-03-14T08:03:33.973" v="8428" actId="14100"/>
          <ac:spMkLst>
            <pc:docMk/>
            <pc:sldMk cId="955855208" sldId="277"/>
            <ac:spMk id="4" creationId="{0E6A14D7-0B37-000C-3223-9BC5A99C4C4A}"/>
          </ac:spMkLst>
        </pc:spChg>
        <pc:picChg chg="add mod">
          <ac:chgData name="Gustav Fälldin" userId="b38777d96443550e" providerId="LiveId" clId="{54A14C0B-DC62-451C-A2EC-08674AE5E806}" dt="2024-03-12T16:00:59.414" v="766"/>
          <ac:picMkLst>
            <pc:docMk/>
            <pc:sldMk cId="955855208" sldId="277"/>
            <ac:picMk id="5" creationId="{61D49B23-9179-62A2-EDAE-724C25D929E7}"/>
          </ac:picMkLst>
        </pc:picChg>
      </pc:sldChg>
      <pc:sldChg chg="new del">
        <pc:chgData name="Gustav Fälldin" userId="b38777d96443550e" providerId="LiveId" clId="{54A14C0B-DC62-451C-A2EC-08674AE5E806}" dt="2024-03-13T10:20:05.442" v="770" actId="680"/>
        <pc:sldMkLst>
          <pc:docMk/>
          <pc:sldMk cId="2819544775"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8ED01B-A01D-40BC-A8D8-F96F297D3802}" type="datetime1">
              <a:rPr lang="sv-SE" smtClean="0"/>
              <a:t>2024-03-12</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sv-SE"/>
              <a:t>‹#›</a:t>
            </a:fld>
            <a:endParaRPr lang="sv-SE"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F99922-9CFF-4EFD-A992-3E98A42FAC82}" type="datetime1">
              <a:rPr lang="sv-SE" noProof="0" smtClean="0"/>
              <a:t>2024-03-12</a:t>
            </a:fld>
            <a:endParaRPr lang="sv-SE" noProof="0"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dirty="0"/>
              <a:t>Redigera format för bakgrundstext</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sv-SE" noProof="0"/>
              <a:t>‹#›</a:t>
            </a:fld>
            <a:endParaRPr lang="sv-SE" noProof="0"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1</a:t>
            </a:fld>
            <a:endParaRPr lang="sv-SE" dirty="0"/>
          </a:p>
        </p:txBody>
      </p:sp>
      <p:sp>
        <p:nvSpPr>
          <p:cNvPr id="5" name="Platshållare för sidfot 4">
            <a:extLst>
              <a:ext uri="{FF2B5EF4-FFF2-40B4-BE49-F238E27FC236}">
                <a16:creationId xmlns:a16="http://schemas.microsoft.com/office/drawing/2014/main" id="{85429E8C-200E-2FD9-5B76-49AE9E0EE0A9}"/>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261105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2</a:t>
            </a:fld>
            <a:endParaRPr lang="sv-SE" dirty="0"/>
          </a:p>
        </p:txBody>
      </p:sp>
      <p:sp>
        <p:nvSpPr>
          <p:cNvPr id="5" name="Platshållare för sidfot 4">
            <a:extLst>
              <a:ext uri="{FF2B5EF4-FFF2-40B4-BE49-F238E27FC236}">
                <a16:creationId xmlns:a16="http://schemas.microsoft.com/office/drawing/2014/main" id="{549787E7-FDDA-31CD-4832-B902E4BF26DA}"/>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19479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3</a:t>
            </a:fld>
            <a:endParaRPr lang="sv-SE" dirty="0"/>
          </a:p>
        </p:txBody>
      </p:sp>
      <p:sp>
        <p:nvSpPr>
          <p:cNvPr id="5" name="Platshållare för sidfot 4">
            <a:extLst>
              <a:ext uri="{FF2B5EF4-FFF2-40B4-BE49-F238E27FC236}">
                <a16:creationId xmlns:a16="http://schemas.microsoft.com/office/drawing/2014/main" id="{E2CD857B-03AE-283A-7482-CB3679DAB65E}"/>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15643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4</a:t>
            </a:fld>
            <a:endParaRPr lang="sv-SE" dirty="0"/>
          </a:p>
        </p:txBody>
      </p:sp>
      <p:sp>
        <p:nvSpPr>
          <p:cNvPr id="5" name="Platshållare för sidfot 4">
            <a:extLst>
              <a:ext uri="{FF2B5EF4-FFF2-40B4-BE49-F238E27FC236}">
                <a16:creationId xmlns:a16="http://schemas.microsoft.com/office/drawing/2014/main" id="{447A0A1D-52B8-DE95-28FC-A8401C66E593}"/>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39436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6</a:t>
            </a:fld>
            <a:endParaRPr lang="sv-SE" dirty="0"/>
          </a:p>
        </p:txBody>
      </p:sp>
      <p:sp>
        <p:nvSpPr>
          <p:cNvPr id="5" name="Platshållare för sidfot 4">
            <a:extLst>
              <a:ext uri="{FF2B5EF4-FFF2-40B4-BE49-F238E27FC236}">
                <a16:creationId xmlns:a16="http://schemas.microsoft.com/office/drawing/2014/main" id="{65BF6493-1AE2-4876-513F-10C934623B7F}"/>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213713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7</a:t>
            </a:fld>
            <a:endParaRPr lang="sv-SE" dirty="0"/>
          </a:p>
        </p:txBody>
      </p:sp>
      <p:sp>
        <p:nvSpPr>
          <p:cNvPr id="5" name="Platshållare för sidfot 4">
            <a:extLst>
              <a:ext uri="{FF2B5EF4-FFF2-40B4-BE49-F238E27FC236}">
                <a16:creationId xmlns:a16="http://schemas.microsoft.com/office/drawing/2014/main" id="{7AC0D51A-7ACF-2D61-AF58-44A29F9D98BB}"/>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37637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12</a:t>
            </a:fld>
            <a:endParaRPr lang="sv-SE" dirty="0"/>
          </a:p>
        </p:txBody>
      </p:sp>
      <p:sp>
        <p:nvSpPr>
          <p:cNvPr id="5" name="Platshållare för sidfot 4">
            <a:extLst>
              <a:ext uri="{FF2B5EF4-FFF2-40B4-BE49-F238E27FC236}">
                <a16:creationId xmlns:a16="http://schemas.microsoft.com/office/drawing/2014/main" id="{35BF841B-D78B-2E25-677E-8EBC2E64E722}"/>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167530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9555D449-B875-4B8D-8E66-224D27E54C9A}" type="slidenum">
              <a:rPr lang="sv-SE" smtClean="0"/>
              <a:t>13</a:t>
            </a:fld>
            <a:endParaRPr lang="sv-SE" dirty="0"/>
          </a:p>
        </p:txBody>
      </p:sp>
      <p:sp>
        <p:nvSpPr>
          <p:cNvPr id="5" name="Platshållare för sidfot 4">
            <a:extLst>
              <a:ext uri="{FF2B5EF4-FFF2-40B4-BE49-F238E27FC236}">
                <a16:creationId xmlns:a16="http://schemas.microsoft.com/office/drawing/2014/main" id="{0C7D2821-A221-FF43-5CF7-FBA3BD043BD9}"/>
              </a:ext>
            </a:extLst>
          </p:cNvPr>
          <p:cNvSpPr>
            <a:spLocks noGrp="1"/>
          </p:cNvSpPr>
          <p:nvPr>
            <p:ph type="ftr" sz="quarter" idx="4"/>
          </p:nvPr>
        </p:nvSpPr>
        <p:spPr/>
        <p:txBody>
          <a:bodyPr/>
          <a:lstStyle/>
          <a:p>
            <a:pPr rtl="0"/>
            <a:endParaRPr lang="sv-SE" noProof="0" dirty="0"/>
          </a:p>
        </p:txBody>
      </p:sp>
    </p:spTree>
    <p:extLst>
      <p:ext uri="{BB962C8B-B14F-4D97-AF65-F5344CB8AC3E}">
        <p14:creationId xmlns:p14="http://schemas.microsoft.com/office/powerpoint/2010/main" val="413543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26225" y="1828800"/>
            <a:ext cx="4098175" cy="3177380"/>
          </a:xfrm>
        </p:spPr>
        <p:txBody>
          <a:bodyPr rtlCol="0" anchor="b">
            <a:normAutofit/>
          </a:bodyPr>
          <a:lstStyle>
            <a:lvl1pPr algn="l">
              <a:lnSpc>
                <a:spcPct val="80000"/>
              </a:lnSpc>
              <a:defRPr sz="5400">
                <a:solidFill>
                  <a:schemeClr val="accent1"/>
                </a:solidFill>
              </a:defRPr>
            </a:lvl1pPr>
          </a:lstStyle>
          <a:p>
            <a:pPr rtl="0"/>
            <a:r>
              <a:rPr lang="sv-SE" noProof="0"/>
              <a:t>Klicka här för att ändra mall för rubrikformat</a:t>
            </a:r>
            <a:endParaRPr lang="sv-SE" noProof="0" dirty="0"/>
          </a:p>
        </p:txBody>
      </p:sp>
      <p:sp>
        <p:nvSpPr>
          <p:cNvPr id="3" name="Underrubrik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0"/>
              <a:t>Klicka här för att ändra mall för underrubrikformat</a:t>
            </a:r>
            <a:endParaRPr lang="sv-SE" noProof="0" dirty="0"/>
          </a:p>
        </p:txBody>
      </p:sp>
      <p:pic>
        <p:nvPicPr>
          <p:cNvPr id="7" name="Bild 6" descr="EKG-linj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vertikal text 2"/>
          <p:cNvSpPr>
            <a:spLocks noGrp="1"/>
          </p:cNvSpPr>
          <p:nvPr>
            <p:ph type="body" orient="vert" idx="1"/>
          </p:nvPr>
        </p:nvSpPr>
        <p:spPr/>
        <p:txBody>
          <a:bodyPr vert="eaVert" rtlCol="0"/>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endParaRPr lang="sv-SE" noProof="0" dirty="0"/>
          </a:p>
        </p:txBody>
      </p:sp>
      <p:sp>
        <p:nvSpPr>
          <p:cNvPr id="4" name="Platshållare för datum 3"/>
          <p:cNvSpPr>
            <a:spLocks noGrp="1"/>
          </p:cNvSpPr>
          <p:nvPr>
            <p:ph type="dt" sz="half" idx="10"/>
          </p:nvPr>
        </p:nvSpPr>
        <p:spPr/>
        <p:txBody>
          <a:bodyPr rtlCol="0"/>
          <a:lstStyle/>
          <a:p>
            <a:pPr rtl="0"/>
            <a:fld id="{9DE10BAA-6144-4767-8754-A93442A6292A}" type="datetime1">
              <a:rPr lang="sv-SE" noProof="0" smtClean="0"/>
              <a:t>2024-03-12</a:t>
            </a:fld>
            <a:endParaRPr lang="sv-SE" noProof="0" dirty="0"/>
          </a:p>
        </p:txBody>
      </p:sp>
      <p:sp>
        <p:nvSpPr>
          <p:cNvPr id="6" name="Platshållare för bildnummer 5"/>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ktangel 6" descr="Rektangel"/>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Lodrät rubrik 1"/>
          <p:cNvSpPr>
            <a:spLocks noGrp="1"/>
          </p:cNvSpPr>
          <p:nvPr>
            <p:ph type="title" orient="vert"/>
          </p:nvPr>
        </p:nvSpPr>
        <p:spPr>
          <a:xfrm>
            <a:off x="10058399" y="457201"/>
            <a:ext cx="2057401" cy="5943600"/>
          </a:xfrm>
        </p:spPr>
        <p:txBody>
          <a:bodyPr vert="eaVert" rtlCol="0"/>
          <a:lstStyle/>
          <a:p>
            <a:pPr rtl="0"/>
            <a:r>
              <a:rPr lang="sv-SE" noProof="0"/>
              <a:t>Klicka här för att ändra mall för rubrikformat</a:t>
            </a:r>
            <a:endParaRPr lang="sv-SE" noProof="0" dirty="0"/>
          </a:p>
        </p:txBody>
      </p:sp>
      <p:sp>
        <p:nvSpPr>
          <p:cNvPr id="3" name="Platshållare för vertikal text 2"/>
          <p:cNvSpPr>
            <a:spLocks noGrp="1"/>
          </p:cNvSpPr>
          <p:nvPr>
            <p:ph type="body" orient="vert" idx="1"/>
          </p:nvPr>
        </p:nvSpPr>
        <p:spPr>
          <a:xfrm>
            <a:off x="609600" y="457200"/>
            <a:ext cx="9067800" cy="5943599"/>
          </a:xfrm>
        </p:spPr>
        <p:txBody>
          <a:bodyPr vert="eaVert" rtlCol="0"/>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endParaRPr lang="sv-SE" noProof="0" dirty="0"/>
          </a:p>
        </p:txBody>
      </p:sp>
      <p:sp>
        <p:nvSpPr>
          <p:cNvPr id="4" name="Platshållare för datum 3"/>
          <p:cNvSpPr>
            <a:spLocks noGrp="1"/>
          </p:cNvSpPr>
          <p:nvPr>
            <p:ph type="dt" sz="half" idx="10"/>
          </p:nvPr>
        </p:nvSpPr>
        <p:spPr/>
        <p:txBody>
          <a:bodyPr rtlCol="0"/>
          <a:lstStyle/>
          <a:p>
            <a:pPr rtl="0"/>
            <a:fld id="{51BDF3DB-C4D7-4EFE-B9FB-D87C50522C2F}" type="datetime1">
              <a:rPr lang="sv-SE" noProof="0" smtClean="0"/>
              <a:t>2024-03-12</a:t>
            </a:fld>
            <a:endParaRPr lang="sv-SE" noProof="0" dirty="0"/>
          </a:p>
        </p:txBody>
      </p:sp>
      <p:sp>
        <p:nvSpPr>
          <p:cNvPr id="6" name="Platshållare för bildnummer 5"/>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innehåll 2"/>
          <p:cNvSpPr>
            <a:spLocks noGrp="1"/>
          </p:cNvSpPr>
          <p:nvPr>
            <p:ph idx="1"/>
          </p:nvPr>
        </p:nvSpPr>
        <p:spPr/>
        <p:txBody>
          <a:bodyPr rtlCol="0"/>
          <a:lstStyle>
            <a:lvl5pPr>
              <a:defRPr/>
            </a:lvl5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endParaRPr lang="sv-SE" noProof="0" dirty="0"/>
          </a:p>
        </p:txBody>
      </p:sp>
      <p:sp>
        <p:nvSpPr>
          <p:cNvPr id="4" name="Platshållare för datum 3"/>
          <p:cNvSpPr>
            <a:spLocks noGrp="1"/>
          </p:cNvSpPr>
          <p:nvPr>
            <p:ph type="dt" sz="half" idx="10"/>
          </p:nvPr>
        </p:nvSpPr>
        <p:spPr/>
        <p:txBody>
          <a:bodyPr rtlCol="0"/>
          <a:lstStyle/>
          <a:p>
            <a:pPr rtl="0"/>
            <a:fld id="{6780BFA9-E301-45D0-AF14-0555C7812493}" type="datetime1">
              <a:rPr lang="sv-SE" noProof="0" smtClean="0"/>
              <a:t>2024-03-12</a:t>
            </a:fld>
            <a:endParaRPr lang="sv-SE" noProof="0" dirty="0"/>
          </a:p>
        </p:txBody>
      </p:sp>
      <p:sp>
        <p:nvSpPr>
          <p:cNvPr id="6" name="Platshållare för bildnummer 5"/>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vsnittsrubrik">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ktangel 6" descr="Rektangel"/>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Rubrik 1"/>
          <p:cNvSpPr>
            <a:spLocks noGrp="1"/>
          </p:cNvSpPr>
          <p:nvPr>
            <p:ph type="title"/>
          </p:nvPr>
        </p:nvSpPr>
        <p:spPr>
          <a:xfrm>
            <a:off x="1066800" y="1828800"/>
            <a:ext cx="7772400" cy="3177380"/>
          </a:xfrm>
        </p:spPr>
        <p:txBody>
          <a:bodyPr rtlCol="0" anchor="b">
            <a:normAutofit/>
          </a:bodyPr>
          <a:lstStyle>
            <a:lvl1pPr>
              <a:lnSpc>
                <a:spcPct val="80000"/>
              </a:lnSpc>
              <a:defRPr sz="5400"/>
            </a:lvl1pPr>
          </a:lstStyle>
          <a:p>
            <a:pPr rtl="0"/>
            <a:r>
              <a:rPr lang="sv-SE" noProof="0"/>
              <a:t>Klicka här för att ändra mall för rubrikformat</a:t>
            </a:r>
            <a:endParaRPr lang="sv-SE" noProof="0" dirty="0"/>
          </a:p>
        </p:txBody>
      </p:sp>
      <p:sp>
        <p:nvSpPr>
          <p:cNvPr id="3" name="Platshållare för text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sv-SE" noProof="0"/>
              <a:t>Klicka här för att ändra format på bakgrundstexten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4" name="Platshållare för innehåll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6" name="Platshållare för sidfot 5"/>
          <p:cNvSpPr>
            <a:spLocks noGrp="1"/>
          </p:cNvSpPr>
          <p:nvPr>
            <p:ph type="ftr" sz="quarter" idx="11"/>
          </p:nvPr>
        </p:nvSpPr>
        <p:spPr/>
        <p:txBody>
          <a:bodyPr rtlCol="0"/>
          <a:lstStyle/>
          <a:p>
            <a:pPr rtl="0"/>
            <a:endParaRPr lang="sv-SE" noProof="0" dirty="0"/>
          </a:p>
        </p:txBody>
      </p:sp>
      <p:sp>
        <p:nvSpPr>
          <p:cNvPr id="5" name="Platshållare för datum 4"/>
          <p:cNvSpPr>
            <a:spLocks noGrp="1"/>
          </p:cNvSpPr>
          <p:nvPr>
            <p:ph type="dt" sz="half" idx="10"/>
          </p:nvPr>
        </p:nvSpPr>
        <p:spPr/>
        <p:txBody>
          <a:bodyPr rtlCol="0"/>
          <a:lstStyle/>
          <a:p>
            <a:pPr rtl="0"/>
            <a:fld id="{B9A6DB25-B125-4B16-A299-3CA73C2A6FB5}" type="datetime1">
              <a:rPr lang="sv-SE" noProof="0" smtClean="0"/>
              <a:t>2024-03-12</a:t>
            </a:fld>
            <a:endParaRPr lang="sv-SE" noProof="0" dirty="0"/>
          </a:p>
        </p:txBody>
      </p:sp>
      <p:sp>
        <p:nvSpPr>
          <p:cNvPr id="7" name="Platshållare för bildnummer 6"/>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text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Klicka här för att ändra format på bakgrundstexten</a:t>
            </a:r>
          </a:p>
        </p:txBody>
      </p:sp>
      <p:sp>
        <p:nvSpPr>
          <p:cNvPr id="4" name="Platshållare för innehåll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text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Klicka här för att ändra format på bakgrundstexten</a:t>
            </a:r>
          </a:p>
        </p:txBody>
      </p:sp>
      <p:sp>
        <p:nvSpPr>
          <p:cNvPr id="6" name="Platshållare för innehåll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8" name="Platshållare för sidfot 7"/>
          <p:cNvSpPr>
            <a:spLocks noGrp="1"/>
          </p:cNvSpPr>
          <p:nvPr>
            <p:ph type="ftr" sz="quarter" idx="11"/>
          </p:nvPr>
        </p:nvSpPr>
        <p:spPr/>
        <p:txBody>
          <a:bodyPr rtlCol="0"/>
          <a:lstStyle/>
          <a:p>
            <a:pPr rtl="0"/>
            <a:endParaRPr lang="sv-SE" noProof="0" dirty="0"/>
          </a:p>
        </p:txBody>
      </p:sp>
      <p:sp>
        <p:nvSpPr>
          <p:cNvPr id="7" name="Platshållare för datum 6"/>
          <p:cNvSpPr>
            <a:spLocks noGrp="1"/>
          </p:cNvSpPr>
          <p:nvPr>
            <p:ph type="dt" sz="half" idx="10"/>
          </p:nvPr>
        </p:nvSpPr>
        <p:spPr/>
        <p:txBody>
          <a:bodyPr rtlCol="0"/>
          <a:lstStyle/>
          <a:p>
            <a:pPr rtl="0"/>
            <a:fld id="{5F57F89C-491F-475E-85C4-F647595CB22D}" type="datetime1">
              <a:rPr lang="sv-SE" noProof="0" smtClean="0"/>
              <a:t>2024-03-12</a:t>
            </a:fld>
            <a:endParaRPr lang="sv-SE" noProof="0" dirty="0"/>
          </a:p>
        </p:txBody>
      </p:sp>
      <p:sp>
        <p:nvSpPr>
          <p:cNvPr id="9" name="Platshållare för bildnummer 8"/>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4" name="Platshållare för sidfot 3"/>
          <p:cNvSpPr>
            <a:spLocks noGrp="1"/>
          </p:cNvSpPr>
          <p:nvPr>
            <p:ph type="ftr" sz="quarter" idx="11"/>
          </p:nvPr>
        </p:nvSpPr>
        <p:spPr/>
        <p:txBody>
          <a:bodyPr rtlCol="0"/>
          <a:lstStyle/>
          <a:p>
            <a:pPr rtl="0"/>
            <a:endParaRPr lang="sv-SE" noProof="0" dirty="0"/>
          </a:p>
        </p:txBody>
      </p:sp>
      <p:sp>
        <p:nvSpPr>
          <p:cNvPr id="3" name="Platshållare för datum 2"/>
          <p:cNvSpPr>
            <a:spLocks noGrp="1"/>
          </p:cNvSpPr>
          <p:nvPr>
            <p:ph type="dt" sz="half" idx="10"/>
          </p:nvPr>
        </p:nvSpPr>
        <p:spPr/>
        <p:txBody>
          <a:bodyPr rtlCol="0"/>
          <a:lstStyle/>
          <a:p>
            <a:pPr rtl="0"/>
            <a:fld id="{2C3E2FD8-4E3B-4160-855D-108D05399E73}" type="datetime1">
              <a:rPr lang="sv-SE" noProof="0" smtClean="0"/>
              <a:t>2024-03-12</a:t>
            </a:fld>
            <a:endParaRPr lang="sv-SE" noProof="0" dirty="0"/>
          </a:p>
        </p:txBody>
      </p:sp>
      <p:sp>
        <p:nvSpPr>
          <p:cNvPr id="5" name="Platshållare för bildnummer 4"/>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rtlCol="0"/>
          <a:lstStyle/>
          <a:p>
            <a:pPr rtl="0"/>
            <a:endParaRPr lang="sv-SE" noProof="0" dirty="0"/>
          </a:p>
        </p:txBody>
      </p:sp>
      <p:sp>
        <p:nvSpPr>
          <p:cNvPr id="2" name="Platshållare för datum 1"/>
          <p:cNvSpPr>
            <a:spLocks noGrp="1"/>
          </p:cNvSpPr>
          <p:nvPr>
            <p:ph type="dt" sz="half" idx="10"/>
          </p:nvPr>
        </p:nvSpPr>
        <p:spPr/>
        <p:txBody>
          <a:bodyPr rtlCol="0"/>
          <a:lstStyle/>
          <a:p>
            <a:pPr rtl="0"/>
            <a:fld id="{E4EE4DDC-CC7A-4C37-99FA-8BDD909FEECF}" type="datetime1">
              <a:rPr lang="sv-SE" noProof="0" smtClean="0"/>
              <a:t>2024-03-12</a:t>
            </a:fld>
            <a:endParaRPr lang="sv-SE" noProof="0" dirty="0"/>
          </a:p>
        </p:txBody>
      </p:sp>
      <p:sp>
        <p:nvSpPr>
          <p:cNvPr id="4" name="Platshållare för bildnummer 3"/>
          <p:cNvSpPr>
            <a:spLocks noGrp="1"/>
          </p:cNvSpPr>
          <p:nvPr>
            <p:ph type="sldNum" sz="quarter" idx="12"/>
          </p:nvPr>
        </p:nvSpPr>
        <p:spPr/>
        <p:txBody>
          <a:bodyPr rtlCol="0"/>
          <a:lstStyle/>
          <a:p>
            <a:pPr rtl="0"/>
            <a:fld id="{E31375A4-56A4-47D6-9801-1991572033F7}" type="slidenum">
              <a:rPr lang="sv-SE" noProof="0"/>
              <a:t>‹#›</a:t>
            </a:fld>
            <a:endParaRPr lang="sv-SE"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ktangel 7" descr="Rektangel"/>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9" name="Rektangel 8" descr="Rektangel"/>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Rubrik 1"/>
          <p:cNvSpPr>
            <a:spLocks noGrp="1"/>
          </p:cNvSpPr>
          <p:nvPr>
            <p:ph type="title"/>
          </p:nvPr>
        </p:nvSpPr>
        <p:spPr>
          <a:xfrm>
            <a:off x="7632700" y="3200400"/>
            <a:ext cx="3932237" cy="1752600"/>
          </a:xfrm>
        </p:spPr>
        <p:txBody>
          <a:bodyPr rtlCol="0" anchor="b">
            <a:normAutofit/>
          </a:bodyPr>
          <a:lstStyle>
            <a:lvl1pPr>
              <a:defRPr sz="3600"/>
            </a:lvl1pPr>
          </a:lstStyle>
          <a:p>
            <a:pPr rtl="0"/>
            <a:r>
              <a:rPr lang="sv-SE" noProof="0"/>
              <a:t>Klicka här för att ändra mall för rubrikformat</a:t>
            </a:r>
            <a:endParaRPr lang="sv-SE" noProof="0" dirty="0"/>
          </a:p>
        </p:txBody>
      </p:sp>
      <p:sp>
        <p:nvSpPr>
          <p:cNvPr id="3" name="Platshållare för innehåll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4" name="Platshållare för text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Klicka här för att ändra format på bakgrundstexten</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ktangel 7" descr="Rektangel"/>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9" name="Rektangel 8" descr="Rektangel"/>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Rubrik 1"/>
          <p:cNvSpPr>
            <a:spLocks noGrp="1"/>
          </p:cNvSpPr>
          <p:nvPr>
            <p:ph type="title"/>
          </p:nvPr>
        </p:nvSpPr>
        <p:spPr>
          <a:xfrm>
            <a:off x="7635240" y="3200400"/>
            <a:ext cx="3932237" cy="1752600"/>
          </a:xfrm>
        </p:spPr>
        <p:txBody>
          <a:bodyPr rtlCol="0" anchor="b">
            <a:normAutofit/>
          </a:bodyPr>
          <a:lstStyle>
            <a:lvl1pPr>
              <a:defRPr sz="3600"/>
            </a:lvl1pPr>
          </a:lstStyle>
          <a:p>
            <a:pPr rtl="0"/>
            <a:r>
              <a:rPr lang="sv-SE" noProof="0"/>
              <a:t>Klicka här för att ändra mall för rubrikformat</a:t>
            </a:r>
            <a:endParaRPr lang="sv-SE" noProof="0" dirty="0"/>
          </a:p>
        </p:txBody>
      </p:sp>
      <p:sp>
        <p:nvSpPr>
          <p:cNvPr id="3" name="Platshållare för bild 2" descr="En tom platshållare för att lägga till en bild. Klicka på platshållaren och markera bilden du vill lägga till."/>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0"/>
              <a:t>Klicka på ikonen för att lägga till en bild</a:t>
            </a:r>
            <a:endParaRPr lang="sv-SE" noProof="0" dirty="0"/>
          </a:p>
        </p:txBody>
      </p:sp>
      <p:sp>
        <p:nvSpPr>
          <p:cNvPr id="4" name="Platshållare för text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Klicka här för att ändra format på bakgrundstexten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öd stapel" descr="Röd stapel"/>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Platshållar för rubrik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sv-SE" noProof="0" dirty="0"/>
              <a:t>Klicka här för att ändra format</a:t>
            </a:r>
          </a:p>
        </p:txBody>
      </p:sp>
      <p:sp>
        <p:nvSpPr>
          <p:cNvPr id="3" name="Platshållare för text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rtl="0"/>
            <a:r>
              <a:rPr lang="sv-SE" noProof="0" dirty="0"/>
              <a:t>Redigera format för bakgrundstext</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för sidfot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sv-SE" noProof="0" dirty="0"/>
          </a:p>
        </p:txBody>
      </p:sp>
      <p:sp>
        <p:nvSpPr>
          <p:cNvPr id="4" name="Platshållare för datum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98E04572-5CF8-4DD4-B5A9-BF5D2F3BC13A}" type="datetime1">
              <a:rPr lang="sv-SE" noProof="0" smtClean="0"/>
              <a:t>2024-03-12</a:t>
            </a:fld>
            <a:endParaRPr lang="sv-SE" noProof="0" dirty="0"/>
          </a:p>
        </p:txBody>
      </p:sp>
      <p:sp>
        <p:nvSpPr>
          <p:cNvPr id="6" name="Platshållare för bildnumm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sv-SE" noProof="0" smtClean="0"/>
              <a:pPr rtl="0"/>
              <a:t>‹#›</a:t>
            </a:fld>
            <a:endParaRPr lang="sv-SE"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18212" y="456039"/>
            <a:ext cx="4461663" cy="3177380"/>
          </a:xfrm>
        </p:spPr>
        <p:txBody>
          <a:bodyPr rtlCol="0">
            <a:normAutofit/>
          </a:bodyPr>
          <a:lstStyle/>
          <a:p>
            <a:pPr rtl="0"/>
            <a:r>
              <a:rPr lang="sv-SE" sz="3200" dirty="0" err="1">
                <a:latin typeface="Goudy Old Style" panose="02020502050305020303" pitchFamily="18" charset="0"/>
              </a:rPr>
              <a:t>Can</a:t>
            </a:r>
            <a:r>
              <a:rPr lang="sv-SE" sz="3200" dirty="0">
                <a:latin typeface="Goudy Old Style" panose="02020502050305020303" pitchFamily="18" charset="0"/>
              </a:rPr>
              <a:t> </a:t>
            </a:r>
            <a:r>
              <a:rPr lang="sv-SE" sz="3200" dirty="0" err="1">
                <a:latin typeface="Goudy Old Style" panose="02020502050305020303" pitchFamily="18" charset="0"/>
              </a:rPr>
              <a:t>Untoward</a:t>
            </a:r>
            <a:r>
              <a:rPr lang="sv-SE" sz="3200" dirty="0">
                <a:latin typeface="Goudy Old Style" panose="02020502050305020303" pitchFamily="18" charset="0"/>
              </a:rPr>
              <a:t> Events at the Post Anaesthesia Care </a:t>
            </a:r>
            <a:r>
              <a:rPr lang="sv-SE" sz="3200" dirty="0" err="1">
                <a:latin typeface="Goudy Old Style" panose="02020502050305020303" pitchFamily="18" charset="0"/>
              </a:rPr>
              <a:t>Unit</a:t>
            </a:r>
            <a:r>
              <a:rPr lang="sv-SE" sz="3200" dirty="0">
                <a:latin typeface="Goudy Old Style" panose="02020502050305020303" pitchFamily="18" charset="0"/>
              </a:rPr>
              <a:t> </a:t>
            </a:r>
            <a:r>
              <a:rPr lang="sv-SE" sz="3200" dirty="0" err="1">
                <a:latin typeface="Goudy Old Style" panose="02020502050305020303" pitchFamily="18" charset="0"/>
              </a:rPr>
              <a:t>Predict</a:t>
            </a:r>
            <a:r>
              <a:rPr lang="sv-SE" sz="3200" dirty="0">
                <a:latin typeface="Goudy Old Style" panose="02020502050305020303" pitchFamily="18" charset="0"/>
              </a:rPr>
              <a:t> Postoperative </a:t>
            </a:r>
            <a:r>
              <a:rPr lang="sv-SE" sz="3200" dirty="0" err="1">
                <a:latin typeface="Goudy Old Style" panose="02020502050305020303" pitchFamily="18" charset="0"/>
              </a:rPr>
              <a:t>Complications</a:t>
            </a:r>
            <a:r>
              <a:rPr lang="sv-SE" sz="3200" dirty="0">
                <a:latin typeface="Goudy Old Style" panose="02020502050305020303" pitchFamily="18" charset="0"/>
              </a:rPr>
              <a:t> </a:t>
            </a:r>
            <a:r>
              <a:rPr lang="sv-SE" sz="3200" dirty="0" err="1">
                <a:latin typeface="Goudy Old Style" panose="02020502050305020303" pitchFamily="18" charset="0"/>
              </a:rPr>
              <a:t>After</a:t>
            </a:r>
            <a:r>
              <a:rPr lang="sv-SE" sz="3200" dirty="0">
                <a:latin typeface="Goudy Old Style" panose="02020502050305020303" pitchFamily="18" charset="0"/>
              </a:rPr>
              <a:t> </a:t>
            </a:r>
            <a:r>
              <a:rPr lang="sv-SE" sz="3200" dirty="0" err="1">
                <a:latin typeface="Goudy Old Style" panose="02020502050305020303" pitchFamily="18" charset="0"/>
              </a:rPr>
              <a:t>Elective</a:t>
            </a:r>
            <a:r>
              <a:rPr lang="sv-SE" sz="3200" dirty="0">
                <a:latin typeface="Goudy Old Style" panose="02020502050305020303" pitchFamily="18" charset="0"/>
              </a:rPr>
              <a:t> Major Abdominal </a:t>
            </a:r>
            <a:r>
              <a:rPr lang="sv-SE" sz="3200" dirty="0" err="1">
                <a:latin typeface="Goudy Old Style" panose="02020502050305020303" pitchFamily="18" charset="0"/>
              </a:rPr>
              <a:t>Surgery</a:t>
            </a:r>
            <a:r>
              <a:rPr lang="sv-SE" sz="3200" dirty="0">
                <a:latin typeface="Goudy Old Style" panose="02020502050305020303" pitchFamily="18" charset="0"/>
              </a:rPr>
              <a:t>?</a:t>
            </a:r>
          </a:p>
        </p:txBody>
      </p:sp>
      <p:sp>
        <p:nvSpPr>
          <p:cNvPr id="3" name="Underrubrik 2"/>
          <p:cNvSpPr>
            <a:spLocks noGrp="1"/>
          </p:cNvSpPr>
          <p:nvPr>
            <p:ph type="subTitle" idx="1"/>
          </p:nvPr>
        </p:nvSpPr>
        <p:spPr>
          <a:xfrm>
            <a:off x="626225" y="3861048"/>
            <a:ext cx="4098175" cy="685800"/>
          </a:xfrm>
        </p:spPr>
        <p:txBody>
          <a:bodyPr rtlCol="0">
            <a:normAutofit lnSpcReduction="10000"/>
          </a:bodyPr>
          <a:lstStyle/>
          <a:p>
            <a:pPr rtl="0"/>
            <a:r>
              <a:rPr lang="sv-SE" sz="2400" cap="none" dirty="0">
                <a:solidFill>
                  <a:schemeClr val="tx1"/>
                </a:solidFill>
                <a:latin typeface="Goudy Old Style" panose="02020502050305020303" pitchFamily="18" charset="0"/>
              </a:rPr>
              <a:t>- A </a:t>
            </a:r>
            <a:r>
              <a:rPr lang="sv-SE" sz="2400" cap="none" dirty="0" err="1">
                <a:solidFill>
                  <a:schemeClr val="tx1"/>
                </a:solidFill>
                <a:latin typeface="Goudy Old Style" panose="02020502050305020303" pitchFamily="18" charset="0"/>
              </a:rPr>
              <a:t>Prospective</a:t>
            </a:r>
            <a:r>
              <a:rPr lang="sv-SE" sz="2400" cap="none" dirty="0">
                <a:solidFill>
                  <a:schemeClr val="tx1"/>
                </a:solidFill>
                <a:latin typeface="Goudy Old Style" panose="02020502050305020303" pitchFamily="18" charset="0"/>
              </a:rPr>
              <a:t> </a:t>
            </a:r>
            <a:r>
              <a:rPr lang="sv-SE" sz="2400" cap="none" dirty="0" err="1">
                <a:solidFill>
                  <a:schemeClr val="tx1"/>
                </a:solidFill>
                <a:latin typeface="Goudy Old Style" panose="02020502050305020303" pitchFamily="18" charset="0"/>
              </a:rPr>
              <a:t>Observational</a:t>
            </a:r>
            <a:r>
              <a:rPr lang="sv-SE" sz="2400" cap="none" dirty="0">
                <a:solidFill>
                  <a:schemeClr val="tx1"/>
                </a:solidFill>
                <a:latin typeface="Goudy Old Style" panose="02020502050305020303" pitchFamily="18" charset="0"/>
              </a:rPr>
              <a:t> </a:t>
            </a:r>
            <a:r>
              <a:rPr lang="sv-SE" sz="2400" cap="none" dirty="0" err="1">
                <a:solidFill>
                  <a:schemeClr val="tx1"/>
                </a:solidFill>
                <a:latin typeface="Goudy Old Style" panose="02020502050305020303" pitchFamily="18" charset="0"/>
              </a:rPr>
              <a:t>Cohort</a:t>
            </a:r>
            <a:r>
              <a:rPr lang="sv-SE" sz="2400" cap="none" dirty="0">
                <a:solidFill>
                  <a:schemeClr val="tx1"/>
                </a:solidFill>
                <a:latin typeface="Goudy Old Style" panose="02020502050305020303" pitchFamily="18" charset="0"/>
              </a:rPr>
              <a:t> </a:t>
            </a:r>
            <a:r>
              <a:rPr lang="sv-SE" sz="2400" cap="none" dirty="0" err="1">
                <a:solidFill>
                  <a:schemeClr val="tx1"/>
                </a:solidFill>
                <a:latin typeface="Goudy Old Style" panose="02020502050305020303" pitchFamily="18" charset="0"/>
              </a:rPr>
              <a:t>Study</a:t>
            </a:r>
            <a:endParaRPr lang="sv-SE" sz="2400" cap="none" dirty="0">
              <a:solidFill>
                <a:schemeClr val="tx1"/>
              </a:solidFill>
              <a:latin typeface="Goudy Old Style" panose="02020502050305020303" pitchFamily="18" charset="0"/>
            </a:endParaRPr>
          </a:p>
        </p:txBody>
      </p:sp>
      <p:sp>
        <p:nvSpPr>
          <p:cNvPr id="4" name="textruta 3">
            <a:extLst>
              <a:ext uri="{FF2B5EF4-FFF2-40B4-BE49-F238E27FC236}">
                <a16:creationId xmlns:a16="http://schemas.microsoft.com/office/drawing/2014/main" id="{DB9CE422-C000-ACFC-61C0-23E32B32354F}"/>
              </a:ext>
            </a:extLst>
          </p:cNvPr>
          <p:cNvSpPr txBox="1"/>
          <p:nvPr/>
        </p:nvSpPr>
        <p:spPr>
          <a:xfrm>
            <a:off x="626225" y="4753844"/>
            <a:ext cx="4245639" cy="400110"/>
          </a:xfrm>
          <a:prstGeom prst="rect">
            <a:avLst/>
          </a:prstGeom>
          <a:noFill/>
        </p:spPr>
        <p:txBody>
          <a:bodyPr wrap="square" rtlCol="0">
            <a:spAutoFit/>
          </a:bodyPr>
          <a:lstStyle/>
          <a:p>
            <a:r>
              <a:rPr lang="sv-SE" sz="2000" dirty="0">
                <a:latin typeface="Goudy Old Style" panose="02020502050305020303" pitchFamily="18" charset="0"/>
              </a:rPr>
              <a:t>Gustav Fälldin</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2D75C5-F6D0-A544-605E-29200F83DFE9}"/>
              </a:ext>
            </a:extLst>
          </p:cNvPr>
          <p:cNvSpPr>
            <a:spLocks noGrp="1"/>
          </p:cNvSpPr>
          <p:nvPr>
            <p:ph type="title"/>
          </p:nvPr>
        </p:nvSpPr>
        <p:spPr>
          <a:xfrm>
            <a:off x="1066800" y="99220"/>
            <a:ext cx="10058400" cy="1325563"/>
          </a:xfrm>
        </p:spPr>
        <p:txBody>
          <a:bodyPr anchor="ctr">
            <a:normAutofit/>
          </a:bodyPr>
          <a:lstStyle/>
          <a:p>
            <a:r>
              <a:rPr lang="sv-SE" dirty="0">
                <a:latin typeface="Goudy Old Style" panose="02020502050305020303" pitchFamily="18" charset="0"/>
              </a:rPr>
              <a:t>Statistisk analys</a:t>
            </a:r>
          </a:p>
        </p:txBody>
      </p:sp>
      <p:sp>
        <p:nvSpPr>
          <p:cNvPr id="7" name="Content Placeholder 2">
            <a:extLst>
              <a:ext uri="{FF2B5EF4-FFF2-40B4-BE49-F238E27FC236}">
                <a16:creationId xmlns:a16="http://schemas.microsoft.com/office/drawing/2014/main" id="{37DC53C8-18EA-77EC-EEF9-18B1942634FB}"/>
              </a:ext>
            </a:extLst>
          </p:cNvPr>
          <p:cNvSpPr>
            <a:spLocks noGrp="1"/>
          </p:cNvSpPr>
          <p:nvPr>
            <p:ph sz="half" idx="1"/>
          </p:nvPr>
        </p:nvSpPr>
        <p:spPr>
          <a:xfrm>
            <a:off x="1066800" y="1825624"/>
            <a:ext cx="4800600" cy="4575175"/>
          </a:xfrm>
        </p:spPr>
        <p:txBody>
          <a:bodyPr/>
          <a:lstStyle/>
          <a:p>
            <a:r>
              <a:rPr lang="en-US" dirty="0">
                <a:latin typeface="Goudy Old Style" panose="02020502050305020303" pitchFamily="18" charset="0"/>
              </a:rPr>
              <a:t>I </a:t>
            </a:r>
            <a:r>
              <a:rPr lang="en-US" dirty="0" err="1">
                <a:latin typeface="Goudy Old Style" panose="02020502050305020303" pitchFamily="18" charset="0"/>
              </a:rPr>
              <a:t>studien</a:t>
            </a:r>
            <a:r>
              <a:rPr lang="en-US" dirty="0">
                <a:latin typeface="Goudy Old Style" panose="02020502050305020303" pitchFamily="18" charset="0"/>
              </a:rPr>
              <a:t> </a:t>
            </a:r>
            <a:r>
              <a:rPr lang="en-US" dirty="0" err="1">
                <a:latin typeface="Goudy Old Style" panose="02020502050305020303" pitchFamily="18" charset="0"/>
              </a:rPr>
              <a:t>genomfördes</a:t>
            </a:r>
            <a:r>
              <a:rPr lang="en-US" dirty="0">
                <a:latin typeface="Goudy Old Style" panose="02020502050305020303" pitchFamily="18" charset="0"/>
              </a:rPr>
              <a:t> </a:t>
            </a:r>
            <a:r>
              <a:rPr lang="en-US" dirty="0" err="1">
                <a:latin typeface="Goudy Old Style" panose="02020502050305020303" pitchFamily="18" charset="0"/>
              </a:rPr>
              <a:t>logistiska</a:t>
            </a:r>
            <a:r>
              <a:rPr lang="en-US" dirty="0">
                <a:latin typeface="Goudy Old Style" panose="02020502050305020303" pitchFamily="18" charset="0"/>
              </a:rPr>
              <a:t> </a:t>
            </a:r>
            <a:r>
              <a:rPr lang="en-US" dirty="0" err="1">
                <a:latin typeface="Goudy Old Style" panose="02020502050305020303" pitchFamily="18" charset="0"/>
              </a:rPr>
              <a:t>regressioner</a:t>
            </a:r>
            <a:r>
              <a:rPr lang="en-US" dirty="0">
                <a:latin typeface="Goudy Old Style" panose="02020502050305020303" pitchFamily="18" charset="0"/>
              </a:rPr>
              <a:t> för </a:t>
            </a:r>
            <a:r>
              <a:rPr lang="en-US" dirty="0" err="1">
                <a:latin typeface="Goudy Old Style" panose="02020502050305020303" pitchFamily="18" charset="0"/>
              </a:rPr>
              <a:t>att</a:t>
            </a:r>
            <a:r>
              <a:rPr lang="en-US" dirty="0">
                <a:latin typeface="Goudy Old Style" panose="02020502050305020303" pitchFamily="18" charset="0"/>
              </a:rPr>
              <a:t> </a:t>
            </a:r>
            <a:r>
              <a:rPr lang="en-US" dirty="0" err="1">
                <a:latin typeface="Goudy Old Style" panose="02020502050305020303" pitchFamily="18" charset="0"/>
              </a:rPr>
              <a:t>undersöka</a:t>
            </a:r>
            <a:r>
              <a:rPr lang="en-US" dirty="0">
                <a:latin typeface="Goudy Old Style" panose="02020502050305020303" pitchFamily="18" charset="0"/>
              </a:rPr>
              <a:t> </a:t>
            </a:r>
            <a:r>
              <a:rPr lang="en-US" dirty="0" err="1">
                <a:latin typeface="Goudy Old Style" panose="02020502050305020303" pitchFamily="18" charset="0"/>
              </a:rPr>
              <a:t>associationen</a:t>
            </a:r>
            <a:r>
              <a:rPr lang="en-US" dirty="0">
                <a:latin typeface="Goudy Old Style" panose="02020502050305020303" pitchFamily="18" charset="0"/>
              </a:rPr>
              <a:t> </a:t>
            </a:r>
            <a:r>
              <a:rPr lang="en-US" dirty="0" err="1">
                <a:latin typeface="Goudy Old Style" panose="02020502050305020303" pitchFamily="18" charset="0"/>
              </a:rPr>
              <a:t>mellan</a:t>
            </a:r>
            <a:r>
              <a:rPr lang="en-US" dirty="0">
                <a:latin typeface="Goudy Old Style" panose="02020502050305020303" pitchFamily="18" charset="0"/>
              </a:rPr>
              <a:t> </a:t>
            </a:r>
            <a:r>
              <a:rPr lang="en-US" dirty="0" err="1">
                <a:latin typeface="Goudy Old Style" panose="02020502050305020303" pitchFamily="18" charset="0"/>
              </a:rPr>
              <a:t>oönskade</a:t>
            </a:r>
            <a:r>
              <a:rPr lang="en-US" dirty="0">
                <a:latin typeface="Goudy Old Style" panose="02020502050305020303" pitchFamily="18" charset="0"/>
              </a:rPr>
              <a:t> </a:t>
            </a:r>
            <a:r>
              <a:rPr lang="en-US" dirty="0" err="1">
                <a:latin typeface="Goudy Old Style" panose="02020502050305020303" pitchFamily="18" charset="0"/>
              </a:rPr>
              <a:t>händelser</a:t>
            </a:r>
            <a:r>
              <a:rPr lang="en-US" dirty="0">
                <a:latin typeface="Goudy Old Style" panose="02020502050305020303" pitchFamily="18" charset="0"/>
              </a:rPr>
              <a:t> and </a:t>
            </a:r>
            <a:r>
              <a:rPr lang="en-US" dirty="0" err="1">
                <a:latin typeface="Goudy Old Style" panose="02020502050305020303" pitchFamily="18" charset="0"/>
              </a:rPr>
              <a:t>senare</a:t>
            </a:r>
            <a:r>
              <a:rPr lang="en-US" dirty="0">
                <a:latin typeface="Goudy Old Style" panose="02020502050305020303" pitchFamily="18" charset="0"/>
              </a:rPr>
              <a:t> </a:t>
            </a:r>
            <a:r>
              <a:rPr lang="en-US" dirty="0" err="1">
                <a:latin typeface="Goudy Old Style" panose="02020502050305020303" pitchFamily="18" charset="0"/>
              </a:rPr>
              <a:t>postoperativa</a:t>
            </a:r>
            <a:r>
              <a:rPr lang="en-US" dirty="0">
                <a:latin typeface="Goudy Old Style" panose="02020502050305020303" pitchFamily="18" charset="0"/>
              </a:rPr>
              <a:t> </a:t>
            </a:r>
            <a:r>
              <a:rPr lang="en-US" dirty="0" err="1">
                <a:latin typeface="Goudy Old Style" panose="02020502050305020303" pitchFamily="18" charset="0"/>
              </a:rPr>
              <a:t>komplikationer</a:t>
            </a:r>
            <a:r>
              <a:rPr lang="en-US" dirty="0">
                <a:latin typeface="Goudy Old Style" panose="02020502050305020303" pitchFamily="18" charset="0"/>
              </a:rPr>
              <a:t>.</a:t>
            </a:r>
          </a:p>
          <a:p>
            <a:r>
              <a:rPr lang="en-US" dirty="0" err="1">
                <a:latin typeface="Goudy Old Style" panose="02020502050305020303" pitchFamily="18" charset="0"/>
              </a:rPr>
              <a:t>Först</a:t>
            </a:r>
            <a:r>
              <a:rPr lang="en-US" dirty="0">
                <a:latin typeface="Goudy Old Style" panose="02020502050305020303" pitchFamily="18" charset="0"/>
              </a:rPr>
              <a:t> </a:t>
            </a:r>
            <a:r>
              <a:rPr lang="en-US" dirty="0" err="1">
                <a:latin typeface="Goudy Old Style" panose="02020502050305020303" pitchFamily="18" charset="0"/>
              </a:rPr>
              <a:t>genomfördes</a:t>
            </a:r>
            <a:r>
              <a:rPr lang="en-US" dirty="0">
                <a:latin typeface="Goudy Old Style" panose="02020502050305020303" pitchFamily="18" charset="0"/>
              </a:rPr>
              <a:t> </a:t>
            </a:r>
            <a:r>
              <a:rPr lang="en-US" dirty="0" err="1">
                <a:latin typeface="Goudy Old Style" panose="02020502050305020303" pitchFamily="18" charset="0"/>
              </a:rPr>
              <a:t>binära</a:t>
            </a:r>
            <a:r>
              <a:rPr lang="en-US" dirty="0">
                <a:latin typeface="Goudy Old Style" panose="02020502050305020303" pitchFamily="18" charset="0"/>
              </a:rPr>
              <a:t> </a:t>
            </a:r>
            <a:r>
              <a:rPr lang="en-US" dirty="0" err="1">
                <a:latin typeface="Goudy Old Style" panose="02020502050305020303" pitchFamily="18" charset="0"/>
              </a:rPr>
              <a:t>logistiska</a:t>
            </a:r>
            <a:r>
              <a:rPr lang="en-US" dirty="0">
                <a:latin typeface="Goudy Old Style" panose="02020502050305020303" pitchFamily="18" charset="0"/>
              </a:rPr>
              <a:t> </a:t>
            </a:r>
            <a:r>
              <a:rPr lang="en-US" dirty="0" err="1">
                <a:latin typeface="Goudy Old Style" panose="02020502050305020303" pitchFamily="18" charset="0"/>
              </a:rPr>
              <a:t>regressioner</a:t>
            </a:r>
            <a:r>
              <a:rPr lang="en-US" dirty="0">
                <a:latin typeface="Goudy Old Style" panose="02020502050305020303" pitchFamily="18" charset="0"/>
              </a:rPr>
              <a:t> för </a:t>
            </a:r>
            <a:r>
              <a:rPr lang="en-US" dirty="0" err="1">
                <a:latin typeface="Goudy Old Style" panose="02020502050305020303" pitchFamily="18" charset="0"/>
              </a:rPr>
              <a:t>att</a:t>
            </a:r>
            <a:r>
              <a:rPr lang="en-US" dirty="0">
                <a:latin typeface="Goudy Old Style" panose="02020502050305020303" pitchFamily="18" charset="0"/>
              </a:rPr>
              <a:t> </a:t>
            </a:r>
            <a:r>
              <a:rPr lang="en-US" dirty="0" err="1">
                <a:latin typeface="Goudy Old Style" panose="02020502050305020303" pitchFamily="18" charset="0"/>
              </a:rPr>
              <a:t>undersöka</a:t>
            </a:r>
            <a:r>
              <a:rPr lang="en-US" dirty="0">
                <a:latin typeface="Goudy Old Style" panose="02020502050305020303" pitchFamily="18" charset="0"/>
              </a:rPr>
              <a:t> </a:t>
            </a:r>
            <a:r>
              <a:rPr lang="en-US" dirty="0" err="1">
                <a:latin typeface="Goudy Old Style" panose="02020502050305020303" pitchFamily="18" charset="0"/>
              </a:rPr>
              <a:t>associationen</a:t>
            </a:r>
            <a:r>
              <a:rPr lang="en-US" dirty="0">
                <a:latin typeface="Goudy Old Style" panose="02020502050305020303" pitchFamily="18" charset="0"/>
              </a:rPr>
              <a:t> för </a:t>
            </a:r>
            <a:r>
              <a:rPr lang="en-US" dirty="0" err="1">
                <a:latin typeface="Goudy Old Style" panose="02020502050305020303" pitchFamily="18" charset="0"/>
              </a:rPr>
              <a:t>alla</a:t>
            </a:r>
            <a:r>
              <a:rPr lang="en-US" dirty="0">
                <a:latin typeface="Goudy Old Style" panose="02020502050305020303" pitchFamily="18" charset="0"/>
              </a:rPr>
              <a:t> </a:t>
            </a:r>
            <a:r>
              <a:rPr lang="en-US" dirty="0" err="1">
                <a:latin typeface="Goudy Old Style" panose="02020502050305020303" pitchFamily="18" charset="0"/>
              </a:rPr>
              <a:t>variabler</a:t>
            </a:r>
            <a:r>
              <a:rPr lang="en-US" dirty="0">
                <a:latin typeface="Goudy Old Style" panose="02020502050305020303" pitchFamily="18" charset="0"/>
              </a:rPr>
              <a:t>.</a:t>
            </a:r>
          </a:p>
          <a:p>
            <a:r>
              <a:rPr lang="en-US" dirty="0">
                <a:latin typeface="Goudy Old Style" panose="02020502050305020303" pitchFamily="18" charset="0"/>
              </a:rPr>
              <a:t>Sedan </a:t>
            </a:r>
            <a:r>
              <a:rPr lang="en-US" dirty="0" err="1">
                <a:latin typeface="Goudy Old Style" panose="02020502050305020303" pitchFamily="18" charset="0"/>
              </a:rPr>
              <a:t>gjordes</a:t>
            </a:r>
            <a:r>
              <a:rPr lang="en-US" dirty="0">
                <a:latin typeface="Goudy Old Style" panose="02020502050305020303" pitchFamily="18" charset="0"/>
              </a:rPr>
              <a:t> </a:t>
            </a:r>
            <a:r>
              <a:rPr lang="en-US" dirty="0" err="1">
                <a:latin typeface="Goudy Old Style" panose="02020502050305020303" pitchFamily="18" charset="0"/>
              </a:rPr>
              <a:t>multivariabla</a:t>
            </a:r>
            <a:r>
              <a:rPr lang="en-US" dirty="0">
                <a:latin typeface="Goudy Old Style" panose="02020502050305020303" pitchFamily="18" charset="0"/>
              </a:rPr>
              <a:t> </a:t>
            </a:r>
            <a:r>
              <a:rPr lang="en-US" dirty="0" err="1">
                <a:latin typeface="Goudy Old Style" panose="02020502050305020303" pitchFamily="18" charset="0"/>
              </a:rPr>
              <a:t>logistiska</a:t>
            </a:r>
            <a:r>
              <a:rPr lang="en-US" dirty="0">
                <a:latin typeface="Goudy Old Style" panose="02020502050305020303" pitchFamily="18" charset="0"/>
              </a:rPr>
              <a:t> </a:t>
            </a:r>
            <a:r>
              <a:rPr lang="en-US" dirty="0" err="1">
                <a:latin typeface="Goudy Old Style" panose="02020502050305020303" pitchFamily="18" charset="0"/>
              </a:rPr>
              <a:t>regressioner</a:t>
            </a:r>
            <a:r>
              <a:rPr lang="en-US" dirty="0">
                <a:latin typeface="Goudy Old Style" panose="02020502050305020303" pitchFamily="18" charset="0"/>
              </a:rPr>
              <a:t> för </a:t>
            </a:r>
            <a:r>
              <a:rPr lang="en-US" dirty="0" err="1">
                <a:latin typeface="Goudy Old Style" panose="02020502050305020303" pitchFamily="18" charset="0"/>
              </a:rPr>
              <a:t>att</a:t>
            </a:r>
            <a:r>
              <a:rPr lang="en-US" dirty="0">
                <a:latin typeface="Goudy Old Style" panose="02020502050305020303" pitchFamily="18" charset="0"/>
              </a:rPr>
              <a:t> </a:t>
            </a:r>
            <a:r>
              <a:rPr lang="en-US" dirty="0" err="1">
                <a:latin typeface="Goudy Old Style" panose="02020502050305020303" pitchFamily="18" charset="0"/>
              </a:rPr>
              <a:t>undersöka</a:t>
            </a:r>
            <a:r>
              <a:rPr lang="en-US" dirty="0">
                <a:latin typeface="Goudy Old Style" panose="02020502050305020303" pitchFamily="18" charset="0"/>
              </a:rPr>
              <a:t> om </a:t>
            </a:r>
            <a:r>
              <a:rPr lang="en-US" dirty="0" err="1">
                <a:latin typeface="Goudy Old Style" panose="02020502050305020303" pitchFamily="18" charset="0"/>
              </a:rPr>
              <a:t>associationen</a:t>
            </a:r>
            <a:r>
              <a:rPr lang="en-US" dirty="0">
                <a:latin typeface="Goudy Old Style" panose="02020502050305020303" pitchFamily="18" charset="0"/>
              </a:rPr>
              <a:t> </a:t>
            </a:r>
            <a:r>
              <a:rPr lang="en-US" dirty="0" err="1">
                <a:latin typeface="Goudy Old Style" panose="02020502050305020303" pitchFamily="18" charset="0"/>
              </a:rPr>
              <a:t>är</a:t>
            </a:r>
            <a:r>
              <a:rPr lang="en-US" dirty="0">
                <a:latin typeface="Goudy Old Style" panose="02020502050305020303" pitchFamily="18" charset="0"/>
              </a:rPr>
              <a:t> </a:t>
            </a:r>
            <a:r>
              <a:rPr lang="en-US" dirty="0" err="1">
                <a:latin typeface="Goudy Old Style" panose="02020502050305020303" pitchFamily="18" charset="0"/>
              </a:rPr>
              <a:t>oberoende</a:t>
            </a:r>
            <a:r>
              <a:rPr lang="en-US" dirty="0">
                <a:latin typeface="Goudy Old Style" panose="02020502050305020303" pitchFamily="18" charset="0"/>
              </a:rPr>
              <a:t>. </a:t>
            </a:r>
          </a:p>
        </p:txBody>
      </p:sp>
      <p:pic>
        <p:nvPicPr>
          <p:cNvPr id="3" name="Picture 3" descr="Magnifying glass showing decling performance">
            <a:extLst>
              <a:ext uri="{FF2B5EF4-FFF2-40B4-BE49-F238E27FC236}">
                <a16:creationId xmlns:a16="http://schemas.microsoft.com/office/drawing/2014/main" id="{D8B61842-99E5-9FD5-7409-24171CFD7817}"/>
              </a:ext>
            </a:extLst>
          </p:cNvPr>
          <p:cNvPicPr>
            <a:picLocks noGrp="1" noChangeAspect="1"/>
          </p:cNvPicPr>
          <p:nvPr>
            <p:ph sz="half" idx="2"/>
          </p:nvPr>
        </p:nvPicPr>
        <p:blipFill rotWithShape="1">
          <a:blip r:embed="rId2"/>
          <a:srcRect l="609" r="31172" b="-1"/>
          <a:stretch/>
        </p:blipFill>
        <p:spPr>
          <a:xfrm>
            <a:off x="6383498" y="1825625"/>
            <a:ext cx="4682804" cy="4575175"/>
          </a:xfrm>
          <a:prstGeom prst="rect">
            <a:avLst/>
          </a:prstGeom>
          <a:noFill/>
        </p:spPr>
      </p:pic>
      <p:pic>
        <p:nvPicPr>
          <p:cNvPr id="4" name="Bildobjekt 3" descr="En bild som visar text, Teckensnitt, logotyp, Grafik&#10;&#10;Automatiskt genererad beskrivning">
            <a:extLst>
              <a:ext uri="{FF2B5EF4-FFF2-40B4-BE49-F238E27FC236}">
                <a16:creationId xmlns:a16="http://schemas.microsoft.com/office/drawing/2014/main" id="{AFB75AA6-3926-D9CA-151E-E25A2B06B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39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5BCFB-6F3A-2A60-0B39-1727C4798A87}"/>
              </a:ext>
            </a:extLst>
          </p:cNvPr>
          <p:cNvSpPr>
            <a:spLocks noGrp="1"/>
          </p:cNvSpPr>
          <p:nvPr>
            <p:ph type="title"/>
          </p:nvPr>
        </p:nvSpPr>
        <p:spPr/>
        <p:txBody>
          <a:bodyPr/>
          <a:lstStyle/>
          <a:p>
            <a:r>
              <a:rPr lang="sv-SE" dirty="0">
                <a:latin typeface="Goudy Old Style" panose="02020502050305020303" pitchFamily="18" charset="0"/>
              </a:rPr>
              <a:t>Resultat</a:t>
            </a:r>
          </a:p>
        </p:txBody>
      </p:sp>
      <p:sp>
        <p:nvSpPr>
          <p:cNvPr id="3" name="Platshållare för innehåll 2">
            <a:extLst>
              <a:ext uri="{FF2B5EF4-FFF2-40B4-BE49-F238E27FC236}">
                <a16:creationId xmlns:a16="http://schemas.microsoft.com/office/drawing/2014/main" id="{3D6B4444-109E-A68B-4625-B7F8960CB785}"/>
              </a:ext>
            </a:extLst>
          </p:cNvPr>
          <p:cNvSpPr>
            <a:spLocks noGrp="1"/>
          </p:cNvSpPr>
          <p:nvPr>
            <p:ph sz="half" idx="1"/>
          </p:nvPr>
        </p:nvSpPr>
        <p:spPr/>
        <p:txBody>
          <a:bodyPr/>
          <a:lstStyle/>
          <a:p>
            <a:pPr marL="0" indent="0">
              <a:buNone/>
            </a:pPr>
            <a:r>
              <a:rPr lang="sv-SE" b="1" dirty="0">
                <a:latin typeface="Goudy Old Style" panose="02020502050305020303" pitchFamily="18" charset="0"/>
              </a:rPr>
              <a:t>Populationskaraktäristika:</a:t>
            </a:r>
          </a:p>
          <a:p>
            <a:pPr marL="0" indent="0">
              <a:buNone/>
            </a:pPr>
            <a:r>
              <a:rPr lang="sv-SE" dirty="0">
                <a:latin typeface="Goudy Old Style" panose="02020502050305020303" pitchFamily="18" charset="0"/>
              </a:rPr>
              <a:t>Totalt inkluderades 776 </a:t>
            </a:r>
            <a:r>
              <a:rPr lang="sv-SE" dirty="0" err="1">
                <a:latin typeface="Goudy Old Style" panose="02020502050305020303" pitchFamily="18" charset="0"/>
              </a:rPr>
              <a:t>st</a:t>
            </a:r>
            <a:r>
              <a:rPr lang="sv-SE" dirty="0">
                <a:latin typeface="Goudy Old Style" panose="02020502050305020303" pitchFamily="18" charset="0"/>
              </a:rPr>
              <a:t> patienter.  Medianåldern var 70 år där de flesta patienterna var ASA PS-klass 2 eller 3. Av alla patienter rökte 79 st. </a:t>
            </a:r>
          </a:p>
          <a:p>
            <a:pPr marL="0" indent="0">
              <a:buNone/>
            </a:pPr>
            <a:r>
              <a:rPr lang="sv-SE" dirty="0">
                <a:latin typeface="Goudy Old Style" panose="02020502050305020303" pitchFamily="18" charset="0"/>
              </a:rPr>
              <a:t>Patienter med hypotension hade en längre vårdtid på Post-OP. </a:t>
            </a:r>
          </a:p>
          <a:p>
            <a:pPr marL="0" indent="0">
              <a:buNone/>
            </a:pPr>
            <a:r>
              <a:rPr lang="sv-SE" dirty="0">
                <a:latin typeface="Goudy Old Style" panose="02020502050305020303" pitchFamily="18" charset="0"/>
              </a:rPr>
              <a:t>Patienter med hypotermi hade kortare operationstid.</a:t>
            </a:r>
          </a:p>
        </p:txBody>
      </p:sp>
      <p:pic>
        <p:nvPicPr>
          <p:cNvPr id="5" name="Platshållare för innehåll 4">
            <a:extLst>
              <a:ext uri="{FF2B5EF4-FFF2-40B4-BE49-F238E27FC236}">
                <a16:creationId xmlns:a16="http://schemas.microsoft.com/office/drawing/2014/main" id="{5DECA9E9-DC0E-B758-BB30-D1359C7C8951}"/>
              </a:ext>
            </a:extLst>
          </p:cNvPr>
          <p:cNvPicPr>
            <a:picLocks noGrp="1" noChangeAspect="1"/>
          </p:cNvPicPr>
          <p:nvPr>
            <p:ph sz="half" idx="2"/>
          </p:nvPr>
        </p:nvPicPr>
        <p:blipFill>
          <a:blip r:embed="rId2"/>
          <a:stretch>
            <a:fillRect/>
          </a:stretch>
        </p:blipFill>
        <p:spPr>
          <a:xfrm>
            <a:off x="6324600" y="1932940"/>
            <a:ext cx="4800600" cy="4360545"/>
          </a:xfrm>
          <a:prstGeom prst="rect">
            <a:avLst/>
          </a:prstGeom>
        </p:spPr>
      </p:pic>
      <p:pic>
        <p:nvPicPr>
          <p:cNvPr id="4" name="Bildobjekt 3" descr="En bild som visar text, Teckensnitt, logotyp, Grafik&#10;&#10;Automatiskt genererad beskrivning">
            <a:extLst>
              <a:ext uri="{FF2B5EF4-FFF2-40B4-BE49-F238E27FC236}">
                <a16:creationId xmlns:a16="http://schemas.microsoft.com/office/drawing/2014/main" id="{21FAB41C-0080-5A44-0A2B-50A3B957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7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99220"/>
            <a:ext cx="10058400" cy="1325563"/>
          </a:xfrm>
        </p:spPr>
        <p:txBody>
          <a:bodyPr rtlCol="0" anchor="ctr">
            <a:normAutofit/>
          </a:bodyPr>
          <a:lstStyle/>
          <a:p>
            <a:pPr rtl="0"/>
            <a:r>
              <a:rPr lang="sv-SE" dirty="0">
                <a:latin typeface="Goudy Old Style" panose="02020502050305020303" pitchFamily="18" charset="0"/>
              </a:rPr>
              <a:t>Resultat</a:t>
            </a:r>
          </a:p>
        </p:txBody>
      </p:sp>
      <p:sp>
        <p:nvSpPr>
          <p:cNvPr id="9" name="Content Placeholder 2">
            <a:extLst>
              <a:ext uri="{FF2B5EF4-FFF2-40B4-BE49-F238E27FC236}">
                <a16:creationId xmlns:a16="http://schemas.microsoft.com/office/drawing/2014/main" id="{795BB8D4-C627-D41F-DEBB-C2EB8306759D}"/>
              </a:ext>
            </a:extLst>
          </p:cNvPr>
          <p:cNvSpPr>
            <a:spLocks noGrp="1"/>
          </p:cNvSpPr>
          <p:nvPr>
            <p:ph sz="half" idx="1"/>
          </p:nvPr>
        </p:nvSpPr>
        <p:spPr>
          <a:xfrm>
            <a:off x="1066800" y="1825624"/>
            <a:ext cx="3229000" cy="4575175"/>
          </a:xfrm>
        </p:spPr>
        <p:txBody>
          <a:bodyPr>
            <a:normAutofit/>
          </a:bodyPr>
          <a:lstStyle/>
          <a:p>
            <a:pPr marL="0" indent="0">
              <a:buNone/>
            </a:pPr>
            <a:r>
              <a:rPr lang="en-US" dirty="0">
                <a:latin typeface="Goudy Old Style" panose="02020502050305020303" pitchFamily="18" charset="0"/>
              </a:rPr>
              <a:t>Tabell 2 </a:t>
            </a:r>
            <a:r>
              <a:rPr lang="en-US" dirty="0" err="1">
                <a:latin typeface="Goudy Old Style" panose="02020502050305020303" pitchFamily="18" charset="0"/>
              </a:rPr>
              <a:t>visar</a:t>
            </a:r>
            <a:r>
              <a:rPr lang="en-US" dirty="0">
                <a:latin typeface="Goudy Old Style" panose="02020502050305020303" pitchFamily="18" charset="0"/>
              </a:rPr>
              <a:t> </a:t>
            </a:r>
            <a:r>
              <a:rPr lang="en-US" dirty="0" err="1">
                <a:latin typeface="Goudy Old Style" panose="02020502050305020303" pitchFamily="18" charset="0"/>
              </a:rPr>
              <a:t>prevalensen</a:t>
            </a:r>
            <a:r>
              <a:rPr lang="en-US" dirty="0">
                <a:latin typeface="Goudy Old Style" panose="02020502050305020303" pitchFamily="18" charset="0"/>
              </a:rPr>
              <a:t> av </a:t>
            </a:r>
            <a:r>
              <a:rPr lang="en-US" dirty="0" err="1">
                <a:latin typeface="Goudy Old Style" panose="02020502050305020303" pitchFamily="18" charset="0"/>
              </a:rPr>
              <a:t>oönskade</a:t>
            </a:r>
            <a:r>
              <a:rPr lang="en-US" dirty="0">
                <a:latin typeface="Goudy Old Style" panose="02020502050305020303" pitchFamily="18" charset="0"/>
              </a:rPr>
              <a:t> </a:t>
            </a:r>
            <a:r>
              <a:rPr lang="en-US" dirty="0" err="1">
                <a:latin typeface="Goudy Old Style" panose="02020502050305020303" pitchFamily="18" charset="0"/>
              </a:rPr>
              <a:t>händelser</a:t>
            </a:r>
            <a:r>
              <a:rPr lang="en-US" dirty="0">
                <a:latin typeface="Goudy Old Style" panose="02020502050305020303" pitchFamily="18" charset="0"/>
              </a:rPr>
              <a:t> </a:t>
            </a:r>
            <a:r>
              <a:rPr lang="en-US" dirty="0" err="1">
                <a:latin typeface="Goudy Old Style" panose="02020502050305020303" pitchFamily="18" charset="0"/>
              </a:rPr>
              <a:t>i</a:t>
            </a:r>
            <a:r>
              <a:rPr lang="en-US" dirty="0">
                <a:latin typeface="Goudy Old Style" panose="02020502050305020303" pitchFamily="18" charset="0"/>
              </a:rPr>
              <a:t> </a:t>
            </a:r>
            <a:r>
              <a:rPr lang="en-US" dirty="0" err="1">
                <a:latin typeface="Goudy Old Style" panose="02020502050305020303" pitchFamily="18" charset="0"/>
              </a:rPr>
              <a:t>sudiepopulationen</a:t>
            </a:r>
            <a:r>
              <a:rPr lang="en-US" dirty="0">
                <a:latin typeface="Goudy Old Style" panose="02020502050305020303" pitchFamily="18" charset="0"/>
              </a:rPr>
              <a:t>.</a:t>
            </a:r>
          </a:p>
          <a:p>
            <a:pPr marL="0" indent="0">
              <a:buNone/>
            </a:pPr>
            <a:r>
              <a:rPr lang="en-US" dirty="0">
                <a:latin typeface="Goudy Old Style" panose="02020502050305020303" pitchFamily="18" charset="0"/>
              </a:rPr>
              <a:t>För </a:t>
            </a:r>
            <a:r>
              <a:rPr lang="en-US" dirty="0" err="1">
                <a:latin typeface="Goudy Old Style" panose="02020502050305020303" pitchFamily="18" charset="0"/>
              </a:rPr>
              <a:t>patienter</a:t>
            </a:r>
            <a:r>
              <a:rPr lang="en-US" dirty="0">
                <a:latin typeface="Goudy Old Style" panose="02020502050305020303" pitchFamily="18" charset="0"/>
              </a:rPr>
              <a:t> </a:t>
            </a:r>
            <a:r>
              <a:rPr lang="en-US" dirty="0" err="1">
                <a:latin typeface="Goudy Old Style" panose="02020502050305020303" pitchFamily="18" charset="0"/>
              </a:rPr>
              <a:t>drabbade</a:t>
            </a:r>
            <a:r>
              <a:rPr lang="en-US" dirty="0">
                <a:latin typeface="Goudy Old Style" panose="02020502050305020303" pitchFamily="18" charset="0"/>
              </a:rPr>
              <a:t> av </a:t>
            </a:r>
            <a:r>
              <a:rPr lang="en-US" dirty="0" err="1">
                <a:latin typeface="Goudy Old Style" panose="02020502050305020303" pitchFamily="18" charset="0"/>
              </a:rPr>
              <a:t>dränageproblem</a:t>
            </a:r>
            <a:r>
              <a:rPr lang="en-US" dirty="0">
                <a:latin typeface="Goudy Old Style" panose="02020502050305020303" pitchFamily="18" charset="0"/>
              </a:rPr>
              <a:t> var </a:t>
            </a:r>
            <a:r>
              <a:rPr lang="en-US" dirty="0" err="1">
                <a:latin typeface="Goudy Old Style" panose="02020502050305020303" pitchFamily="18" charset="0"/>
              </a:rPr>
              <a:t>prevalensen</a:t>
            </a:r>
            <a:r>
              <a:rPr lang="en-US" dirty="0">
                <a:latin typeface="Goudy Old Style" panose="02020502050305020303" pitchFamily="18" charset="0"/>
              </a:rPr>
              <a:t> av </a:t>
            </a:r>
            <a:r>
              <a:rPr lang="en-US" dirty="0" err="1">
                <a:latin typeface="Goudy Old Style" panose="02020502050305020303" pitchFamily="18" charset="0"/>
              </a:rPr>
              <a:t>senare</a:t>
            </a:r>
            <a:r>
              <a:rPr lang="en-US" dirty="0">
                <a:latin typeface="Goudy Old Style" panose="02020502050305020303" pitchFamily="18" charset="0"/>
              </a:rPr>
              <a:t> </a:t>
            </a:r>
            <a:r>
              <a:rPr lang="en-US" dirty="0" err="1">
                <a:latin typeface="Goudy Old Style" panose="02020502050305020303" pitchFamily="18" charset="0"/>
              </a:rPr>
              <a:t>komplikationer</a:t>
            </a:r>
            <a:r>
              <a:rPr lang="en-US" dirty="0">
                <a:latin typeface="Goudy Old Style" panose="02020502050305020303" pitchFamily="18" charset="0"/>
              </a:rPr>
              <a:t> </a:t>
            </a:r>
            <a:r>
              <a:rPr lang="en-US" dirty="0" err="1">
                <a:latin typeface="Goudy Old Style" panose="02020502050305020303" pitchFamily="18" charset="0"/>
              </a:rPr>
              <a:t>högst</a:t>
            </a:r>
            <a:r>
              <a:rPr lang="en-US" dirty="0">
                <a:latin typeface="Goudy Old Style" panose="02020502050305020303" pitchFamily="18" charset="0"/>
              </a:rPr>
              <a:t>, </a:t>
            </a:r>
            <a:r>
              <a:rPr lang="en-US" dirty="0" err="1">
                <a:latin typeface="Goudy Old Style" panose="02020502050305020303" pitchFamily="18" charset="0"/>
              </a:rPr>
              <a:t>både</a:t>
            </a:r>
            <a:r>
              <a:rPr lang="en-US" dirty="0">
                <a:latin typeface="Goudy Old Style" panose="02020502050305020303" pitchFamily="18" charset="0"/>
              </a:rPr>
              <a:t> för </a:t>
            </a:r>
            <a:r>
              <a:rPr lang="en-US" dirty="0" err="1">
                <a:latin typeface="Goudy Old Style" panose="02020502050305020303" pitchFamily="18" charset="0"/>
              </a:rPr>
              <a:t>primära</a:t>
            </a:r>
            <a:r>
              <a:rPr lang="en-US" dirty="0">
                <a:latin typeface="Goudy Old Style" panose="02020502050305020303" pitchFamily="18" charset="0"/>
              </a:rPr>
              <a:t> </a:t>
            </a:r>
            <a:r>
              <a:rPr lang="en-US" dirty="0" err="1">
                <a:latin typeface="Goudy Old Style" panose="02020502050305020303" pitchFamily="18" charset="0"/>
              </a:rPr>
              <a:t>och</a:t>
            </a:r>
            <a:r>
              <a:rPr lang="en-US" dirty="0">
                <a:latin typeface="Goudy Old Style" panose="02020502050305020303" pitchFamily="18" charset="0"/>
              </a:rPr>
              <a:t> </a:t>
            </a:r>
            <a:r>
              <a:rPr lang="en-US" dirty="0" err="1">
                <a:latin typeface="Goudy Old Style" panose="02020502050305020303" pitchFamily="18" charset="0"/>
              </a:rPr>
              <a:t>sekundära</a:t>
            </a:r>
            <a:r>
              <a:rPr lang="en-US" dirty="0">
                <a:latin typeface="Goudy Old Style" panose="02020502050305020303" pitchFamily="18" charset="0"/>
              </a:rPr>
              <a:t> </a:t>
            </a:r>
            <a:r>
              <a:rPr lang="en-US" dirty="0" err="1">
                <a:latin typeface="Goudy Old Style" panose="02020502050305020303" pitchFamily="18" charset="0"/>
              </a:rPr>
              <a:t>utfallet</a:t>
            </a:r>
            <a:r>
              <a:rPr lang="en-US" dirty="0">
                <a:latin typeface="Goudy Old Style" panose="02020502050305020303" pitchFamily="18" charset="0"/>
              </a:rPr>
              <a:t>.</a:t>
            </a:r>
          </a:p>
          <a:p>
            <a:pPr marL="0" indent="0">
              <a:buNone/>
            </a:pPr>
            <a:endParaRPr lang="en-US" dirty="0">
              <a:latin typeface="Goudy Old Style" panose="02020502050305020303" pitchFamily="18" charset="0"/>
            </a:endParaRPr>
          </a:p>
        </p:txBody>
      </p:sp>
      <p:graphicFrame>
        <p:nvGraphicFramePr>
          <p:cNvPr id="5" name="Platshållare för innehåll 4">
            <a:extLst>
              <a:ext uri="{FF2B5EF4-FFF2-40B4-BE49-F238E27FC236}">
                <a16:creationId xmlns:a16="http://schemas.microsoft.com/office/drawing/2014/main" id="{F0D01842-DA1A-57BB-2172-588A8D1CF6DC}"/>
              </a:ext>
            </a:extLst>
          </p:cNvPr>
          <p:cNvGraphicFramePr>
            <a:graphicFrameLocks noGrp="1"/>
          </p:cNvGraphicFramePr>
          <p:nvPr>
            <p:ph sz="half" idx="2"/>
            <p:extLst>
              <p:ext uri="{D42A27DB-BD31-4B8C-83A1-F6EECF244321}">
                <p14:modId xmlns:p14="http://schemas.microsoft.com/office/powerpoint/2010/main" val="233376323"/>
              </p:ext>
            </p:extLst>
          </p:nvPr>
        </p:nvGraphicFramePr>
        <p:xfrm>
          <a:off x="4871864" y="2060848"/>
          <a:ext cx="6253336" cy="4349284"/>
        </p:xfrm>
        <a:graphic>
          <a:graphicData uri="http://schemas.openxmlformats.org/drawingml/2006/table">
            <a:tbl>
              <a:tblPr firstRow="1" firstCol="1" bandRow="1">
                <a:tableStyleId>{21E4AEA4-8DFA-4A89-87EB-49C32662AFE0}</a:tableStyleId>
              </a:tblPr>
              <a:tblGrid>
                <a:gridCol w="2023579">
                  <a:extLst>
                    <a:ext uri="{9D8B030D-6E8A-4147-A177-3AD203B41FA5}">
                      <a16:colId xmlns:a16="http://schemas.microsoft.com/office/drawing/2014/main" val="1148538046"/>
                    </a:ext>
                  </a:extLst>
                </a:gridCol>
                <a:gridCol w="1103089">
                  <a:extLst>
                    <a:ext uri="{9D8B030D-6E8A-4147-A177-3AD203B41FA5}">
                      <a16:colId xmlns:a16="http://schemas.microsoft.com/office/drawing/2014/main" val="1362648118"/>
                    </a:ext>
                  </a:extLst>
                </a:gridCol>
                <a:gridCol w="1563334">
                  <a:extLst>
                    <a:ext uri="{9D8B030D-6E8A-4147-A177-3AD203B41FA5}">
                      <a16:colId xmlns:a16="http://schemas.microsoft.com/office/drawing/2014/main" val="1652236204"/>
                    </a:ext>
                  </a:extLst>
                </a:gridCol>
                <a:gridCol w="1563334">
                  <a:extLst>
                    <a:ext uri="{9D8B030D-6E8A-4147-A177-3AD203B41FA5}">
                      <a16:colId xmlns:a16="http://schemas.microsoft.com/office/drawing/2014/main" val="3215199814"/>
                    </a:ext>
                  </a:extLst>
                </a:gridCol>
              </a:tblGrid>
              <a:tr h="373132">
                <a:tc gridSpan="4">
                  <a:txBody>
                    <a:bodyPr/>
                    <a:lstStyle/>
                    <a:p>
                      <a:r>
                        <a:rPr lang="en-GB" sz="1400" dirty="0">
                          <a:effectLst/>
                        </a:rPr>
                        <a:t>Table 2. Prevalence of untoward events.</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501495244"/>
                  </a:ext>
                </a:extLst>
              </a:tr>
              <a:tr h="373132">
                <a:tc>
                  <a:txBody>
                    <a:bodyPr/>
                    <a:lstStyle/>
                    <a:p>
                      <a:r>
                        <a:rPr lang="en-GB" sz="1400" dirty="0">
                          <a:effectLst/>
                        </a:rPr>
                        <a:t>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Total (n=776)</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Primary outcome* </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Secondary outcome*</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1194853253"/>
                  </a:ext>
                </a:extLst>
              </a:tr>
              <a:tr h="373132">
                <a:tc>
                  <a:txBody>
                    <a:bodyPr/>
                    <a:lstStyle/>
                    <a:p>
                      <a:r>
                        <a:rPr lang="en-GB" sz="1400" dirty="0">
                          <a:effectLst/>
                        </a:rPr>
                        <a:t>Hypotension,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239 (30.8)</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64 (26.8)</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21 (8.8)</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2898720721"/>
                  </a:ext>
                </a:extLst>
              </a:tr>
              <a:tr h="373132">
                <a:tc>
                  <a:txBody>
                    <a:bodyPr/>
                    <a:lstStyle/>
                    <a:p>
                      <a:r>
                        <a:rPr lang="en-GB" sz="1400" dirty="0">
                          <a:effectLst/>
                        </a:rPr>
                        <a:t>Hypothermia,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106 (13.7)</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26 (24.5)</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10 (9.4)</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2488628059"/>
                  </a:ext>
                </a:extLst>
              </a:tr>
              <a:tr h="373132">
                <a:tc>
                  <a:txBody>
                    <a:bodyPr/>
                    <a:lstStyle/>
                    <a:p>
                      <a:r>
                        <a:rPr lang="en-GB" sz="1400" dirty="0">
                          <a:effectLst/>
                        </a:rPr>
                        <a:t>Surgical wound problems,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86 (11.1)</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19 (22.1)</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6 (7.0)</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2639096696"/>
                  </a:ext>
                </a:extLst>
              </a:tr>
              <a:tr h="373132">
                <a:tc>
                  <a:txBody>
                    <a:bodyPr/>
                    <a:lstStyle/>
                    <a:p>
                      <a:r>
                        <a:rPr lang="en-GB" sz="1400" dirty="0">
                          <a:effectLst/>
                        </a:rPr>
                        <a:t>Surgical drain problems,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35 (4.5)</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dirty="0">
                          <a:effectLst/>
                        </a:rPr>
                        <a:t>13 (37.1)</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6 (17.1)</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4293581679"/>
                  </a:ext>
                </a:extLst>
              </a:tr>
              <a:tr h="373132">
                <a:tc>
                  <a:txBody>
                    <a:bodyPr/>
                    <a:lstStyle/>
                    <a:p>
                      <a:r>
                        <a:rPr lang="en-GB" sz="1400" dirty="0">
                          <a:effectLst/>
                        </a:rPr>
                        <a:t>0 untoward events, n (%)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358 (46.1)</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dirty="0">
                          <a:effectLst/>
                        </a:rPr>
                        <a:t>77 (21.5)</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dirty="0">
                          <a:effectLst/>
                        </a:rPr>
                        <a:t>15 (4.2)</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2763414356"/>
                  </a:ext>
                </a:extLst>
              </a:tr>
              <a:tr h="373132">
                <a:tc>
                  <a:txBody>
                    <a:bodyPr/>
                    <a:lstStyle/>
                    <a:p>
                      <a:r>
                        <a:rPr lang="en-GB" sz="1400" dirty="0">
                          <a:effectLst/>
                        </a:rPr>
                        <a:t>1 untoward event,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287 (37.0)</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73 (25.4)</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24 (8.4)</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2331279994"/>
                  </a:ext>
                </a:extLst>
              </a:tr>
              <a:tr h="373132">
                <a:tc>
                  <a:txBody>
                    <a:bodyPr/>
                    <a:lstStyle/>
                    <a:p>
                      <a:r>
                        <a:rPr lang="en-GB" sz="1400" dirty="0">
                          <a:effectLst/>
                        </a:rPr>
                        <a:t>2 untoward events,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a:effectLst/>
                        </a:rPr>
                        <a:t>73 (9.4)</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17 (23.3)</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a:effectLst/>
                        </a:rPr>
                        <a:t>8 (11.0)</a:t>
                      </a:r>
                      <a:endParaRPr lang="sv-SE" sz="14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3149071724"/>
                  </a:ext>
                </a:extLst>
              </a:tr>
              <a:tr h="373132">
                <a:tc>
                  <a:txBody>
                    <a:bodyPr/>
                    <a:lstStyle/>
                    <a:p>
                      <a:r>
                        <a:rPr lang="en-GB" sz="1400" dirty="0">
                          <a:effectLst/>
                        </a:rPr>
                        <a:t>3 untoward events, n (%)</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a:txBody>
                    <a:bodyPr/>
                    <a:lstStyle/>
                    <a:p>
                      <a:pPr algn="ctr"/>
                      <a:r>
                        <a:rPr lang="en-GB" sz="1400" dirty="0">
                          <a:effectLst/>
                        </a:rPr>
                        <a:t>11 (1.4)</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dirty="0">
                          <a:effectLst/>
                        </a:rPr>
                        <a:t>5 (45.5)</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tc>
                  <a:txBody>
                    <a:bodyPr/>
                    <a:lstStyle/>
                    <a:p>
                      <a:pPr algn="ctr"/>
                      <a:r>
                        <a:rPr lang="en-GB" sz="1400" dirty="0">
                          <a:effectLst/>
                        </a:rPr>
                        <a:t>1 (9.1)</a:t>
                      </a:r>
                      <a:endParaRPr lang="sv-SE"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tc>
                <a:extLst>
                  <a:ext uri="{0D108BD9-81ED-4DB2-BD59-A6C34878D82A}">
                    <a16:rowId xmlns:a16="http://schemas.microsoft.com/office/drawing/2014/main" val="3041290707"/>
                  </a:ext>
                </a:extLst>
              </a:tr>
              <a:tr h="373132">
                <a:tc gridSpan="4">
                  <a:txBody>
                    <a:bodyPr/>
                    <a:lstStyle/>
                    <a:p>
                      <a:r>
                        <a:rPr lang="en-GB" sz="1000" dirty="0">
                          <a:effectLst/>
                        </a:rPr>
                        <a:t>* Reported as number and percent of patients with outcomes in each untoward event group. </a:t>
                      </a:r>
                      <a:endParaRPr lang="sv-SE" sz="1000" dirty="0">
                        <a:effectLst/>
                      </a:endParaRPr>
                    </a:p>
                    <a:p>
                      <a:r>
                        <a:rPr lang="en-GB" sz="1000" dirty="0">
                          <a:effectLst/>
                        </a:rPr>
                        <a:t>Primary outcome, superficial wound infection, deep wound infection or body cavity infection. Secondary outcome, mortality and MACCE.</a:t>
                      </a:r>
                      <a:endParaRPr lang="sv-SE" sz="1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368" marR="36368"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230010656"/>
                  </a:ext>
                </a:extLst>
              </a:tr>
            </a:tbl>
          </a:graphicData>
        </a:graphic>
      </p:graphicFrame>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99220"/>
            <a:ext cx="10058400" cy="1325563"/>
          </a:xfrm>
        </p:spPr>
        <p:txBody>
          <a:bodyPr rtlCol="0" anchor="ctr">
            <a:normAutofit/>
          </a:bodyPr>
          <a:lstStyle/>
          <a:p>
            <a:pPr rtl="0"/>
            <a:r>
              <a:rPr lang="sv-SE" dirty="0">
                <a:latin typeface="Goudy Old Style" panose="02020502050305020303" pitchFamily="18" charset="0"/>
              </a:rPr>
              <a:t>Multivariabel logistisk regression</a:t>
            </a:r>
          </a:p>
        </p:txBody>
      </p:sp>
      <p:graphicFrame>
        <p:nvGraphicFramePr>
          <p:cNvPr id="5" name="Platshållare för innehåll 4">
            <a:extLst>
              <a:ext uri="{FF2B5EF4-FFF2-40B4-BE49-F238E27FC236}">
                <a16:creationId xmlns:a16="http://schemas.microsoft.com/office/drawing/2014/main" id="{CB038591-BEFA-487D-3D93-28EEA4AA8ADB}"/>
              </a:ext>
            </a:extLst>
          </p:cNvPr>
          <p:cNvGraphicFramePr>
            <a:graphicFrameLocks noGrp="1"/>
          </p:cNvGraphicFramePr>
          <p:nvPr>
            <p:ph sz="half" idx="1"/>
            <p:extLst>
              <p:ext uri="{D42A27DB-BD31-4B8C-83A1-F6EECF244321}">
                <p14:modId xmlns:p14="http://schemas.microsoft.com/office/powerpoint/2010/main" val="3769278038"/>
              </p:ext>
            </p:extLst>
          </p:nvPr>
        </p:nvGraphicFramePr>
        <p:xfrm>
          <a:off x="347935" y="2492896"/>
          <a:ext cx="5519465" cy="3423632"/>
        </p:xfrm>
        <a:graphic>
          <a:graphicData uri="http://schemas.openxmlformats.org/drawingml/2006/table">
            <a:tbl>
              <a:tblPr firstRow="1" firstCol="1" bandRow="1">
                <a:tableStyleId>{21E4AEA4-8DFA-4A89-87EB-49C32662AFE0}</a:tableStyleId>
              </a:tblPr>
              <a:tblGrid>
                <a:gridCol w="1283569">
                  <a:extLst>
                    <a:ext uri="{9D8B030D-6E8A-4147-A177-3AD203B41FA5}">
                      <a16:colId xmlns:a16="http://schemas.microsoft.com/office/drawing/2014/main" val="3381419051"/>
                    </a:ext>
                  </a:extLst>
                </a:gridCol>
                <a:gridCol w="924217">
                  <a:extLst>
                    <a:ext uri="{9D8B030D-6E8A-4147-A177-3AD203B41FA5}">
                      <a16:colId xmlns:a16="http://schemas.microsoft.com/office/drawing/2014/main" val="424682524"/>
                    </a:ext>
                  </a:extLst>
                </a:gridCol>
                <a:gridCol w="1103893">
                  <a:extLst>
                    <a:ext uri="{9D8B030D-6E8A-4147-A177-3AD203B41FA5}">
                      <a16:colId xmlns:a16="http://schemas.microsoft.com/office/drawing/2014/main" val="2282141660"/>
                    </a:ext>
                  </a:extLst>
                </a:gridCol>
                <a:gridCol w="1103893">
                  <a:extLst>
                    <a:ext uri="{9D8B030D-6E8A-4147-A177-3AD203B41FA5}">
                      <a16:colId xmlns:a16="http://schemas.microsoft.com/office/drawing/2014/main" val="2895970827"/>
                    </a:ext>
                  </a:extLst>
                </a:gridCol>
                <a:gridCol w="1103893">
                  <a:extLst>
                    <a:ext uri="{9D8B030D-6E8A-4147-A177-3AD203B41FA5}">
                      <a16:colId xmlns:a16="http://schemas.microsoft.com/office/drawing/2014/main" val="1924631140"/>
                    </a:ext>
                  </a:extLst>
                </a:gridCol>
              </a:tblGrid>
              <a:tr h="487680">
                <a:tc gridSpan="5">
                  <a:txBody>
                    <a:bodyPr/>
                    <a:lstStyle/>
                    <a:p>
                      <a:r>
                        <a:rPr lang="en-GB" sz="1600" dirty="0">
                          <a:effectLst/>
                        </a:rPr>
                        <a:t>Table 5. Multivariable logistic regression for the primary outcome.</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2794312"/>
                  </a:ext>
                </a:extLst>
              </a:tr>
              <a:tr h="487680">
                <a:tc>
                  <a:txBody>
                    <a:bodyPr/>
                    <a:lstStyle/>
                    <a:p>
                      <a:r>
                        <a:rPr lang="en-GB" sz="1600" dirty="0">
                          <a:effectLst/>
                        </a:rPr>
                        <a:t> </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a:txBody>
                    <a:bodyPr/>
                    <a:lstStyle/>
                    <a:p>
                      <a:pPr algn="ctr"/>
                      <a:r>
                        <a:rPr lang="en-GB" sz="1600" dirty="0">
                          <a:effectLst/>
                        </a:rPr>
                        <a:t>B</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P-value</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Exp(B)</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C.I. 95% for Exp(B)</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extLst>
                  <a:ext uri="{0D108BD9-81ED-4DB2-BD59-A6C34878D82A}">
                    <a16:rowId xmlns:a16="http://schemas.microsoft.com/office/drawing/2014/main" val="3563727617"/>
                  </a:ext>
                </a:extLst>
              </a:tr>
              <a:tr h="487680">
                <a:tc>
                  <a:txBody>
                    <a:bodyPr/>
                    <a:lstStyle/>
                    <a:p>
                      <a:r>
                        <a:rPr lang="en-GB" sz="1600" dirty="0">
                          <a:effectLst/>
                        </a:rPr>
                        <a:t>Hypotension</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a:txBody>
                    <a:bodyPr/>
                    <a:lstStyle/>
                    <a:p>
                      <a:pPr algn="ctr"/>
                      <a:r>
                        <a:rPr lang="en-GB" sz="1600" dirty="0">
                          <a:effectLst/>
                        </a:rPr>
                        <a:t>0.192</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0.363</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1.212</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0.801 – 1.832</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extLst>
                  <a:ext uri="{0D108BD9-81ED-4DB2-BD59-A6C34878D82A}">
                    <a16:rowId xmlns:a16="http://schemas.microsoft.com/office/drawing/2014/main" val="788989443"/>
                  </a:ext>
                </a:extLst>
              </a:tr>
              <a:tr h="487680">
                <a:tc>
                  <a:txBody>
                    <a:bodyPr/>
                    <a:lstStyle/>
                    <a:p>
                      <a:r>
                        <a:rPr lang="en-GB" sz="1600">
                          <a:effectLst/>
                        </a:rPr>
                        <a:t>Surgical drain problems</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a:txBody>
                    <a:bodyPr/>
                    <a:lstStyle/>
                    <a:p>
                      <a:pPr algn="ctr"/>
                      <a:r>
                        <a:rPr lang="en-GB" sz="1600">
                          <a:effectLst/>
                        </a:rPr>
                        <a:t>0.738</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b="1" dirty="0">
                          <a:effectLst/>
                        </a:rPr>
                        <a:t>0.045</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a:effectLst/>
                        </a:rPr>
                        <a:t>2.092</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1.015 – 4.309</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extLst>
                  <a:ext uri="{0D108BD9-81ED-4DB2-BD59-A6C34878D82A}">
                    <a16:rowId xmlns:a16="http://schemas.microsoft.com/office/drawing/2014/main" val="2637421276"/>
                  </a:ext>
                </a:extLst>
              </a:tr>
              <a:tr h="497552">
                <a:tc>
                  <a:txBody>
                    <a:bodyPr/>
                    <a:lstStyle/>
                    <a:p>
                      <a:r>
                        <a:rPr lang="en-GB" sz="1600">
                          <a:effectLst/>
                        </a:rPr>
                        <a:t>Age</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a:txBody>
                    <a:bodyPr/>
                    <a:lstStyle/>
                    <a:p>
                      <a:pPr algn="ctr"/>
                      <a:r>
                        <a:rPr lang="en-GB" sz="1600">
                          <a:effectLst/>
                        </a:rPr>
                        <a:t>-0.031</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b="1" dirty="0">
                          <a:effectLst/>
                        </a:rPr>
                        <a:t>0.002</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a:effectLst/>
                        </a:rPr>
                        <a:t>0.969</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0.950 – 0.989</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extLst>
                  <a:ext uri="{0D108BD9-81ED-4DB2-BD59-A6C34878D82A}">
                    <a16:rowId xmlns:a16="http://schemas.microsoft.com/office/drawing/2014/main" val="4155177941"/>
                  </a:ext>
                </a:extLst>
              </a:tr>
              <a:tr h="487680">
                <a:tc>
                  <a:txBody>
                    <a:bodyPr/>
                    <a:lstStyle/>
                    <a:p>
                      <a:r>
                        <a:rPr lang="en-GB" sz="1600">
                          <a:effectLst/>
                        </a:rPr>
                        <a:t>Time at PACU, h</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a:txBody>
                    <a:bodyPr/>
                    <a:lstStyle/>
                    <a:p>
                      <a:pPr algn="ctr"/>
                      <a:r>
                        <a:rPr lang="en-GB" sz="1600">
                          <a:effectLst/>
                        </a:rPr>
                        <a:t>0.036</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0</a:t>
                      </a:r>
                      <a:r>
                        <a:rPr lang="en-GB" sz="1600" b="1" dirty="0">
                          <a:effectLst/>
                        </a:rPr>
                        <a:t>.034</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a:effectLst/>
                        </a:rPr>
                        <a:t>1.037</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tc>
                  <a:txBody>
                    <a:bodyPr/>
                    <a:lstStyle/>
                    <a:p>
                      <a:pPr algn="ctr"/>
                      <a:r>
                        <a:rPr lang="en-GB" sz="1600" dirty="0">
                          <a:effectLst/>
                        </a:rPr>
                        <a:t>1.003 – 1.072</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tc>
                <a:extLst>
                  <a:ext uri="{0D108BD9-81ED-4DB2-BD59-A6C34878D82A}">
                    <a16:rowId xmlns:a16="http://schemas.microsoft.com/office/drawing/2014/main" val="251181562"/>
                  </a:ext>
                </a:extLst>
              </a:tr>
              <a:tr h="487680">
                <a:tc gridSpan="5">
                  <a:txBody>
                    <a:bodyPr/>
                    <a:lstStyle/>
                    <a:p>
                      <a:r>
                        <a:rPr lang="en-GB" sz="1600" dirty="0">
                          <a:effectLst/>
                        </a:rPr>
                        <a:t>PACU, Post Anaesthesia Care Unit.</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5933" marR="35933"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728592594"/>
                  </a:ext>
                </a:extLst>
              </a:tr>
            </a:tbl>
          </a:graphicData>
        </a:graphic>
      </p:graphicFrame>
      <p:graphicFrame>
        <p:nvGraphicFramePr>
          <p:cNvPr id="6" name="Platshållare för innehåll 5">
            <a:extLst>
              <a:ext uri="{FF2B5EF4-FFF2-40B4-BE49-F238E27FC236}">
                <a16:creationId xmlns:a16="http://schemas.microsoft.com/office/drawing/2014/main" id="{CFC26291-B6A3-17F8-616A-6EFA34D4107F}"/>
              </a:ext>
            </a:extLst>
          </p:cNvPr>
          <p:cNvGraphicFramePr>
            <a:graphicFrameLocks noGrp="1"/>
          </p:cNvGraphicFramePr>
          <p:nvPr>
            <p:ph sz="half" idx="2"/>
            <p:extLst>
              <p:ext uri="{D42A27DB-BD31-4B8C-83A1-F6EECF244321}">
                <p14:modId xmlns:p14="http://schemas.microsoft.com/office/powerpoint/2010/main" val="734718980"/>
              </p:ext>
            </p:extLst>
          </p:nvPr>
        </p:nvGraphicFramePr>
        <p:xfrm>
          <a:off x="6096000" y="2492896"/>
          <a:ext cx="5748065" cy="3413760"/>
        </p:xfrm>
        <a:graphic>
          <a:graphicData uri="http://schemas.openxmlformats.org/drawingml/2006/table">
            <a:tbl>
              <a:tblPr firstRow="1" firstCol="1" bandRow="1">
                <a:tableStyleId>{21E4AEA4-8DFA-4A89-87EB-49C32662AFE0}</a:tableStyleId>
              </a:tblPr>
              <a:tblGrid>
                <a:gridCol w="1536898">
                  <a:extLst>
                    <a:ext uri="{9D8B030D-6E8A-4147-A177-3AD203B41FA5}">
                      <a16:colId xmlns:a16="http://schemas.microsoft.com/office/drawing/2014/main" val="3540522436"/>
                    </a:ext>
                  </a:extLst>
                </a:gridCol>
                <a:gridCol w="762328">
                  <a:extLst>
                    <a:ext uri="{9D8B030D-6E8A-4147-A177-3AD203B41FA5}">
                      <a16:colId xmlns:a16="http://schemas.microsoft.com/office/drawing/2014/main" val="3123190618"/>
                    </a:ext>
                  </a:extLst>
                </a:gridCol>
                <a:gridCol w="1149613">
                  <a:extLst>
                    <a:ext uri="{9D8B030D-6E8A-4147-A177-3AD203B41FA5}">
                      <a16:colId xmlns:a16="http://schemas.microsoft.com/office/drawing/2014/main" val="1032621867"/>
                    </a:ext>
                  </a:extLst>
                </a:gridCol>
                <a:gridCol w="1149613">
                  <a:extLst>
                    <a:ext uri="{9D8B030D-6E8A-4147-A177-3AD203B41FA5}">
                      <a16:colId xmlns:a16="http://schemas.microsoft.com/office/drawing/2014/main" val="2418064581"/>
                    </a:ext>
                  </a:extLst>
                </a:gridCol>
                <a:gridCol w="1149613">
                  <a:extLst>
                    <a:ext uri="{9D8B030D-6E8A-4147-A177-3AD203B41FA5}">
                      <a16:colId xmlns:a16="http://schemas.microsoft.com/office/drawing/2014/main" val="3441470304"/>
                    </a:ext>
                  </a:extLst>
                </a:gridCol>
              </a:tblGrid>
              <a:tr h="179022">
                <a:tc gridSpan="5">
                  <a:txBody>
                    <a:bodyPr/>
                    <a:lstStyle/>
                    <a:p>
                      <a:r>
                        <a:rPr lang="en-GB" sz="1600">
                          <a:effectLst/>
                        </a:rPr>
                        <a:t>Table 6. Multivariable logistic regression for the secondary outcome.</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677242353"/>
                  </a:ext>
                </a:extLst>
              </a:tr>
              <a:tr h="179022">
                <a:tc>
                  <a:txBody>
                    <a:bodyPr/>
                    <a:lstStyle/>
                    <a:p>
                      <a:r>
                        <a:rPr lang="en-GB" sz="1600">
                          <a:effectLst/>
                        </a:rPr>
                        <a:t> </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a:txBody>
                    <a:bodyPr/>
                    <a:lstStyle/>
                    <a:p>
                      <a:pPr algn="ctr"/>
                      <a:r>
                        <a:rPr lang="en-GB" sz="1600" dirty="0">
                          <a:effectLst/>
                        </a:rPr>
                        <a:t>B</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P-value</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Exp(B)</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C.I. 95% for Exp(B) </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extLst>
                  <a:ext uri="{0D108BD9-81ED-4DB2-BD59-A6C34878D82A}">
                    <a16:rowId xmlns:a16="http://schemas.microsoft.com/office/drawing/2014/main" val="261436706"/>
                  </a:ext>
                </a:extLst>
              </a:tr>
              <a:tr h="179022">
                <a:tc>
                  <a:txBody>
                    <a:bodyPr/>
                    <a:lstStyle/>
                    <a:p>
                      <a:r>
                        <a:rPr lang="en-GB" sz="1600">
                          <a:effectLst/>
                        </a:rPr>
                        <a:t>Hypotension</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a:txBody>
                    <a:bodyPr/>
                    <a:lstStyle/>
                    <a:p>
                      <a:pPr algn="ctr"/>
                      <a:r>
                        <a:rPr lang="en-GB" sz="1600">
                          <a:effectLst/>
                        </a:rPr>
                        <a:t>0.563</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a:effectLst/>
                        </a:rPr>
                        <a:t>0.075</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a:effectLst/>
                        </a:rPr>
                        <a:t>1.757</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0.944 – 3.267</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extLst>
                  <a:ext uri="{0D108BD9-81ED-4DB2-BD59-A6C34878D82A}">
                    <a16:rowId xmlns:a16="http://schemas.microsoft.com/office/drawing/2014/main" val="3409164116"/>
                  </a:ext>
                </a:extLst>
              </a:tr>
              <a:tr h="0">
                <a:tc>
                  <a:txBody>
                    <a:bodyPr/>
                    <a:lstStyle/>
                    <a:p>
                      <a:r>
                        <a:rPr lang="en-GB" sz="1600">
                          <a:effectLst/>
                        </a:rPr>
                        <a:t>Surgical drain problems</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a:txBody>
                    <a:bodyPr/>
                    <a:lstStyle/>
                    <a:p>
                      <a:pPr algn="ctr"/>
                      <a:r>
                        <a:rPr lang="en-GB" sz="1600">
                          <a:effectLst/>
                        </a:rPr>
                        <a:t>1.242</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b="1" dirty="0">
                          <a:effectLst/>
                        </a:rPr>
                        <a:t>0.012</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3.462</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1.320 – 9.084</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extLst>
                  <a:ext uri="{0D108BD9-81ED-4DB2-BD59-A6C34878D82A}">
                    <a16:rowId xmlns:a16="http://schemas.microsoft.com/office/drawing/2014/main" val="700180888"/>
                  </a:ext>
                </a:extLst>
              </a:tr>
              <a:tr h="179022">
                <a:tc>
                  <a:txBody>
                    <a:bodyPr/>
                    <a:lstStyle/>
                    <a:p>
                      <a:r>
                        <a:rPr lang="en-GB" sz="1600">
                          <a:effectLst/>
                        </a:rPr>
                        <a:t>ASA PS</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a:txBody>
                    <a:bodyPr/>
                    <a:lstStyle/>
                    <a:p>
                      <a:pPr algn="ctr"/>
                      <a:r>
                        <a:rPr lang="en-GB" sz="1600">
                          <a:effectLst/>
                        </a:rPr>
                        <a:t>0.568</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b="1" dirty="0">
                          <a:effectLst/>
                        </a:rPr>
                        <a:t>0.033</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a:effectLst/>
                        </a:rPr>
                        <a:t>1.764</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1.048 – 2.969</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extLst>
                  <a:ext uri="{0D108BD9-81ED-4DB2-BD59-A6C34878D82A}">
                    <a16:rowId xmlns:a16="http://schemas.microsoft.com/office/drawing/2014/main" val="3128004909"/>
                  </a:ext>
                </a:extLst>
              </a:tr>
              <a:tr h="179022">
                <a:tc>
                  <a:txBody>
                    <a:bodyPr/>
                    <a:lstStyle/>
                    <a:p>
                      <a:r>
                        <a:rPr lang="en-GB" sz="1600">
                          <a:effectLst/>
                        </a:rPr>
                        <a:t>Age</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a:txBody>
                    <a:bodyPr/>
                    <a:lstStyle/>
                    <a:p>
                      <a:pPr algn="ctr"/>
                      <a:r>
                        <a:rPr lang="en-GB" sz="1600">
                          <a:effectLst/>
                        </a:rPr>
                        <a:t>0.056</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b="1" dirty="0">
                          <a:effectLst/>
                        </a:rPr>
                        <a:t>0.006</a:t>
                      </a:r>
                      <a:endParaRPr lang="sv-SE"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a:effectLst/>
                        </a:rPr>
                        <a:t>1.058</a:t>
                      </a:r>
                      <a:endParaRPr lang="sv-SE" sz="16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tc>
                  <a:txBody>
                    <a:bodyPr/>
                    <a:lstStyle/>
                    <a:p>
                      <a:pPr algn="ctr"/>
                      <a:r>
                        <a:rPr lang="en-GB" sz="1600" dirty="0">
                          <a:effectLst/>
                        </a:rPr>
                        <a:t>1.016 – 1.101</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tc>
                <a:extLst>
                  <a:ext uri="{0D108BD9-81ED-4DB2-BD59-A6C34878D82A}">
                    <a16:rowId xmlns:a16="http://schemas.microsoft.com/office/drawing/2014/main" val="4128715170"/>
                  </a:ext>
                </a:extLst>
              </a:tr>
              <a:tr h="179022">
                <a:tc gridSpan="5">
                  <a:txBody>
                    <a:bodyPr/>
                    <a:lstStyle/>
                    <a:p>
                      <a:r>
                        <a:rPr lang="en-GB" sz="1600" dirty="0">
                          <a:effectLst/>
                        </a:rPr>
                        <a:t>ASA PS, </a:t>
                      </a:r>
                      <a:r>
                        <a:rPr lang="en-US" sz="1600" dirty="0">
                          <a:effectLst/>
                        </a:rPr>
                        <a:t>American Society of Anesthesiologist Physical Status classification. </a:t>
                      </a:r>
                      <a:endParaRPr lang="sv-SE" sz="16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004" marR="36004" marT="0" marB="0">
                    <a:solidFill>
                      <a:schemeClr val="accent1">
                        <a:lumMod val="7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0743551"/>
                  </a:ext>
                </a:extLst>
              </a:tr>
            </a:tbl>
          </a:graphicData>
        </a:graphic>
      </p:graphicFrame>
      <p:sp>
        <p:nvSpPr>
          <p:cNvPr id="4" name="Ellips 3">
            <a:extLst>
              <a:ext uri="{FF2B5EF4-FFF2-40B4-BE49-F238E27FC236}">
                <a16:creationId xmlns:a16="http://schemas.microsoft.com/office/drawing/2014/main" id="{3969C9F7-DAEF-6F0C-6630-DC194485C4CD}"/>
              </a:ext>
            </a:extLst>
          </p:cNvPr>
          <p:cNvSpPr/>
          <p:nvPr/>
        </p:nvSpPr>
        <p:spPr>
          <a:xfrm>
            <a:off x="2711624" y="3789040"/>
            <a:ext cx="792088" cy="158417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270D75AF-0A5B-3367-451F-D0CEEB47B20D}"/>
              </a:ext>
            </a:extLst>
          </p:cNvPr>
          <p:cNvSpPr/>
          <p:nvPr/>
        </p:nvSpPr>
        <p:spPr>
          <a:xfrm>
            <a:off x="8573988" y="3789040"/>
            <a:ext cx="792088" cy="158417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text, Teckensnitt, logotyp, Grafik&#10;&#10;Automatiskt genererad beskrivning">
            <a:extLst>
              <a:ext uri="{FF2B5EF4-FFF2-40B4-BE49-F238E27FC236}">
                <a16:creationId xmlns:a16="http://schemas.microsoft.com/office/drawing/2014/main" id="{192E75C8-DBE8-BD61-702E-14663D5FF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6093296"/>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70F026-C975-8715-C6C9-3CF84F4C3B18}"/>
              </a:ext>
            </a:extLst>
          </p:cNvPr>
          <p:cNvSpPr>
            <a:spLocks noGrp="1"/>
          </p:cNvSpPr>
          <p:nvPr>
            <p:ph type="title"/>
          </p:nvPr>
        </p:nvSpPr>
        <p:spPr>
          <a:xfrm>
            <a:off x="1066800" y="99220"/>
            <a:ext cx="10058400" cy="1325563"/>
          </a:xfrm>
        </p:spPr>
        <p:txBody>
          <a:bodyPr anchor="ctr">
            <a:normAutofit/>
          </a:bodyPr>
          <a:lstStyle/>
          <a:p>
            <a:r>
              <a:rPr lang="sv-SE" sz="4000" dirty="0">
                <a:latin typeface="Goudy Old Style" panose="02020502050305020303" pitchFamily="18" charset="0"/>
              </a:rPr>
              <a:t>Diskussion</a:t>
            </a:r>
          </a:p>
        </p:txBody>
      </p:sp>
      <p:sp>
        <p:nvSpPr>
          <p:cNvPr id="8" name="Content Placeholder 2">
            <a:extLst>
              <a:ext uri="{FF2B5EF4-FFF2-40B4-BE49-F238E27FC236}">
                <a16:creationId xmlns:a16="http://schemas.microsoft.com/office/drawing/2014/main" id="{D21AB4A0-4BA1-F5D9-0A8C-69D548C6EE3E}"/>
              </a:ext>
            </a:extLst>
          </p:cNvPr>
          <p:cNvSpPr>
            <a:spLocks noGrp="1"/>
          </p:cNvSpPr>
          <p:nvPr>
            <p:ph sz="half" idx="1"/>
          </p:nvPr>
        </p:nvSpPr>
        <p:spPr>
          <a:xfrm>
            <a:off x="623392" y="2172010"/>
            <a:ext cx="5865976" cy="3744416"/>
          </a:xfrm>
        </p:spPr>
        <p:txBody>
          <a:bodyPr>
            <a:normAutofit/>
          </a:bodyPr>
          <a:lstStyle/>
          <a:p>
            <a:pPr marL="0" indent="0">
              <a:buNone/>
            </a:pPr>
            <a:r>
              <a:rPr lang="en-US" dirty="0" err="1">
                <a:latin typeface="Goudy Old Style" panose="02020502050305020303" pitchFamily="18" charset="0"/>
              </a:rPr>
              <a:t>Prevalensen</a:t>
            </a:r>
            <a:r>
              <a:rPr lang="en-US" dirty="0">
                <a:latin typeface="Goudy Old Style" panose="02020502050305020303" pitchFamily="18" charset="0"/>
              </a:rPr>
              <a:t> av </a:t>
            </a:r>
            <a:r>
              <a:rPr lang="en-US" dirty="0" err="1">
                <a:latin typeface="Goudy Old Style" panose="02020502050305020303" pitchFamily="18" charset="0"/>
              </a:rPr>
              <a:t>oönskade</a:t>
            </a:r>
            <a:r>
              <a:rPr lang="en-US" dirty="0">
                <a:latin typeface="Goudy Old Style" panose="02020502050305020303" pitchFamily="18" charset="0"/>
              </a:rPr>
              <a:t> </a:t>
            </a:r>
            <a:r>
              <a:rPr lang="en-US" dirty="0" err="1">
                <a:latin typeface="Goudy Old Style" panose="02020502050305020303" pitchFamily="18" charset="0"/>
              </a:rPr>
              <a:t>händelser</a:t>
            </a:r>
            <a:r>
              <a:rPr lang="en-US" dirty="0">
                <a:latin typeface="Goudy Old Style" panose="02020502050305020303" pitchFamily="18" charset="0"/>
              </a:rPr>
              <a:t> var </a:t>
            </a:r>
            <a:r>
              <a:rPr lang="en-US" dirty="0" err="1">
                <a:latin typeface="Goudy Old Style" panose="02020502050305020303" pitchFamily="18" charset="0"/>
              </a:rPr>
              <a:t>högre</a:t>
            </a:r>
            <a:r>
              <a:rPr lang="en-US" dirty="0">
                <a:latin typeface="Goudy Old Style" panose="02020502050305020303" pitchFamily="18" charset="0"/>
              </a:rPr>
              <a:t> </a:t>
            </a:r>
            <a:r>
              <a:rPr lang="en-US" dirty="0" err="1">
                <a:latin typeface="Goudy Old Style" panose="02020502050305020303" pitchFamily="18" charset="0"/>
              </a:rPr>
              <a:t>än</a:t>
            </a:r>
            <a:r>
              <a:rPr lang="en-US" dirty="0">
                <a:latin typeface="Goudy Old Style" panose="02020502050305020303" pitchFamily="18" charset="0"/>
              </a:rPr>
              <a:t> </a:t>
            </a:r>
            <a:r>
              <a:rPr lang="en-US" dirty="0" err="1">
                <a:latin typeface="Goudy Old Style" panose="02020502050305020303" pitchFamily="18" charset="0"/>
              </a:rPr>
              <a:t>förväntat</a:t>
            </a:r>
            <a:r>
              <a:rPr lang="en-US" dirty="0">
                <a:latin typeface="Goudy Old Style" panose="02020502050305020303" pitchFamily="18" charset="0"/>
              </a:rPr>
              <a:t>. Hypotension var den </a:t>
            </a:r>
            <a:r>
              <a:rPr lang="en-US" dirty="0" err="1">
                <a:latin typeface="Goudy Old Style" panose="02020502050305020303" pitchFamily="18" charset="0"/>
              </a:rPr>
              <a:t>vanligaste</a:t>
            </a:r>
            <a:r>
              <a:rPr lang="en-US" dirty="0">
                <a:latin typeface="Goudy Old Style" panose="02020502050305020303" pitchFamily="18" charset="0"/>
              </a:rPr>
              <a:t> (239). </a:t>
            </a:r>
          </a:p>
          <a:p>
            <a:pPr marL="0" indent="0">
              <a:buNone/>
            </a:pPr>
            <a:r>
              <a:rPr lang="en-US" dirty="0" err="1">
                <a:latin typeface="Goudy Old Style" panose="02020502050305020303" pitchFamily="18" charset="0"/>
              </a:rPr>
              <a:t>Prevalensen</a:t>
            </a:r>
            <a:r>
              <a:rPr lang="en-US" dirty="0">
                <a:latin typeface="Goudy Old Style" panose="02020502050305020303" pitchFamily="18" charset="0"/>
              </a:rPr>
              <a:t> </a:t>
            </a:r>
            <a:r>
              <a:rPr lang="en-US" dirty="0" err="1">
                <a:latin typeface="Goudy Old Style" panose="02020502050305020303" pitchFamily="18" charset="0"/>
              </a:rPr>
              <a:t>är</a:t>
            </a:r>
            <a:r>
              <a:rPr lang="en-US" dirty="0">
                <a:latin typeface="Goudy Old Style" panose="02020502050305020303" pitchFamily="18" charset="0"/>
              </a:rPr>
              <a:t> </a:t>
            </a:r>
            <a:r>
              <a:rPr lang="en-US" dirty="0" err="1">
                <a:latin typeface="Goudy Old Style" panose="02020502050305020303" pitchFamily="18" charset="0"/>
              </a:rPr>
              <a:t>i</a:t>
            </a:r>
            <a:r>
              <a:rPr lang="en-US" dirty="0">
                <a:latin typeface="Goudy Old Style" panose="02020502050305020303" pitchFamily="18" charset="0"/>
              </a:rPr>
              <a:t> </a:t>
            </a:r>
            <a:r>
              <a:rPr lang="en-US" dirty="0" err="1">
                <a:latin typeface="Goudy Old Style" panose="02020502050305020303" pitchFamily="18" charset="0"/>
              </a:rPr>
              <a:t>linje</a:t>
            </a:r>
            <a:r>
              <a:rPr lang="en-US" dirty="0">
                <a:latin typeface="Goudy Old Style" panose="02020502050305020303" pitchFamily="18" charset="0"/>
              </a:rPr>
              <a:t> med Svenska </a:t>
            </a:r>
            <a:r>
              <a:rPr lang="en-US" dirty="0" err="1">
                <a:latin typeface="Goudy Old Style" panose="02020502050305020303" pitchFamily="18" charset="0"/>
              </a:rPr>
              <a:t>Perioperativa</a:t>
            </a:r>
            <a:r>
              <a:rPr lang="en-US" dirty="0">
                <a:latin typeface="Goudy Old Style" panose="02020502050305020303" pitchFamily="18" charset="0"/>
              </a:rPr>
              <a:t> </a:t>
            </a:r>
            <a:r>
              <a:rPr lang="en-US" dirty="0" err="1">
                <a:latin typeface="Goudy Old Style" panose="02020502050305020303" pitchFamily="18" charset="0"/>
              </a:rPr>
              <a:t>Registrets</a:t>
            </a:r>
            <a:r>
              <a:rPr lang="en-US" dirty="0">
                <a:latin typeface="Goudy Old Style" panose="02020502050305020303" pitchFamily="18" charset="0"/>
              </a:rPr>
              <a:t> (SPOR) rapport from 2022.  </a:t>
            </a:r>
          </a:p>
          <a:p>
            <a:pPr marL="0" indent="0">
              <a:buNone/>
            </a:pP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Dock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är</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prevalensen</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av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alla</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typer av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oönskade</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händelser</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garanterat</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 </a:t>
            </a:r>
            <a:r>
              <a:rPr kumimoji="0" lang="en-US" sz="2400" i="0" u="none" strike="noStrike" kern="1200" cap="none" spc="0" normalizeH="0" baseline="0" noProof="0" dirty="0" err="1">
                <a:ln>
                  <a:noFill/>
                </a:ln>
                <a:solidFill>
                  <a:prstClr val="black">
                    <a:lumMod val="75000"/>
                    <a:lumOff val="25000"/>
                  </a:prstClr>
                </a:solidFill>
                <a:effectLst/>
                <a:uLnTx/>
                <a:uFillTx/>
                <a:latin typeface="Goudy Old Style" panose="02020502050305020303" pitchFamily="18" charset="0"/>
                <a:ea typeface="+mn-ea"/>
                <a:cs typeface="+mn-cs"/>
              </a:rPr>
              <a:t>högre</a:t>
            </a:r>
            <a:r>
              <a:rPr kumimoji="0" lang="en-US" sz="240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rPr>
              <a:t>.</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udy Old Style" panose="02020502050305020303" pitchFamily="18" charset="0"/>
              <a:ea typeface="+mn-ea"/>
              <a:cs typeface="+mn-cs"/>
            </a:endParaRPr>
          </a:p>
          <a:p>
            <a:pPr marL="0" indent="0">
              <a:buNone/>
            </a:pPr>
            <a:endParaRPr lang="en-US" b="1" dirty="0">
              <a:latin typeface="Goudy Old Style" panose="02020502050305020303" pitchFamily="18" charset="0"/>
            </a:endParaRPr>
          </a:p>
        </p:txBody>
      </p:sp>
      <p:pic>
        <p:nvPicPr>
          <p:cNvPr id="3" name="Bildobjekt 2">
            <a:extLst>
              <a:ext uri="{FF2B5EF4-FFF2-40B4-BE49-F238E27FC236}">
                <a16:creationId xmlns:a16="http://schemas.microsoft.com/office/drawing/2014/main" id="{D5C5E60C-C3AF-8802-E9FE-B431B53D9CEB}"/>
              </a:ext>
            </a:extLst>
          </p:cNvPr>
          <p:cNvPicPr>
            <a:picLocks noChangeAspect="1"/>
          </p:cNvPicPr>
          <p:nvPr/>
        </p:nvPicPr>
        <p:blipFill>
          <a:blip r:embed="rId2"/>
          <a:stretch>
            <a:fillRect/>
          </a:stretch>
        </p:blipFill>
        <p:spPr>
          <a:xfrm>
            <a:off x="7896200" y="2296555"/>
            <a:ext cx="2171922" cy="3619871"/>
          </a:xfrm>
          <a:prstGeom prst="rect">
            <a:avLst/>
          </a:prstGeom>
          <a:noFill/>
        </p:spPr>
      </p:pic>
      <p:pic>
        <p:nvPicPr>
          <p:cNvPr id="4" name="Bildobjekt 3" descr="En bild som visar text, Teckensnitt, logotyp, Grafik&#10;&#10;Automatiskt genererad beskrivning">
            <a:extLst>
              <a:ext uri="{FF2B5EF4-FFF2-40B4-BE49-F238E27FC236}">
                <a16:creationId xmlns:a16="http://schemas.microsoft.com/office/drawing/2014/main" id="{CC62EF9C-A72E-6ABF-F9EA-D9667B808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806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42DA9-B8B1-857C-5F3C-D91E47B07328}"/>
              </a:ext>
            </a:extLst>
          </p:cNvPr>
          <p:cNvSpPr>
            <a:spLocks noGrp="1"/>
          </p:cNvSpPr>
          <p:nvPr>
            <p:ph type="title"/>
          </p:nvPr>
        </p:nvSpPr>
        <p:spPr/>
        <p:txBody>
          <a:bodyPr/>
          <a:lstStyle/>
          <a:p>
            <a:r>
              <a:rPr lang="sv-SE" dirty="0">
                <a:latin typeface="Goudy Old Style" panose="02020502050305020303" pitchFamily="18" charset="0"/>
              </a:rPr>
              <a:t>Problem med kirurgiskt dränage</a:t>
            </a:r>
          </a:p>
        </p:txBody>
      </p:sp>
      <p:sp>
        <p:nvSpPr>
          <p:cNvPr id="3" name="Platshållare för innehåll 2">
            <a:extLst>
              <a:ext uri="{FF2B5EF4-FFF2-40B4-BE49-F238E27FC236}">
                <a16:creationId xmlns:a16="http://schemas.microsoft.com/office/drawing/2014/main" id="{4AF268AC-01BE-9DD8-37F4-79B721AF37E5}"/>
              </a:ext>
            </a:extLst>
          </p:cNvPr>
          <p:cNvSpPr>
            <a:spLocks noGrp="1"/>
          </p:cNvSpPr>
          <p:nvPr>
            <p:ph sz="half" idx="1"/>
          </p:nvPr>
        </p:nvSpPr>
        <p:spPr/>
        <p:txBody>
          <a:bodyPr>
            <a:normAutofit/>
          </a:bodyPr>
          <a:lstStyle/>
          <a:p>
            <a:pPr marL="0" indent="0">
              <a:buNone/>
            </a:pPr>
            <a:r>
              <a:rPr lang="sv-SE" dirty="0">
                <a:latin typeface="Goudy Old Style" panose="02020502050305020303" pitchFamily="18" charset="0"/>
              </a:rPr>
              <a:t>Problem med kirurgiskt dränage var den enda oönskade händelsen med oberoende association till senare postoperativa komplikationer. </a:t>
            </a:r>
          </a:p>
          <a:p>
            <a:pPr marL="0" indent="0">
              <a:buNone/>
            </a:pPr>
            <a:r>
              <a:rPr lang="sv-SE" dirty="0">
                <a:latin typeface="Goudy Old Style" panose="02020502050305020303" pitchFamily="18" charset="0"/>
              </a:rPr>
              <a:t>Resultaten visade en två gånger ökad risk för det primära utfallet och över tre gånger högre risk för de sekundära utfallen hos patienter som hade  problem med kirurgiskt dränage.</a:t>
            </a:r>
          </a:p>
        </p:txBody>
      </p:sp>
      <p:sp>
        <p:nvSpPr>
          <p:cNvPr id="4" name="Platshållare för innehåll 3">
            <a:extLst>
              <a:ext uri="{FF2B5EF4-FFF2-40B4-BE49-F238E27FC236}">
                <a16:creationId xmlns:a16="http://schemas.microsoft.com/office/drawing/2014/main" id="{57397526-8721-F242-EC92-CCCD51F16DD8}"/>
              </a:ext>
            </a:extLst>
          </p:cNvPr>
          <p:cNvSpPr>
            <a:spLocks noGrp="1"/>
          </p:cNvSpPr>
          <p:nvPr>
            <p:ph sz="half" idx="2"/>
          </p:nvPr>
        </p:nvSpPr>
        <p:spPr/>
        <p:txBody>
          <a:bodyPr>
            <a:normAutofit/>
          </a:bodyPr>
          <a:lstStyle/>
          <a:p>
            <a:pPr marL="0" indent="0">
              <a:buNone/>
            </a:pPr>
            <a:r>
              <a:rPr lang="sv-SE" dirty="0">
                <a:latin typeface="Goudy Old Style" panose="02020502050305020303" pitchFamily="18" charset="0"/>
              </a:rPr>
              <a:t>Tidigare forskning undersökte enbart förekomsten av kirurgiskt dränage och inte problem med kirurgiskt dränage på post-OP.</a:t>
            </a:r>
          </a:p>
          <a:p>
            <a:pPr marL="0" indent="0">
              <a:buNone/>
            </a:pPr>
            <a:r>
              <a:rPr lang="sv-SE" dirty="0">
                <a:latin typeface="Goudy Old Style" panose="02020502050305020303" pitchFamily="18" charset="0"/>
              </a:rPr>
              <a:t>Dessa studier visade att kirurgiska dränage ökar risken för postoperativa komplikationer.</a:t>
            </a:r>
          </a:p>
          <a:p>
            <a:pPr marL="0" indent="0">
              <a:buNone/>
            </a:pPr>
            <a:r>
              <a:rPr lang="sv-SE" dirty="0">
                <a:latin typeface="Goudy Old Style" panose="02020502050305020303" pitchFamily="18" charset="0"/>
              </a:rPr>
              <a:t>Resultaten i vår studie skulle kunna förklaras av orsaken till förekomsten av ett dränage och inte problemet med dränaget. </a:t>
            </a:r>
          </a:p>
          <a:p>
            <a:pPr marL="0" indent="0">
              <a:buNone/>
            </a:pPr>
            <a:endParaRPr lang="sv-SE" dirty="0">
              <a:latin typeface="Goudy Old Style" panose="02020502050305020303" pitchFamily="18" charset="0"/>
            </a:endParaRPr>
          </a:p>
        </p:txBody>
      </p:sp>
      <p:pic>
        <p:nvPicPr>
          <p:cNvPr id="5" name="Bildobjekt 4" descr="En bild som visar text, Teckensnitt, logotyp, Grafik&#10;&#10;Automatiskt genererad beskrivning">
            <a:extLst>
              <a:ext uri="{FF2B5EF4-FFF2-40B4-BE49-F238E27FC236}">
                <a16:creationId xmlns:a16="http://schemas.microsoft.com/office/drawing/2014/main" id="{A6917FD0-4BEE-C288-0AB1-B29B776BD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00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5CC7E-17A9-F614-081C-C01E64644AB1}"/>
              </a:ext>
            </a:extLst>
          </p:cNvPr>
          <p:cNvSpPr>
            <a:spLocks noGrp="1"/>
          </p:cNvSpPr>
          <p:nvPr>
            <p:ph type="title"/>
          </p:nvPr>
        </p:nvSpPr>
        <p:spPr/>
        <p:txBody>
          <a:bodyPr/>
          <a:lstStyle/>
          <a:p>
            <a:r>
              <a:rPr lang="sv-SE" dirty="0">
                <a:latin typeface="Goudy Old Style" panose="02020502050305020303" pitchFamily="18" charset="0"/>
              </a:rPr>
              <a:t>Exponeringar</a:t>
            </a:r>
          </a:p>
        </p:txBody>
      </p:sp>
      <p:sp>
        <p:nvSpPr>
          <p:cNvPr id="3" name="Platshållare för innehåll 2">
            <a:extLst>
              <a:ext uri="{FF2B5EF4-FFF2-40B4-BE49-F238E27FC236}">
                <a16:creationId xmlns:a16="http://schemas.microsoft.com/office/drawing/2014/main" id="{F104D4A2-0E1B-5B88-4FE4-8A6AB6551961}"/>
              </a:ext>
            </a:extLst>
          </p:cNvPr>
          <p:cNvSpPr>
            <a:spLocks noGrp="1"/>
          </p:cNvSpPr>
          <p:nvPr>
            <p:ph sz="half" idx="1"/>
          </p:nvPr>
        </p:nvSpPr>
        <p:spPr/>
        <p:txBody>
          <a:bodyPr/>
          <a:lstStyle/>
          <a:p>
            <a:pPr marL="0" indent="0">
              <a:buNone/>
            </a:pPr>
            <a:r>
              <a:rPr lang="sv-SE" b="1" dirty="0">
                <a:latin typeface="Goudy Old Style" panose="02020502050305020303" pitchFamily="18" charset="0"/>
              </a:rPr>
              <a:t>Hypotension</a:t>
            </a:r>
            <a:r>
              <a:rPr lang="sv-SE" dirty="0">
                <a:latin typeface="Goudy Old Style" panose="02020502050305020303" pitchFamily="18" charset="0"/>
              </a:rPr>
              <a:t> visade en signifikant association till båda utfallen i den binära logistiska regressionen men associationen var inte oberoende. </a:t>
            </a:r>
          </a:p>
          <a:p>
            <a:pPr marL="0" indent="0">
              <a:buNone/>
            </a:pPr>
            <a:r>
              <a:rPr lang="sv-SE" dirty="0">
                <a:latin typeface="Goudy Old Style" panose="02020502050305020303" pitchFamily="18" charset="0"/>
              </a:rPr>
              <a:t>Det skulle kunna förklaras av det faktum att duration och graden av hypotension ej togs med i studien. </a:t>
            </a:r>
          </a:p>
        </p:txBody>
      </p:sp>
      <p:sp>
        <p:nvSpPr>
          <p:cNvPr id="4" name="Platshållare för innehåll 3">
            <a:extLst>
              <a:ext uri="{FF2B5EF4-FFF2-40B4-BE49-F238E27FC236}">
                <a16:creationId xmlns:a16="http://schemas.microsoft.com/office/drawing/2014/main" id="{0E6A14D7-0B37-000C-3223-9BC5A99C4C4A}"/>
              </a:ext>
            </a:extLst>
          </p:cNvPr>
          <p:cNvSpPr>
            <a:spLocks noGrp="1"/>
          </p:cNvSpPr>
          <p:nvPr>
            <p:ph sz="half" idx="2"/>
          </p:nvPr>
        </p:nvSpPr>
        <p:spPr>
          <a:xfrm>
            <a:off x="6324600" y="1825624"/>
            <a:ext cx="4883968" cy="4575175"/>
          </a:xfrm>
        </p:spPr>
        <p:txBody>
          <a:bodyPr/>
          <a:lstStyle/>
          <a:p>
            <a:pPr marL="0" indent="0">
              <a:buNone/>
            </a:pPr>
            <a:r>
              <a:rPr lang="sv-SE" b="1" dirty="0">
                <a:latin typeface="Goudy Old Style" panose="02020502050305020303" pitchFamily="18" charset="0"/>
              </a:rPr>
              <a:t>Hypotermi</a:t>
            </a:r>
            <a:r>
              <a:rPr lang="sv-SE" dirty="0">
                <a:latin typeface="Goudy Old Style" panose="02020502050305020303" pitchFamily="18" charset="0"/>
              </a:rPr>
              <a:t> och </a:t>
            </a:r>
            <a:r>
              <a:rPr lang="sv-SE" b="1" dirty="0">
                <a:latin typeface="Goudy Old Style" panose="02020502050305020303" pitchFamily="18" charset="0"/>
              </a:rPr>
              <a:t>operationsårsproblem</a:t>
            </a:r>
            <a:r>
              <a:rPr lang="sv-SE" dirty="0">
                <a:latin typeface="Goudy Old Style" panose="02020502050305020303" pitchFamily="18" charset="0"/>
              </a:rPr>
              <a:t> hade ingen association till något av utfallen. De kan därför inte användas som prediktorer för senare postoperativa komplikationer. </a:t>
            </a:r>
          </a:p>
        </p:txBody>
      </p:sp>
      <p:pic>
        <p:nvPicPr>
          <p:cNvPr id="5" name="Bildobjekt 4" descr="En bild som visar text, Teckensnitt, logotyp, Grafik&#10;&#10;Automatiskt genererad beskrivning">
            <a:extLst>
              <a:ext uri="{FF2B5EF4-FFF2-40B4-BE49-F238E27FC236}">
                <a16:creationId xmlns:a16="http://schemas.microsoft.com/office/drawing/2014/main" id="{61D49B23-9179-62A2-EDAE-724C25D92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58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47EB01-A1B2-46BB-23E9-7FD88ECC4DA4}"/>
              </a:ext>
            </a:extLst>
          </p:cNvPr>
          <p:cNvSpPr>
            <a:spLocks noGrp="1"/>
          </p:cNvSpPr>
          <p:nvPr>
            <p:ph type="title"/>
          </p:nvPr>
        </p:nvSpPr>
        <p:spPr>
          <a:xfrm>
            <a:off x="1066800" y="99220"/>
            <a:ext cx="10058400" cy="1325563"/>
          </a:xfrm>
        </p:spPr>
        <p:txBody>
          <a:bodyPr anchor="ctr">
            <a:normAutofit/>
          </a:bodyPr>
          <a:lstStyle/>
          <a:p>
            <a:r>
              <a:rPr lang="sv-SE" sz="4000" dirty="0">
                <a:latin typeface="Goudy Old Style" panose="02020502050305020303" pitchFamily="18" charset="0"/>
              </a:rPr>
              <a:t>Begränsningar</a:t>
            </a:r>
            <a:endParaRPr lang="sv-SE" dirty="0">
              <a:latin typeface="Goudy Old Style" panose="02020502050305020303" pitchFamily="18" charset="0"/>
            </a:endParaRPr>
          </a:p>
        </p:txBody>
      </p:sp>
      <p:pic>
        <p:nvPicPr>
          <p:cNvPr id="3" name="Bildobjekt 2">
            <a:extLst>
              <a:ext uri="{FF2B5EF4-FFF2-40B4-BE49-F238E27FC236}">
                <a16:creationId xmlns:a16="http://schemas.microsoft.com/office/drawing/2014/main" id="{5C0C45C0-7B72-45D2-E893-5B0FF953E8C2}"/>
              </a:ext>
            </a:extLst>
          </p:cNvPr>
          <p:cNvPicPr>
            <a:picLocks noChangeAspect="1"/>
          </p:cNvPicPr>
          <p:nvPr/>
        </p:nvPicPr>
        <p:blipFill>
          <a:blip r:embed="rId2"/>
          <a:stretch>
            <a:fillRect/>
          </a:stretch>
        </p:blipFill>
        <p:spPr>
          <a:xfrm>
            <a:off x="479376" y="1916832"/>
            <a:ext cx="3810033" cy="3810033"/>
          </a:xfrm>
          <a:prstGeom prst="rect">
            <a:avLst/>
          </a:prstGeom>
          <a:noFill/>
        </p:spPr>
      </p:pic>
      <p:sp>
        <p:nvSpPr>
          <p:cNvPr id="12" name="Content Placeholder 5">
            <a:extLst>
              <a:ext uri="{FF2B5EF4-FFF2-40B4-BE49-F238E27FC236}">
                <a16:creationId xmlns:a16="http://schemas.microsoft.com/office/drawing/2014/main" id="{F060EC0D-878A-843B-3E23-715F37288E92}"/>
              </a:ext>
            </a:extLst>
          </p:cNvPr>
          <p:cNvSpPr>
            <a:spLocks noGrp="1"/>
          </p:cNvSpPr>
          <p:nvPr>
            <p:ph sz="quarter" idx="4"/>
          </p:nvPr>
        </p:nvSpPr>
        <p:spPr>
          <a:xfrm>
            <a:off x="6324600" y="2590799"/>
            <a:ext cx="4800600" cy="3810033"/>
          </a:xfrm>
        </p:spPr>
        <p:txBody>
          <a:bodyPr>
            <a:normAutofit/>
          </a:bodyPr>
          <a:lstStyle/>
          <a:p>
            <a:pPr>
              <a:buFont typeface="Wingdings" panose="05000000000000000000" pitchFamily="2" charset="2"/>
              <a:buChar char="Ø"/>
            </a:pPr>
            <a:r>
              <a:rPr lang="en-US" dirty="0" err="1">
                <a:latin typeface="Goudy Old Style" panose="02020502050305020303" pitchFamily="18" charset="0"/>
              </a:rPr>
              <a:t>Låg</a:t>
            </a:r>
            <a:r>
              <a:rPr lang="en-US" dirty="0">
                <a:latin typeface="Goudy Old Style" panose="02020502050305020303" pitchFamily="18" charset="0"/>
              </a:rPr>
              <a:t> </a:t>
            </a:r>
            <a:r>
              <a:rPr lang="en-US" dirty="0" err="1">
                <a:latin typeface="Goudy Old Style" panose="02020502050305020303" pitchFamily="18" charset="0"/>
              </a:rPr>
              <a:t>kvalite</a:t>
            </a:r>
            <a:r>
              <a:rPr lang="en-US" dirty="0">
                <a:latin typeface="Goudy Old Style" panose="02020502050305020303" pitchFamily="18" charset="0"/>
              </a:rPr>
              <a:t> </a:t>
            </a:r>
            <a:r>
              <a:rPr lang="en-US" dirty="0" err="1">
                <a:latin typeface="Goudy Old Style" panose="02020502050305020303" pitchFamily="18" charset="0"/>
              </a:rPr>
              <a:t>på</a:t>
            </a:r>
            <a:r>
              <a:rPr lang="en-US" dirty="0">
                <a:latin typeface="Goudy Old Style" panose="02020502050305020303" pitchFamily="18" charset="0"/>
              </a:rPr>
              <a:t> </a:t>
            </a:r>
            <a:r>
              <a:rPr lang="en-US" dirty="0" err="1">
                <a:latin typeface="Goudy Old Style" panose="02020502050305020303" pitchFamily="18" charset="0"/>
              </a:rPr>
              <a:t>journaler</a:t>
            </a:r>
            <a:r>
              <a:rPr lang="en-US" dirty="0">
                <a:latin typeface="Goudy Old Style" panose="02020502050305020303" pitchFamily="18" charset="0"/>
              </a:rPr>
              <a:t> </a:t>
            </a:r>
            <a:r>
              <a:rPr lang="en-US" dirty="0" err="1">
                <a:latin typeface="Goudy Old Style" panose="02020502050305020303" pitchFamily="18" charset="0"/>
              </a:rPr>
              <a:t>gjorde</a:t>
            </a:r>
            <a:r>
              <a:rPr lang="en-US" dirty="0">
                <a:latin typeface="Goudy Old Style" panose="02020502050305020303" pitchFamily="18" charset="0"/>
              </a:rPr>
              <a:t> </a:t>
            </a:r>
            <a:r>
              <a:rPr lang="en-US" dirty="0" err="1">
                <a:latin typeface="Goudy Old Style" panose="02020502050305020303" pitchFamily="18" charset="0"/>
              </a:rPr>
              <a:t>datainsamling</a:t>
            </a:r>
            <a:r>
              <a:rPr lang="en-US" dirty="0">
                <a:latin typeface="Goudy Old Style" panose="02020502050305020303" pitchFamily="18" charset="0"/>
              </a:rPr>
              <a:t> </a:t>
            </a:r>
            <a:r>
              <a:rPr lang="en-US" dirty="0" err="1">
                <a:latin typeface="Goudy Old Style" panose="02020502050305020303" pitchFamily="18" charset="0"/>
              </a:rPr>
              <a:t>svår</a:t>
            </a:r>
            <a:r>
              <a:rPr lang="en-US" dirty="0">
                <a:latin typeface="Goudy Old Style" panose="02020502050305020303" pitchFamily="18" charset="0"/>
              </a:rPr>
              <a:t> </a:t>
            </a:r>
            <a:r>
              <a:rPr lang="en-US" dirty="0" err="1">
                <a:latin typeface="Goudy Old Style" panose="02020502050305020303" pitchFamily="18" charset="0"/>
              </a:rPr>
              <a:t>i</a:t>
            </a:r>
            <a:r>
              <a:rPr lang="en-US" dirty="0">
                <a:latin typeface="Goudy Old Style" panose="02020502050305020303" pitchFamily="18" charset="0"/>
              </a:rPr>
              <a:t> visa fall. </a:t>
            </a:r>
          </a:p>
          <a:p>
            <a:pPr>
              <a:buFont typeface="Wingdings" panose="05000000000000000000" pitchFamily="2" charset="2"/>
              <a:buChar char="Ø"/>
            </a:pPr>
            <a:r>
              <a:rPr lang="en-US" dirty="0" err="1">
                <a:latin typeface="Goudy Old Style" panose="02020502050305020303" pitchFamily="18" charset="0"/>
              </a:rPr>
              <a:t>Interventioner</a:t>
            </a:r>
            <a:r>
              <a:rPr lang="en-US" dirty="0">
                <a:latin typeface="Goudy Old Style" panose="02020502050305020303" pitchFamily="18" charset="0"/>
              </a:rPr>
              <a:t> </a:t>
            </a:r>
            <a:r>
              <a:rPr lang="en-US" dirty="0" err="1">
                <a:latin typeface="Goudy Old Style" panose="02020502050305020303" pitchFamily="18" charset="0"/>
              </a:rPr>
              <a:t>gjorda</a:t>
            </a:r>
            <a:r>
              <a:rPr lang="en-US" dirty="0">
                <a:latin typeface="Goudy Old Style" panose="02020502050305020303" pitchFamily="18" charset="0"/>
              </a:rPr>
              <a:t> </a:t>
            </a:r>
            <a:r>
              <a:rPr lang="en-US" dirty="0" err="1">
                <a:latin typeface="Goudy Old Style" panose="02020502050305020303" pitchFamily="18" charset="0"/>
              </a:rPr>
              <a:t>på</a:t>
            </a:r>
            <a:r>
              <a:rPr lang="en-US" dirty="0">
                <a:latin typeface="Goudy Old Style" panose="02020502050305020303" pitchFamily="18" charset="0"/>
              </a:rPr>
              <a:t> </a:t>
            </a:r>
            <a:r>
              <a:rPr lang="en-US" dirty="0" err="1">
                <a:latin typeface="Goudy Old Style" panose="02020502050305020303" pitchFamily="18" charset="0"/>
              </a:rPr>
              <a:t>post-OP</a:t>
            </a:r>
            <a:r>
              <a:rPr lang="en-US" dirty="0">
                <a:latin typeface="Goudy Old Style" panose="02020502050305020303" pitchFamily="18" charset="0"/>
              </a:rPr>
              <a:t> </a:t>
            </a:r>
            <a:r>
              <a:rPr lang="en-US" dirty="0" err="1">
                <a:latin typeface="Goudy Old Style" panose="02020502050305020303" pitchFamily="18" charset="0"/>
              </a:rPr>
              <a:t>inkluderasdes</a:t>
            </a:r>
            <a:r>
              <a:rPr lang="en-US" dirty="0">
                <a:latin typeface="Goudy Old Style" panose="02020502050305020303" pitchFamily="18" charset="0"/>
              </a:rPr>
              <a:t> </a:t>
            </a:r>
            <a:r>
              <a:rPr lang="en-US" dirty="0" err="1">
                <a:latin typeface="Goudy Old Style" panose="02020502050305020303" pitchFamily="18" charset="0"/>
              </a:rPr>
              <a:t>inte</a:t>
            </a:r>
            <a:r>
              <a:rPr lang="en-US" dirty="0">
                <a:latin typeface="Goudy Old Style" panose="02020502050305020303" pitchFamily="18" charset="0"/>
              </a:rPr>
              <a:t> I </a:t>
            </a:r>
            <a:r>
              <a:rPr lang="en-US" dirty="0" err="1">
                <a:latin typeface="Goudy Old Style" panose="02020502050305020303" pitchFamily="18" charset="0"/>
              </a:rPr>
              <a:t>studien</a:t>
            </a:r>
            <a:r>
              <a:rPr lang="en-US" dirty="0">
                <a:latin typeface="Goudy Old Style" panose="02020502050305020303" pitchFamily="18" charset="0"/>
              </a:rPr>
              <a:t> </a:t>
            </a:r>
            <a:r>
              <a:rPr lang="en-US" dirty="0" err="1">
                <a:latin typeface="Goudy Old Style" panose="02020502050305020303" pitchFamily="18" charset="0"/>
              </a:rPr>
              <a:t>och</a:t>
            </a:r>
            <a:r>
              <a:rPr lang="en-US" dirty="0">
                <a:latin typeface="Goudy Old Style" panose="02020502050305020303" pitchFamily="18" charset="0"/>
              </a:rPr>
              <a:t> dessa </a:t>
            </a:r>
            <a:r>
              <a:rPr lang="en-US" dirty="0" err="1">
                <a:latin typeface="Goudy Old Style" panose="02020502050305020303" pitchFamily="18" charset="0"/>
              </a:rPr>
              <a:t>kan</a:t>
            </a:r>
            <a:r>
              <a:rPr lang="en-US" dirty="0">
                <a:latin typeface="Goudy Old Style" panose="02020502050305020303" pitchFamily="18" charset="0"/>
              </a:rPr>
              <a:t> ha </a:t>
            </a:r>
            <a:r>
              <a:rPr lang="en-US" dirty="0" err="1">
                <a:latin typeface="Goudy Old Style" panose="02020502050305020303" pitchFamily="18" charset="0"/>
              </a:rPr>
              <a:t>stor</a:t>
            </a:r>
            <a:r>
              <a:rPr lang="en-US" dirty="0">
                <a:latin typeface="Goudy Old Style" panose="02020502050305020303" pitchFamily="18" charset="0"/>
              </a:rPr>
              <a:t> </a:t>
            </a:r>
            <a:r>
              <a:rPr lang="en-US" dirty="0" err="1">
                <a:latin typeface="Goudy Old Style" panose="02020502050305020303" pitchFamily="18" charset="0"/>
              </a:rPr>
              <a:t>inverkan</a:t>
            </a:r>
            <a:r>
              <a:rPr lang="en-US" dirty="0">
                <a:latin typeface="Goudy Old Style" panose="02020502050305020303" pitchFamily="18" charset="0"/>
              </a:rPr>
              <a:t> </a:t>
            </a:r>
            <a:r>
              <a:rPr lang="en-US" dirty="0" err="1">
                <a:latin typeface="Goudy Old Style" panose="02020502050305020303" pitchFamily="18" charset="0"/>
              </a:rPr>
              <a:t>på</a:t>
            </a:r>
            <a:r>
              <a:rPr lang="en-US" dirty="0">
                <a:latin typeface="Goudy Old Style" panose="02020502050305020303" pitchFamily="18" charset="0"/>
              </a:rPr>
              <a:t> </a:t>
            </a:r>
            <a:r>
              <a:rPr lang="en-US" dirty="0" err="1">
                <a:latin typeface="Goudy Old Style" panose="02020502050305020303" pitchFamily="18" charset="0"/>
              </a:rPr>
              <a:t>utfallen</a:t>
            </a:r>
            <a:r>
              <a:rPr lang="en-US" dirty="0">
                <a:latin typeface="Goudy Old Style" panose="02020502050305020303" pitchFamily="18" charset="0"/>
              </a:rPr>
              <a:t>. </a:t>
            </a:r>
          </a:p>
          <a:p>
            <a:pPr>
              <a:buFont typeface="Wingdings" panose="05000000000000000000" pitchFamily="2" charset="2"/>
              <a:buChar char="Ø"/>
            </a:pPr>
            <a:r>
              <a:rPr lang="en-US" dirty="0" err="1">
                <a:latin typeface="Goudy Old Style" panose="02020502050305020303" pitchFamily="18" charset="0"/>
              </a:rPr>
              <a:t>Graden</a:t>
            </a:r>
            <a:r>
              <a:rPr lang="en-US" dirty="0">
                <a:latin typeface="Goudy Old Style" panose="02020502050305020303" pitchFamily="18" charset="0"/>
              </a:rPr>
              <a:t> </a:t>
            </a:r>
            <a:r>
              <a:rPr lang="en-US" dirty="0" err="1">
                <a:latin typeface="Goudy Old Style" panose="02020502050305020303" pitchFamily="18" charset="0"/>
              </a:rPr>
              <a:t>och</a:t>
            </a:r>
            <a:r>
              <a:rPr lang="en-US" dirty="0">
                <a:latin typeface="Goudy Old Style" panose="02020502050305020303" pitchFamily="18" charset="0"/>
              </a:rPr>
              <a:t> </a:t>
            </a:r>
            <a:r>
              <a:rPr lang="en-US" dirty="0" err="1">
                <a:latin typeface="Goudy Old Style" panose="02020502050305020303" pitchFamily="18" charset="0"/>
              </a:rPr>
              <a:t>durationen</a:t>
            </a:r>
            <a:r>
              <a:rPr lang="en-US" dirty="0">
                <a:latin typeface="Goudy Old Style" panose="02020502050305020303" pitchFamily="18" charset="0"/>
              </a:rPr>
              <a:t> av hypotension </a:t>
            </a:r>
            <a:r>
              <a:rPr lang="en-US" dirty="0" err="1">
                <a:latin typeface="Goudy Old Style" panose="02020502050305020303" pitchFamily="18" charset="0"/>
              </a:rPr>
              <a:t>och</a:t>
            </a:r>
            <a:r>
              <a:rPr lang="en-US" dirty="0">
                <a:latin typeface="Goudy Old Style" panose="02020502050305020303" pitchFamily="18" charset="0"/>
              </a:rPr>
              <a:t> </a:t>
            </a:r>
            <a:r>
              <a:rPr lang="en-US" dirty="0" err="1">
                <a:latin typeface="Goudy Old Style" panose="02020502050305020303" pitchFamily="18" charset="0"/>
              </a:rPr>
              <a:t>hypotermi</a:t>
            </a:r>
            <a:r>
              <a:rPr lang="en-US" dirty="0">
                <a:latin typeface="Goudy Old Style" panose="02020502050305020303" pitchFamily="18" charset="0"/>
              </a:rPr>
              <a:t> var </a:t>
            </a:r>
            <a:r>
              <a:rPr lang="en-US" dirty="0" err="1">
                <a:latin typeface="Goudy Old Style" panose="02020502050305020303" pitchFamily="18" charset="0"/>
              </a:rPr>
              <a:t>inte</a:t>
            </a:r>
            <a:r>
              <a:rPr lang="en-US" dirty="0">
                <a:latin typeface="Goudy Old Style" panose="02020502050305020303" pitchFamily="18" charset="0"/>
              </a:rPr>
              <a:t> </a:t>
            </a:r>
            <a:r>
              <a:rPr lang="en-US" dirty="0" err="1">
                <a:latin typeface="Goudy Old Style" panose="02020502050305020303" pitchFamily="18" charset="0"/>
              </a:rPr>
              <a:t>inkluderat</a:t>
            </a:r>
            <a:r>
              <a:rPr lang="en-US" dirty="0">
                <a:latin typeface="Goudy Old Style" panose="02020502050305020303" pitchFamily="18" charset="0"/>
              </a:rPr>
              <a:t> </a:t>
            </a:r>
            <a:r>
              <a:rPr lang="en-US" dirty="0" err="1">
                <a:latin typeface="Goudy Old Style" panose="02020502050305020303" pitchFamily="18" charset="0"/>
              </a:rPr>
              <a:t>i</a:t>
            </a:r>
            <a:r>
              <a:rPr lang="en-US" dirty="0">
                <a:latin typeface="Goudy Old Style" panose="02020502050305020303" pitchFamily="18" charset="0"/>
              </a:rPr>
              <a:t> </a:t>
            </a:r>
            <a:r>
              <a:rPr lang="en-US" dirty="0" err="1">
                <a:latin typeface="Goudy Old Style" panose="02020502050305020303" pitchFamily="18" charset="0"/>
              </a:rPr>
              <a:t>studien</a:t>
            </a:r>
            <a:r>
              <a:rPr lang="en-US" dirty="0">
                <a:latin typeface="Goudy Old Style" panose="02020502050305020303" pitchFamily="18" charset="0"/>
              </a:rPr>
              <a:t>.</a:t>
            </a:r>
          </a:p>
          <a:p>
            <a:endParaRPr lang="en-US" dirty="0"/>
          </a:p>
          <a:p>
            <a:endParaRPr lang="en-US" dirty="0"/>
          </a:p>
        </p:txBody>
      </p:sp>
      <p:pic>
        <p:nvPicPr>
          <p:cNvPr id="4" name="Bildobjekt 3" descr="En bild som visar text, Teckensnitt, logotyp, Grafik&#10;&#10;Automatiskt genererad beskrivning">
            <a:extLst>
              <a:ext uri="{FF2B5EF4-FFF2-40B4-BE49-F238E27FC236}">
                <a16:creationId xmlns:a16="http://schemas.microsoft.com/office/drawing/2014/main" id="{E9BCA7F8-F3A9-DBD6-E6DB-8E06553D9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61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9B4FF-41EA-2887-3BE6-94EED02E1C11}"/>
              </a:ext>
            </a:extLst>
          </p:cNvPr>
          <p:cNvSpPr>
            <a:spLocks noGrp="1"/>
          </p:cNvSpPr>
          <p:nvPr>
            <p:ph type="title"/>
          </p:nvPr>
        </p:nvSpPr>
        <p:spPr/>
        <p:txBody>
          <a:bodyPr/>
          <a:lstStyle/>
          <a:p>
            <a:r>
              <a:rPr lang="sv-SE" dirty="0">
                <a:latin typeface="Goudy Old Style" panose="02020502050305020303" pitchFamily="18" charset="0"/>
              </a:rPr>
              <a:t>Slutsats</a:t>
            </a:r>
          </a:p>
        </p:txBody>
      </p:sp>
      <p:sp>
        <p:nvSpPr>
          <p:cNvPr id="3" name="textruta 2">
            <a:extLst>
              <a:ext uri="{FF2B5EF4-FFF2-40B4-BE49-F238E27FC236}">
                <a16:creationId xmlns:a16="http://schemas.microsoft.com/office/drawing/2014/main" id="{5BD137B0-9048-7346-974E-C7FDDFA382A3}"/>
              </a:ext>
            </a:extLst>
          </p:cNvPr>
          <p:cNvSpPr txBox="1"/>
          <p:nvPr/>
        </p:nvSpPr>
        <p:spPr>
          <a:xfrm>
            <a:off x="1066800" y="1916832"/>
            <a:ext cx="8784976" cy="4524315"/>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Goudy Old Style" panose="02020502050305020303" pitchFamily="18" charset="0"/>
                <a:ea typeface="Calibri" panose="020F0502020204030204" pitchFamily="34" charset="0"/>
                <a:cs typeface="Segoe UI" panose="020B0502040204020203" pitchFamily="34" charset="0"/>
              </a:rPr>
              <a:t>P</a:t>
            </a:r>
            <a:r>
              <a:rPr lang="sv-SE" sz="2400" dirty="0">
                <a:effectLst/>
                <a:latin typeface="Goudy Old Style" panose="02020502050305020303" pitchFamily="18" charset="0"/>
                <a:ea typeface="Calibri" panose="020F0502020204030204" pitchFamily="34" charset="0"/>
                <a:cs typeface="Segoe UI" panose="020B0502040204020203" pitchFamily="34" charset="0"/>
              </a:rPr>
              <a:t>revalensen av oönskade händelser på post-OP är väldigt hög.  </a:t>
            </a:r>
          </a:p>
          <a:p>
            <a:endParaRPr lang="sv-SE" sz="2400" dirty="0">
              <a:effectLst/>
              <a:latin typeface="Goudy Old Style" panose="02020502050305020303" pitchFamily="18"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v-SE" sz="2400" dirty="0">
                <a:effectLst/>
                <a:latin typeface="Goudy Old Style" panose="02020502050305020303" pitchFamily="18" charset="0"/>
                <a:ea typeface="Calibri" panose="020F0502020204030204" pitchFamily="34" charset="0"/>
                <a:cs typeface="Calibri" panose="020F0502020204030204" pitchFamily="34" charset="0"/>
              </a:rPr>
              <a:t>Oönskade händelser är associerade med senare postoperativa komplikationer.</a:t>
            </a:r>
          </a:p>
          <a:p>
            <a:endParaRPr lang="sv-SE" sz="2400" dirty="0">
              <a:effectLst/>
              <a:latin typeface="Goudy Old Style" panose="02020502050305020303" pitchFamily="18"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v-SE" sz="2400" dirty="0">
                <a:effectLst/>
                <a:latin typeface="Goudy Old Style" panose="02020502050305020303" pitchFamily="18" charset="0"/>
                <a:ea typeface="Calibri" panose="020F0502020204030204" pitchFamily="34" charset="0"/>
                <a:cs typeface="Calibri" panose="020F0502020204030204" pitchFamily="34" charset="0"/>
              </a:rPr>
              <a:t>Problem med kirurgiska dränage har en oberoende association till senare postoperativa infektioner</a:t>
            </a:r>
            <a:r>
              <a:rPr lang="sv-SE" sz="2400" dirty="0">
                <a:latin typeface="Goudy Old Style" panose="02020502050305020303" pitchFamily="18" charset="0"/>
                <a:ea typeface="Calibri" panose="020F0502020204030204" pitchFamily="34" charset="0"/>
                <a:cs typeface="Calibri" panose="020F0502020204030204" pitchFamily="34" charset="0"/>
              </a:rPr>
              <a:t>, mortalitet och MACCE och kan ses som en prediktor för dessa komplikationer. </a:t>
            </a:r>
          </a:p>
          <a:p>
            <a:endParaRPr lang="en-GB" sz="2400" dirty="0">
              <a:effectLst/>
              <a:latin typeface="Goudy Old Style" panose="02020502050305020303" pitchFamily="18"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v-SE" sz="2400" dirty="0">
                <a:effectLst/>
                <a:latin typeface="Goudy Old Style" panose="02020502050305020303" pitchFamily="18" charset="0"/>
                <a:ea typeface="Calibri" panose="020F0502020204030204" pitchFamily="34" charset="0"/>
                <a:cs typeface="Calibri" panose="020F0502020204030204" pitchFamily="34" charset="0"/>
              </a:rPr>
              <a:t>Resultaten</a:t>
            </a:r>
            <a:r>
              <a:rPr lang="en-GB" sz="2400" dirty="0">
                <a:effectLst/>
                <a:latin typeface="Goudy Old Style" panose="02020502050305020303" pitchFamily="18" charset="0"/>
                <a:ea typeface="Calibri" panose="020F0502020204030204" pitchFamily="34" charset="0"/>
                <a:cs typeface="Calibri" panose="020F0502020204030204" pitchFamily="34" charset="0"/>
              </a:rPr>
              <a:t> I den </a:t>
            </a:r>
            <a:r>
              <a:rPr lang="sv-SE" sz="2400" dirty="0">
                <a:effectLst/>
                <a:latin typeface="Goudy Old Style" panose="02020502050305020303" pitchFamily="18" charset="0"/>
                <a:ea typeface="Calibri" panose="020F0502020204030204" pitchFamily="34" charset="0"/>
                <a:cs typeface="Calibri" panose="020F0502020204030204" pitchFamily="34" charset="0"/>
              </a:rPr>
              <a:t>här studien visar att vården</a:t>
            </a:r>
            <a:r>
              <a:rPr lang="en-GB" sz="2400" dirty="0">
                <a:effectLst/>
                <a:latin typeface="Goudy Old Style" panose="02020502050305020303" pitchFamily="18" charset="0"/>
                <a:ea typeface="Calibri" panose="020F0502020204030204" pitchFamily="34" charset="0"/>
                <a:cs typeface="Calibri" panose="020F0502020204030204" pitchFamily="34" charset="0"/>
              </a:rPr>
              <a:t> </a:t>
            </a:r>
            <a:r>
              <a:rPr lang="sv-SE" sz="2400" dirty="0">
                <a:effectLst/>
                <a:latin typeface="Goudy Old Style" panose="02020502050305020303" pitchFamily="18" charset="0"/>
                <a:ea typeface="Calibri" panose="020F0502020204030204" pitchFamily="34" charset="0"/>
                <a:cs typeface="Calibri" panose="020F0502020204030204" pitchFamily="34" charset="0"/>
              </a:rPr>
              <a:t>på post-OP har stor betydelse för det postoperativa utfallet</a:t>
            </a:r>
            <a:r>
              <a:rPr lang="sv-SE" sz="2400" dirty="0">
                <a:latin typeface="Goudy Old Style" panose="02020502050305020303" pitchFamily="18" charset="0"/>
                <a:ea typeface="Calibri" panose="020F0502020204030204" pitchFamily="34" charset="0"/>
                <a:cs typeface="Calibri" panose="020F0502020204030204" pitchFamily="34" charset="0"/>
              </a:rPr>
              <a:t> samt att det finns ett behov av fortsatt forskning av tidiga markörer för dåligt postoperativt utfall</a:t>
            </a:r>
            <a:r>
              <a:rPr lang="en-GB" sz="2400" dirty="0">
                <a:latin typeface="Goudy Old Style" panose="02020502050305020303" pitchFamily="18" charset="0"/>
                <a:ea typeface="Calibri" panose="020F0502020204030204" pitchFamily="34" charset="0"/>
                <a:cs typeface="Calibri" panose="020F0502020204030204" pitchFamily="34" charset="0"/>
              </a:rPr>
              <a:t>.</a:t>
            </a:r>
            <a:endParaRPr lang="sv-SE" sz="2400" dirty="0">
              <a:latin typeface="Goudy Old Style" panose="02020502050305020303" pitchFamily="18" charset="0"/>
            </a:endParaRPr>
          </a:p>
        </p:txBody>
      </p:sp>
      <p:pic>
        <p:nvPicPr>
          <p:cNvPr id="4" name="Bildobjekt 3" descr="En bild som visar text, Teckensnitt, logotyp, Grafik&#10;&#10;Automatiskt genererad beskrivning">
            <a:extLst>
              <a:ext uri="{FF2B5EF4-FFF2-40B4-BE49-F238E27FC236}">
                <a16:creationId xmlns:a16="http://schemas.microsoft.com/office/drawing/2014/main" id="{CED0B694-1E9A-17D5-5AF4-925C64F6E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562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99220"/>
            <a:ext cx="10058400" cy="1325563"/>
          </a:xfrm>
        </p:spPr>
        <p:txBody>
          <a:bodyPr rtlCol="0" anchor="ctr">
            <a:normAutofit/>
          </a:bodyPr>
          <a:lstStyle/>
          <a:p>
            <a:r>
              <a:rPr lang="en-US" dirty="0" err="1">
                <a:effectLst/>
                <a:latin typeface="Goudy Old Style" panose="02020502050305020303" pitchFamily="18" charset="0"/>
              </a:rPr>
              <a:t>Projektet</a:t>
            </a:r>
            <a:r>
              <a:rPr lang="en-US" dirty="0">
                <a:effectLst/>
                <a:latin typeface="Goudy Old Style" panose="02020502050305020303" pitchFamily="18" charset="0"/>
              </a:rPr>
              <a:t> </a:t>
            </a:r>
            <a:r>
              <a:rPr lang="en-US" dirty="0" err="1">
                <a:effectLst/>
                <a:latin typeface="Goudy Old Style" panose="02020502050305020303" pitchFamily="18" charset="0"/>
              </a:rPr>
              <a:t>genomfördes</a:t>
            </a:r>
            <a:r>
              <a:rPr lang="en-US" dirty="0">
                <a:effectLst/>
                <a:latin typeface="Goudy Old Style" panose="02020502050305020303" pitchFamily="18" charset="0"/>
              </a:rPr>
              <a:t> </a:t>
            </a:r>
            <a:r>
              <a:rPr lang="en-US" dirty="0" err="1">
                <a:latin typeface="Goudy Old Style" panose="02020502050305020303" pitchFamily="18" charset="0"/>
              </a:rPr>
              <a:t>på</a:t>
            </a:r>
            <a:r>
              <a:rPr lang="en-US" dirty="0">
                <a:effectLst/>
                <a:latin typeface="Goudy Old Style" panose="02020502050305020303" pitchFamily="18" charset="0"/>
              </a:rPr>
              <a:t> ANOPIVA, US Linköping</a:t>
            </a:r>
            <a:endParaRPr lang="sv-SE" dirty="0">
              <a:latin typeface="Goudy Old Style" panose="02020502050305020303" pitchFamily="18" charset="0"/>
            </a:endParaRPr>
          </a:p>
        </p:txBody>
      </p:sp>
      <p:sp>
        <p:nvSpPr>
          <p:cNvPr id="3" name="Platshållare för innehåll 2"/>
          <p:cNvSpPr>
            <a:spLocks noGrp="1"/>
          </p:cNvSpPr>
          <p:nvPr>
            <p:ph sz="half" idx="1"/>
          </p:nvPr>
        </p:nvSpPr>
        <p:spPr>
          <a:xfrm>
            <a:off x="1066800" y="2183605"/>
            <a:ext cx="4800600" cy="4575175"/>
          </a:xfrm>
        </p:spPr>
        <p:txBody>
          <a:bodyPr rtlCol="0">
            <a:normAutofit/>
          </a:bodyPr>
          <a:lstStyle/>
          <a:p>
            <a:pPr marL="0" indent="0" rtl="0">
              <a:buNone/>
            </a:pPr>
            <a:r>
              <a:rPr lang="sv-SE" sz="2800" b="1" dirty="0">
                <a:effectLst>
                  <a:outerShdw blurRad="38100" dist="38100" dir="2700000" algn="tl">
                    <a:srgbClr val="000000">
                      <a:alpha val="43137"/>
                    </a:srgbClr>
                  </a:outerShdw>
                </a:effectLst>
                <a:latin typeface="Goudy Old Style" panose="02020502050305020303" pitchFamily="18" charset="0"/>
              </a:rPr>
              <a:t>Huvudhandledare:</a:t>
            </a:r>
          </a:p>
          <a:p>
            <a:pPr rtl="0"/>
            <a:r>
              <a:rPr lang="sv-SE" dirty="0">
                <a:latin typeface="Goudy Old Style" panose="02020502050305020303" pitchFamily="18" charset="0"/>
              </a:rPr>
              <a:t>Michelle Chew</a:t>
            </a:r>
          </a:p>
          <a:p>
            <a:pPr marL="0" indent="0" rtl="0">
              <a:buNone/>
            </a:pPr>
            <a:endParaRPr lang="sv-SE" sz="2800" b="1" dirty="0">
              <a:effectLst>
                <a:outerShdw blurRad="38100" dist="38100" dir="2700000" algn="tl">
                  <a:srgbClr val="000000">
                    <a:alpha val="43137"/>
                  </a:srgbClr>
                </a:outerShdw>
              </a:effectLst>
              <a:latin typeface="Goudy Old Style" panose="02020502050305020303" pitchFamily="18" charset="0"/>
            </a:endParaRPr>
          </a:p>
          <a:p>
            <a:pPr marL="0" indent="0" rtl="0">
              <a:buNone/>
            </a:pPr>
            <a:r>
              <a:rPr lang="sv-SE" sz="2800" b="1" dirty="0">
                <a:effectLst>
                  <a:outerShdw blurRad="38100" dist="38100" dir="2700000" algn="tl">
                    <a:srgbClr val="000000">
                      <a:alpha val="43137"/>
                    </a:srgbClr>
                  </a:outerShdw>
                </a:effectLst>
                <a:latin typeface="Goudy Old Style" panose="02020502050305020303" pitchFamily="18" charset="0"/>
              </a:rPr>
              <a:t>Bihandledare:</a:t>
            </a:r>
          </a:p>
          <a:p>
            <a:pPr rtl="0"/>
            <a:r>
              <a:rPr lang="sv-SE" dirty="0">
                <a:latin typeface="Goudy Old Style" panose="02020502050305020303" pitchFamily="18" charset="0"/>
              </a:rPr>
              <a:t>Sara Lyckner</a:t>
            </a:r>
          </a:p>
          <a:p>
            <a:pPr rtl="0"/>
            <a:r>
              <a:rPr lang="sv-SE" dirty="0">
                <a:latin typeface="Goudy Old Style" panose="02020502050305020303" pitchFamily="18" charset="0"/>
              </a:rPr>
              <a:t>Henrik Andersson</a:t>
            </a:r>
          </a:p>
        </p:txBody>
      </p:sp>
      <p:pic>
        <p:nvPicPr>
          <p:cNvPr id="4" name="Bildobjekt 3">
            <a:extLst>
              <a:ext uri="{FF2B5EF4-FFF2-40B4-BE49-F238E27FC236}">
                <a16:creationId xmlns:a16="http://schemas.microsoft.com/office/drawing/2014/main" id="{9DFE3169-33C7-AFC1-0F18-67934D822DE8}"/>
              </a:ext>
            </a:extLst>
          </p:cNvPr>
          <p:cNvPicPr>
            <a:picLocks noChangeAspect="1"/>
          </p:cNvPicPr>
          <p:nvPr/>
        </p:nvPicPr>
        <p:blipFill rotWithShape="1">
          <a:blip r:embed="rId3"/>
          <a:srcRect t="4696" r="4" b="4"/>
          <a:stretch/>
        </p:blipFill>
        <p:spPr>
          <a:xfrm>
            <a:off x="6324600" y="1825624"/>
            <a:ext cx="4800600" cy="4575175"/>
          </a:xfrm>
          <a:prstGeom prst="rect">
            <a:avLst/>
          </a:prstGeom>
          <a:noFill/>
        </p:spPr>
      </p:pic>
      <p:pic>
        <p:nvPicPr>
          <p:cNvPr id="5" name="Bildobjekt 4" descr="En bild som visar text, Teckensnitt, logotyp, Grafik&#10;&#10;Automatiskt genererad beskrivning">
            <a:extLst>
              <a:ext uri="{FF2B5EF4-FFF2-40B4-BE49-F238E27FC236}">
                <a16:creationId xmlns:a16="http://schemas.microsoft.com/office/drawing/2014/main" id="{4F8AA590-27B9-CF3C-EBE8-8F4993F86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99220"/>
            <a:ext cx="10058400" cy="1325563"/>
          </a:xfrm>
        </p:spPr>
        <p:txBody>
          <a:bodyPr rtlCol="0" anchor="ctr">
            <a:normAutofit/>
          </a:bodyPr>
          <a:lstStyle/>
          <a:p>
            <a:pPr rtl="0"/>
            <a:r>
              <a:rPr lang="sv-SE" sz="4400" dirty="0">
                <a:latin typeface="Goudy Old Style" panose="02020502050305020303" pitchFamily="18" charset="0"/>
              </a:rPr>
              <a:t>Bakgrund</a:t>
            </a:r>
            <a:endParaRPr lang="sv-SE" dirty="0">
              <a:latin typeface="Goudy Old Style" panose="02020502050305020303" pitchFamily="18" charset="0"/>
            </a:endParaRPr>
          </a:p>
        </p:txBody>
      </p:sp>
      <p:pic>
        <p:nvPicPr>
          <p:cNvPr id="5" name="Bildobjekt 4">
            <a:extLst>
              <a:ext uri="{FF2B5EF4-FFF2-40B4-BE49-F238E27FC236}">
                <a16:creationId xmlns:a16="http://schemas.microsoft.com/office/drawing/2014/main" id="{45FB22D9-DEE9-EE69-A4D9-6FBE52FD4C99}"/>
              </a:ext>
            </a:extLst>
          </p:cNvPr>
          <p:cNvPicPr>
            <a:picLocks noChangeAspect="1"/>
          </p:cNvPicPr>
          <p:nvPr/>
        </p:nvPicPr>
        <p:blipFill rotWithShape="1">
          <a:blip r:embed="rId3">
            <a:alphaModFix/>
          </a:blip>
          <a:srcRect r="4" b="4700"/>
          <a:stretch/>
        </p:blipFill>
        <p:spPr>
          <a:xfrm>
            <a:off x="1066800" y="1825624"/>
            <a:ext cx="4800600" cy="4575175"/>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1757B519-536C-848E-83D3-483239C7DF88}"/>
              </a:ext>
            </a:extLst>
          </p:cNvPr>
          <p:cNvSpPr>
            <a:spLocks noGrp="1"/>
          </p:cNvSpPr>
          <p:nvPr>
            <p:ph sz="half" idx="2"/>
          </p:nvPr>
        </p:nvSpPr>
        <p:spPr>
          <a:xfrm>
            <a:off x="6324600" y="1825624"/>
            <a:ext cx="4800600" cy="4575175"/>
          </a:xfrm>
        </p:spPr>
        <p:txBody>
          <a:bodyPr>
            <a:normAutofit lnSpcReduction="10000"/>
          </a:bodyPr>
          <a:lstStyle/>
          <a:p>
            <a:r>
              <a:rPr lang="sv-SE" sz="2800" dirty="0">
                <a:latin typeface="Goudy Old Style" panose="02020502050305020303" pitchFamily="18" charset="0"/>
              </a:rPr>
              <a:t>Kirurgi är en stor del av modern sjukvård. Över 400 000 patienter i Sverige under 2022.</a:t>
            </a:r>
          </a:p>
          <a:p>
            <a:r>
              <a:rPr lang="sv-SE" sz="2800" dirty="0">
                <a:latin typeface="Goudy Old Style" panose="02020502050305020303" pitchFamily="18" charset="0"/>
              </a:rPr>
              <a:t>Postoperativa komplikationer är vanliga och har stor effekt på utfallet efter kirurgi. </a:t>
            </a:r>
          </a:p>
          <a:p>
            <a:r>
              <a:rPr lang="sv-SE" sz="2800" dirty="0">
                <a:latin typeface="Goudy Old Style" panose="02020502050305020303" pitchFamily="18" charset="0"/>
              </a:rPr>
              <a:t>Det är viktigt att hitta och behandla komplikationer i tid för att undvika </a:t>
            </a:r>
            <a:r>
              <a:rPr lang="sv-SE" sz="2800" dirty="0" err="1">
                <a:latin typeface="Goudy Old Style" panose="02020502050305020303" pitchFamily="18" charset="0"/>
              </a:rPr>
              <a:t>failure</a:t>
            </a:r>
            <a:r>
              <a:rPr lang="sv-SE" sz="2800" dirty="0">
                <a:latin typeface="Goudy Old Style" panose="02020502050305020303" pitchFamily="18" charset="0"/>
              </a:rPr>
              <a:t> to </a:t>
            </a:r>
            <a:r>
              <a:rPr lang="sv-SE" sz="2800" dirty="0" err="1">
                <a:latin typeface="Goudy Old Style" panose="02020502050305020303" pitchFamily="18" charset="0"/>
              </a:rPr>
              <a:t>rescue</a:t>
            </a:r>
            <a:r>
              <a:rPr lang="sv-SE" sz="2800" dirty="0">
                <a:latin typeface="Goudy Old Style" panose="02020502050305020303" pitchFamily="18" charset="0"/>
              </a:rPr>
              <a:t>.</a:t>
            </a:r>
          </a:p>
        </p:txBody>
      </p:sp>
      <p:pic>
        <p:nvPicPr>
          <p:cNvPr id="10" name="Bildobjekt 9" descr="En bild som visar text, Teckensnitt, logotyp, Grafik&#10;&#10;Automatiskt genererad beskrivning">
            <a:extLst>
              <a:ext uri="{FF2B5EF4-FFF2-40B4-BE49-F238E27FC236}">
                <a16:creationId xmlns:a16="http://schemas.microsoft.com/office/drawing/2014/main" id="{ADB78BE0-B656-02EB-F308-982ED6F22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99220"/>
            <a:ext cx="10058400" cy="1325563"/>
          </a:xfrm>
        </p:spPr>
        <p:txBody>
          <a:bodyPr rtlCol="0" anchor="ctr">
            <a:normAutofit/>
          </a:bodyPr>
          <a:lstStyle/>
          <a:p>
            <a:pPr rtl="0"/>
            <a:r>
              <a:rPr lang="sv-SE" sz="4400" dirty="0">
                <a:latin typeface="Goudy Old Style" panose="02020502050305020303" pitchFamily="18" charset="0"/>
              </a:rPr>
              <a:t>Oönskade händelser på post-OP</a:t>
            </a:r>
          </a:p>
        </p:txBody>
      </p:sp>
      <p:sp>
        <p:nvSpPr>
          <p:cNvPr id="3" name="Platshållare för innehåll 2"/>
          <p:cNvSpPr>
            <a:spLocks noGrp="1"/>
          </p:cNvSpPr>
          <p:nvPr>
            <p:ph sz="half" idx="1"/>
          </p:nvPr>
        </p:nvSpPr>
        <p:spPr>
          <a:xfrm>
            <a:off x="767408" y="1825623"/>
            <a:ext cx="4800600" cy="4575175"/>
          </a:xfrm>
        </p:spPr>
        <p:txBody>
          <a:bodyPr rtlCol="0">
            <a:normAutofit fontScale="92500" lnSpcReduction="10000"/>
          </a:bodyPr>
          <a:lstStyle/>
          <a:p>
            <a:pPr rtl="0"/>
            <a:r>
              <a:rPr lang="sv-SE" sz="2800" dirty="0">
                <a:latin typeface="Goudy Old Style" panose="02020502050305020303" pitchFamily="18" charset="0"/>
              </a:rPr>
              <a:t>Monitorering av vitalparametrar är viktigt för att upptäcka postoperativa komplikationer tidigt.</a:t>
            </a:r>
          </a:p>
          <a:p>
            <a:pPr rtl="0"/>
            <a:r>
              <a:rPr lang="sv-SE" sz="2800" dirty="0">
                <a:latin typeface="Goudy Old Style" panose="02020502050305020303" pitchFamily="18" charset="0"/>
              </a:rPr>
              <a:t>Det är vanligt med mindre deviationer i vitalparametrar och mindre oönskade händelser på  postoperativa avdelningen (Post-OP). </a:t>
            </a:r>
          </a:p>
          <a:p>
            <a:pPr rtl="0"/>
            <a:r>
              <a:rPr lang="sv-SE" sz="2800" dirty="0">
                <a:latin typeface="Goudy Old Style" panose="02020502050305020303" pitchFamily="18" charset="0"/>
              </a:rPr>
              <a:t>Effekten av dessa deviationer och händelser på det postoperativa utfallet är dock dåligt studerade.</a:t>
            </a:r>
          </a:p>
        </p:txBody>
      </p:sp>
      <p:pic>
        <p:nvPicPr>
          <p:cNvPr id="6" name="Bildobjekt 5">
            <a:extLst>
              <a:ext uri="{FF2B5EF4-FFF2-40B4-BE49-F238E27FC236}">
                <a16:creationId xmlns:a16="http://schemas.microsoft.com/office/drawing/2014/main" id="{9BC618C0-EACB-5869-68B6-0AAA571AB053}"/>
              </a:ext>
            </a:extLst>
          </p:cNvPr>
          <p:cNvPicPr>
            <a:picLocks noChangeAspect="1"/>
          </p:cNvPicPr>
          <p:nvPr/>
        </p:nvPicPr>
        <p:blipFill rotWithShape="1">
          <a:blip r:embed="rId3"/>
          <a:srcRect l="9400" r="12694" b="2"/>
          <a:stretch/>
        </p:blipFill>
        <p:spPr>
          <a:xfrm>
            <a:off x="6324600" y="1825624"/>
            <a:ext cx="4800600" cy="4575175"/>
          </a:xfrm>
          <a:prstGeom prst="rect">
            <a:avLst/>
          </a:prstGeom>
          <a:ln>
            <a:noFill/>
          </a:ln>
          <a:effectLst>
            <a:outerShdw blurRad="292100" dist="139700" dir="2700000" algn="tl" rotWithShape="0">
              <a:srgbClr val="333333">
                <a:alpha val="65000"/>
              </a:srgbClr>
            </a:outerShdw>
          </a:effectLst>
        </p:spPr>
      </p:pic>
      <p:pic>
        <p:nvPicPr>
          <p:cNvPr id="4" name="Bildobjekt 3" descr="En bild som visar text, Teckensnitt, logotyp, Grafik&#10;&#10;Automatiskt genererad beskrivning">
            <a:extLst>
              <a:ext uri="{FF2B5EF4-FFF2-40B4-BE49-F238E27FC236}">
                <a16:creationId xmlns:a16="http://schemas.microsoft.com/office/drawing/2014/main" id="{28A90C50-3BE1-FCE2-D7A9-3AB3B9498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979693-D620-194E-5E99-52BD8CD8EFBC}"/>
              </a:ext>
            </a:extLst>
          </p:cNvPr>
          <p:cNvSpPr>
            <a:spLocks noGrp="1"/>
          </p:cNvSpPr>
          <p:nvPr>
            <p:ph type="title"/>
          </p:nvPr>
        </p:nvSpPr>
        <p:spPr>
          <a:xfrm>
            <a:off x="1066800" y="99220"/>
            <a:ext cx="10357792" cy="1325563"/>
          </a:xfrm>
        </p:spPr>
        <p:txBody>
          <a:bodyPr anchor="ctr">
            <a:normAutofit/>
          </a:bodyPr>
          <a:lstStyle/>
          <a:p>
            <a:r>
              <a:rPr lang="sv-SE" dirty="0">
                <a:latin typeface="Goudy Old Style" panose="02020502050305020303" pitchFamily="18" charset="0"/>
              </a:rPr>
              <a:t>Oönskade händelser och postoperativa komplikationer</a:t>
            </a:r>
          </a:p>
        </p:txBody>
      </p:sp>
      <p:sp>
        <p:nvSpPr>
          <p:cNvPr id="3" name="Platshållare för innehåll 2">
            <a:extLst>
              <a:ext uri="{FF2B5EF4-FFF2-40B4-BE49-F238E27FC236}">
                <a16:creationId xmlns:a16="http://schemas.microsoft.com/office/drawing/2014/main" id="{AB09CF5A-E972-751A-E34E-F58456641D2A}"/>
              </a:ext>
            </a:extLst>
          </p:cNvPr>
          <p:cNvSpPr>
            <a:spLocks noGrp="1"/>
          </p:cNvSpPr>
          <p:nvPr>
            <p:ph sz="half" idx="1"/>
          </p:nvPr>
        </p:nvSpPr>
        <p:spPr>
          <a:xfrm>
            <a:off x="954089" y="1825624"/>
            <a:ext cx="4800600" cy="4745577"/>
          </a:xfrm>
        </p:spPr>
        <p:txBody>
          <a:bodyPr>
            <a:normAutofit fontScale="92500"/>
          </a:bodyPr>
          <a:lstStyle/>
          <a:p>
            <a:pPr marL="0" indent="0">
              <a:buNone/>
            </a:pPr>
            <a:r>
              <a:rPr lang="sv-SE" sz="2800" dirty="0">
                <a:latin typeface="Goudy Old Style" panose="02020502050305020303" pitchFamily="18" charset="0"/>
              </a:rPr>
              <a:t>Tidigare forskning har visat att postoperativa komplikationer ökar morbiditet and mortalitet för patienter. </a:t>
            </a:r>
          </a:p>
          <a:p>
            <a:pPr marL="0" indent="0">
              <a:buNone/>
            </a:pPr>
            <a:r>
              <a:rPr lang="sv-SE" sz="2800" dirty="0">
                <a:latin typeface="Goudy Old Style" panose="02020502050305020303" pitchFamily="18" charset="0"/>
              </a:rPr>
              <a:t>Det har också visats att postoperativa oönskade händelser som hypotension och hypotermi kan vara associerade med senare postoperativa komplikationer. Forskningen visar även att de första 24 timmarna efter kirurgi är extra kritiska.</a:t>
            </a:r>
          </a:p>
        </p:txBody>
      </p:sp>
      <p:pic>
        <p:nvPicPr>
          <p:cNvPr id="1026" name="Picture 2" descr="The types of research for Thesis - Study in Sweden">
            <a:extLst>
              <a:ext uri="{FF2B5EF4-FFF2-40B4-BE49-F238E27FC236}">
                <a16:creationId xmlns:a16="http://schemas.microsoft.com/office/drawing/2014/main" id="{D055B9DC-121E-ACF4-106F-3FB3EF233D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7312" y="1825624"/>
            <a:ext cx="4575175" cy="4575175"/>
          </a:xfrm>
          <a:prstGeom prst="rect">
            <a:avLst/>
          </a:prstGeom>
          <a:solidFill>
            <a:srgbClr val="FFFFFF"/>
          </a:solidFill>
        </p:spPr>
      </p:pic>
      <p:pic>
        <p:nvPicPr>
          <p:cNvPr id="4" name="Bildobjekt 3" descr="En bild som visar text, Teckensnitt, logotyp, Grafik&#10;&#10;Automatiskt genererad beskrivning">
            <a:extLst>
              <a:ext uri="{FF2B5EF4-FFF2-40B4-BE49-F238E27FC236}">
                <a16:creationId xmlns:a16="http://schemas.microsoft.com/office/drawing/2014/main" id="{572194F3-0BE2-F8EC-CD3B-6130A2B54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3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rtl="0"/>
            <a:r>
              <a:rPr lang="sv-SE" sz="4400" dirty="0">
                <a:latin typeface="Goudy Old Style" panose="02020502050305020303" pitchFamily="18" charset="0"/>
              </a:rPr>
              <a:t>Mål och hypotes</a:t>
            </a:r>
          </a:p>
        </p:txBody>
      </p:sp>
      <p:sp>
        <p:nvSpPr>
          <p:cNvPr id="5" name="Platshållare för text 4"/>
          <p:cNvSpPr>
            <a:spLocks noGrp="1"/>
          </p:cNvSpPr>
          <p:nvPr>
            <p:ph type="body" sz="quarter" idx="3"/>
          </p:nvPr>
        </p:nvSpPr>
        <p:spPr>
          <a:xfrm>
            <a:off x="7391400" y="2522667"/>
            <a:ext cx="4800600" cy="762000"/>
          </a:xfrm>
        </p:spPr>
        <p:txBody>
          <a:bodyPr rtlCol="0"/>
          <a:lstStyle/>
          <a:p>
            <a:pPr rtl="0"/>
            <a:r>
              <a:rPr lang="sv-SE" u="sng" dirty="0">
                <a:latin typeface="Goudy Old Style" panose="02020502050305020303" pitchFamily="18" charset="0"/>
              </a:rPr>
              <a:t>Oönskade händelser som undersöks</a:t>
            </a:r>
            <a:r>
              <a:rPr lang="sv-SE" dirty="0">
                <a:latin typeface="Goudy Old Style" panose="02020502050305020303" pitchFamily="18" charset="0"/>
              </a:rPr>
              <a:t>:</a:t>
            </a:r>
          </a:p>
        </p:txBody>
      </p:sp>
      <p:sp>
        <p:nvSpPr>
          <p:cNvPr id="6" name="Platshållare för innehåll 5"/>
          <p:cNvSpPr>
            <a:spLocks noGrp="1"/>
          </p:cNvSpPr>
          <p:nvPr>
            <p:ph sz="quarter" idx="4"/>
          </p:nvPr>
        </p:nvSpPr>
        <p:spPr>
          <a:xfrm>
            <a:off x="7456730" y="3212976"/>
            <a:ext cx="6252120" cy="3810033"/>
          </a:xfrm>
        </p:spPr>
        <p:txBody>
          <a:bodyPr rtlCol="0"/>
          <a:lstStyle/>
          <a:p>
            <a:pPr rtl="0">
              <a:buFont typeface="Wingdings" panose="05000000000000000000" pitchFamily="2" charset="2"/>
              <a:buChar char="Ø"/>
            </a:pPr>
            <a:r>
              <a:rPr lang="sv-SE" sz="2800" i="1" dirty="0">
                <a:latin typeface="Goudy Old Style" panose="02020502050305020303" pitchFamily="18" charset="0"/>
              </a:rPr>
              <a:t> </a:t>
            </a:r>
            <a:r>
              <a:rPr lang="sv-SE" i="1" dirty="0">
                <a:latin typeface="Goudy Old Style" panose="02020502050305020303" pitchFamily="18" charset="0"/>
              </a:rPr>
              <a:t>Hypotension </a:t>
            </a:r>
          </a:p>
          <a:p>
            <a:pPr rtl="0">
              <a:buFont typeface="Wingdings" panose="05000000000000000000" pitchFamily="2" charset="2"/>
              <a:buChar char="Ø"/>
            </a:pPr>
            <a:r>
              <a:rPr lang="sv-SE" i="1" dirty="0">
                <a:latin typeface="Goudy Old Style" panose="02020502050305020303" pitchFamily="18" charset="0"/>
              </a:rPr>
              <a:t> Hypotermi</a:t>
            </a:r>
          </a:p>
          <a:p>
            <a:pPr rtl="0">
              <a:buFont typeface="Wingdings" panose="05000000000000000000" pitchFamily="2" charset="2"/>
              <a:buChar char="Ø"/>
            </a:pPr>
            <a:r>
              <a:rPr lang="sv-SE" i="1" dirty="0">
                <a:latin typeface="Goudy Old Style" panose="02020502050305020303" pitchFamily="18" charset="0"/>
              </a:rPr>
              <a:t> Operationssårs problem</a:t>
            </a:r>
          </a:p>
          <a:p>
            <a:pPr rtl="0">
              <a:buFont typeface="Wingdings" panose="05000000000000000000" pitchFamily="2" charset="2"/>
              <a:buChar char="Ø"/>
            </a:pPr>
            <a:r>
              <a:rPr lang="sv-SE" i="1" dirty="0">
                <a:latin typeface="Goudy Old Style" panose="02020502050305020303" pitchFamily="18" charset="0"/>
              </a:rPr>
              <a:t> Problem med kirurgiska dränage</a:t>
            </a:r>
          </a:p>
          <a:p>
            <a:pPr rtl="0">
              <a:buFont typeface="Wingdings" panose="05000000000000000000" pitchFamily="2" charset="2"/>
              <a:buChar char="Ø"/>
            </a:pPr>
            <a:endParaRPr lang="sv-SE" dirty="0"/>
          </a:p>
        </p:txBody>
      </p:sp>
      <p:sp>
        <p:nvSpPr>
          <p:cNvPr id="9" name="Rektangel 8">
            <a:extLst>
              <a:ext uri="{FF2B5EF4-FFF2-40B4-BE49-F238E27FC236}">
                <a16:creationId xmlns:a16="http://schemas.microsoft.com/office/drawing/2014/main" id="{D730477A-3645-292B-31E6-B25ADB6AD89C}"/>
              </a:ext>
            </a:extLst>
          </p:cNvPr>
          <p:cNvSpPr/>
          <p:nvPr/>
        </p:nvSpPr>
        <p:spPr>
          <a:xfrm>
            <a:off x="567354" y="1634821"/>
            <a:ext cx="5300046" cy="25376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ffectLst>
            <a:outerShdw blurRad="50800" dist="38100" dir="13500000" algn="br"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8322875-6992-BFDE-18FD-197129780C10}"/>
              </a:ext>
            </a:extLst>
          </p:cNvPr>
          <p:cNvSpPr txBox="1"/>
          <p:nvPr/>
        </p:nvSpPr>
        <p:spPr>
          <a:xfrm>
            <a:off x="649660" y="1628800"/>
            <a:ext cx="5135434" cy="2308324"/>
          </a:xfrm>
          <a:prstGeom prst="rect">
            <a:avLst/>
          </a:prstGeom>
          <a:noFill/>
          <a:effectLst>
            <a:glow rad="101600">
              <a:schemeClr val="accent1">
                <a:satMod val="175000"/>
                <a:alpha val="40000"/>
              </a:schemeClr>
            </a:glow>
            <a:softEdge rad="31750"/>
          </a:effectLst>
        </p:spPr>
        <p:txBody>
          <a:bodyPr wrap="square" rtlCol="0">
            <a:spAutoFit/>
          </a:bodyPr>
          <a:lstStyle/>
          <a:p>
            <a:pPr algn="ctr"/>
            <a:r>
              <a:rPr lang="sv-SE" sz="2400" dirty="0">
                <a:solidFill>
                  <a:schemeClr val="bg1"/>
                </a:solidFill>
                <a:latin typeface="Goudy Old Style" panose="02020502050305020303" pitchFamily="18" charset="0"/>
              </a:rPr>
              <a:t>Hypotes: Tidig hypotension, hypotermi, operationsårsproblem och problem med kirurgiska dränage på </a:t>
            </a:r>
            <a:r>
              <a:rPr lang="sv-SE" sz="2400" dirty="0" err="1">
                <a:solidFill>
                  <a:schemeClr val="bg1"/>
                </a:solidFill>
                <a:latin typeface="Goudy Old Style" panose="02020502050305020303" pitchFamily="18" charset="0"/>
              </a:rPr>
              <a:t>PostOP</a:t>
            </a:r>
            <a:r>
              <a:rPr lang="sv-SE" sz="2400" dirty="0">
                <a:solidFill>
                  <a:schemeClr val="bg1"/>
                </a:solidFill>
                <a:latin typeface="Goudy Old Style" panose="02020502050305020303" pitchFamily="18" charset="0"/>
              </a:rPr>
              <a:t> är oberoende associerat med högre risk för postoperativ infektion, mortalitet och MACCE</a:t>
            </a:r>
            <a:r>
              <a:rPr lang="sv-SE" dirty="0">
                <a:solidFill>
                  <a:schemeClr val="bg1"/>
                </a:solidFill>
              </a:rPr>
              <a:t>.</a:t>
            </a:r>
          </a:p>
        </p:txBody>
      </p:sp>
      <p:sp>
        <p:nvSpPr>
          <p:cNvPr id="11" name="textruta 10">
            <a:extLst>
              <a:ext uri="{FF2B5EF4-FFF2-40B4-BE49-F238E27FC236}">
                <a16:creationId xmlns:a16="http://schemas.microsoft.com/office/drawing/2014/main" id="{142A821E-1AA8-0C76-2585-22DA5102FA3A}"/>
              </a:ext>
            </a:extLst>
          </p:cNvPr>
          <p:cNvSpPr txBox="1"/>
          <p:nvPr/>
        </p:nvSpPr>
        <p:spPr>
          <a:xfrm>
            <a:off x="538808" y="4382551"/>
            <a:ext cx="5557192" cy="2616101"/>
          </a:xfrm>
          <a:prstGeom prst="rect">
            <a:avLst/>
          </a:prstGeom>
          <a:noFill/>
        </p:spPr>
        <p:txBody>
          <a:bodyPr wrap="square" rtlCol="0">
            <a:spAutoFit/>
          </a:bodyPr>
          <a:lstStyle/>
          <a:p>
            <a:r>
              <a:rPr lang="sv-SE" sz="2000" dirty="0">
                <a:latin typeface="Goudy Old Style" panose="02020502050305020303" pitchFamily="18" charset="0"/>
              </a:rPr>
              <a:t>Utfall som undersöks:</a:t>
            </a:r>
          </a:p>
          <a:p>
            <a:pPr marL="342900" indent="-342900">
              <a:buFont typeface="Arial" panose="020B0604020202020204" pitchFamily="34" charset="0"/>
              <a:buChar char="•"/>
            </a:pPr>
            <a:r>
              <a:rPr lang="sv-SE" sz="2000" dirty="0">
                <a:latin typeface="Goudy Old Style" panose="02020502050305020303" pitchFamily="18" charset="0"/>
              </a:rPr>
              <a:t>Primära Utfall: </a:t>
            </a:r>
          </a:p>
          <a:p>
            <a:pPr marL="800100" lvl="1" indent="-342900">
              <a:buFont typeface="Wingdings" panose="05000000000000000000" pitchFamily="2" charset="2"/>
              <a:buChar char="Ø"/>
            </a:pPr>
            <a:r>
              <a:rPr lang="sv-SE" sz="2000" dirty="0">
                <a:latin typeface="Goudy Old Style" panose="02020502050305020303" pitchFamily="18" charset="0"/>
              </a:rPr>
              <a:t>Sår- och </a:t>
            </a:r>
            <a:r>
              <a:rPr lang="sv-SE" sz="2000" dirty="0" err="1">
                <a:latin typeface="Goudy Old Style" panose="02020502050305020303" pitchFamily="18" charset="0"/>
              </a:rPr>
              <a:t>kroppshåle-infectioner</a:t>
            </a:r>
            <a:endParaRPr lang="sv-SE" sz="2000" dirty="0">
              <a:latin typeface="Goudy Old Style" panose="02020502050305020303" pitchFamily="18" charset="0"/>
            </a:endParaRPr>
          </a:p>
          <a:p>
            <a:pPr marL="342900" indent="-342900">
              <a:buFont typeface="Arial" panose="020B0604020202020204" pitchFamily="34" charset="0"/>
              <a:buChar char="•"/>
            </a:pPr>
            <a:r>
              <a:rPr lang="sv-SE" sz="2000" dirty="0">
                <a:latin typeface="Goudy Old Style" panose="02020502050305020303" pitchFamily="18" charset="0"/>
              </a:rPr>
              <a:t>Sekundära Utfall:</a:t>
            </a:r>
          </a:p>
          <a:p>
            <a:pPr marL="800100" lvl="1" indent="-342900">
              <a:buFont typeface="Wingdings" panose="05000000000000000000" pitchFamily="2" charset="2"/>
              <a:buChar char="Ø"/>
            </a:pPr>
            <a:r>
              <a:rPr lang="sv-SE" sz="2000" dirty="0">
                <a:latin typeface="Goudy Old Style" panose="02020502050305020303" pitchFamily="18" charset="0"/>
              </a:rPr>
              <a:t>Mortalitet</a:t>
            </a:r>
          </a:p>
          <a:p>
            <a:pPr marL="800100" lvl="1" indent="-342900">
              <a:buFont typeface="Wingdings" panose="05000000000000000000" pitchFamily="2" charset="2"/>
              <a:buChar char="Ø"/>
            </a:pPr>
            <a:r>
              <a:rPr lang="sv-SE" sz="2000" dirty="0">
                <a:latin typeface="Goudy Old Style" panose="02020502050305020303" pitchFamily="18" charset="0"/>
              </a:rPr>
              <a:t>Major </a:t>
            </a:r>
            <a:r>
              <a:rPr lang="sv-SE" sz="2000" dirty="0" err="1">
                <a:latin typeface="Goudy Old Style" panose="02020502050305020303" pitchFamily="18" charset="0"/>
              </a:rPr>
              <a:t>adverse</a:t>
            </a:r>
            <a:r>
              <a:rPr lang="sv-SE" sz="2000" dirty="0">
                <a:latin typeface="Goudy Old Style" panose="02020502050305020303" pitchFamily="18" charset="0"/>
              </a:rPr>
              <a:t> </a:t>
            </a:r>
            <a:r>
              <a:rPr lang="sv-SE" sz="2000" dirty="0" err="1">
                <a:latin typeface="Goudy Old Style" panose="02020502050305020303" pitchFamily="18" charset="0"/>
              </a:rPr>
              <a:t>cardiovascular</a:t>
            </a:r>
            <a:r>
              <a:rPr lang="sv-SE" sz="2000" dirty="0">
                <a:latin typeface="Goudy Old Style" panose="02020502050305020303" pitchFamily="18" charset="0"/>
              </a:rPr>
              <a:t> and </a:t>
            </a:r>
            <a:r>
              <a:rPr lang="sv-SE" sz="2000" dirty="0" err="1">
                <a:latin typeface="Goudy Old Style" panose="02020502050305020303" pitchFamily="18" charset="0"/>
              </a:rPr>
              <a:t>cerebrovascular</a:t>
            </a:r>
            <a:r>
              <a:rPr lang="sv-SE" sz="2000" dirty="0">
                <a:latin typeface="Goudy Old Style" panose="02020502050305020303" pitchFamily="18" charset="0"/>
              </a:rPr>
              <a:t> events (MACCE)</a:t>
            </a:r>
          </a:p>
          <a:p>
            <a:pPr marL="800100" lvl="1" indent="-342900">
              <a:buFont typeface="Arial" panose="020B0604020202020204" pitchFamily="34" charset="0"/>
              <a:buChar char="•"/>
            </a:pPr>
            <a:endParaRPr lang="sv-SE" sz="2400" dirty="0"/>
          </a:p>
        </p:txBody>
      </p:sp>
      <p:pic>
        <p:nvPicPr>
          <p:cNvPr id="3" name="Bildobjekt 2" descr="En bild som visar text, Teckensnitt, logotyp, Grafik&#10;&#10;Automatiskt genererad beskrivning">
            <a:extLst>
              <a:ext uri="{FF2B5EF4-FFF2-40B4-BE49-F238E27FC236}">
                <a16:creationId xmlns:a16="http://schemas.microsoft.com/office/drawing/2014/main" id="{9E379629-72A6-E938-173A-F90F88724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31415"/>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rtl="0"/>
            <a:r>
              <a:rPr lang="sv-SE" sz="4400" dirty="0">
                <a:latin typeface="Goudy Old Style" panose="02020502050305020303" pitchFamily="18" charset="0"/>
              </a:rPr>
              <a:t>Metod</a:t>
            </a:r>
          </a:p>
        </p:txBody>
      </p:sp>
      <p:pic>
        <p:nvPicPr>
          <p:cNvPr id="3" name="Bildobjekt 2">
            <a:extLst>
              <a:ext uri="{FF2B5EF4-FFF2-40B4-BE49-F238E27FC236}">
                <a16:creationId xmlns:a16="http://schemas.microsoft.com/office/drawing/2014/main" id="{E42064D1-8425-C514-8925-E2FA9EAC19E0}"/>
              </a:ext>
            </a:extLst>
          </p:cNvPr>
          <p:cNvPicPr>
            <a:picLocks noChangeAspect="1"/>
          </p:cNvPicPr>
          <p:nvPr/>
        </p:nvPicPr>
        <p:blipFill>
          <a:blip r:embed="rId3"/>
          <a:stretch>
            <a:fillRect/>
          </a:stretch>
        </p:blipFill>
        <p:spPr>
          <a:xfrm>
            <a:off x="9840416" y="911605"/>
            <a:ext cx="1083420" cy="1831132"/>
          </a:xfrm>
          <a:prstGeom prst="rect">
            <a:avLst/>
          </a:prstGeom>
        </p:spPr>
      </p:pic>
      <p:sp>
        <p:nvSpPr>
          <p:cNvPr id="4" name="textruta 3">
            <a:extLst>
              <a:ext uri="{FF2B5EF4-FFF2-40B4-BE49-F238E27FC236}">
                <a16:creationId xmlns:a16="http://schemas.microsoft.com/office/drawing/2014/main" id="{07B139B0-F987-92F0-2FE5-878B03716B42}"/>
              </a:ext>
            </a:extLst>
          </p:cNvPr>
          <p:cNvSpPr txBox="1"/>
          <p:nvPr/>
        </p:nvSpPr>
        <p:spPr>
          <a:xfrm>
            <a:off x="2855640" y="1612799"/>
            <a:ext cx="5760640" cy="1938992"/>
          </a:xfrm>
          <a:prstGeom prst="rect">
            <a:avLst/>
          </a:prstGeom>
          <a:noFill/>
        </p:spPr>
        <p:txBody>
          <a:bodyPr wrap="square" rtlCol="0">
            <a:spAutoFit/>
          </a:bodyPr>
          <a:lstStyle/>
          <a:p>
            <a:pPr algn="ctr"/>
            <a:r>
              <a:rPr lang="sv-SE" sz="2400" dirty="0">
                <a:latin typeface="Goudy Old Style" panose="02020502050305020303" pitchFamily="18" charset="0"/>
              </a:rPr>
              <a:t>Studien inkluderar patientdata från patienter i MINSS (</a:t>
            </a:r>
            <a:r>
              <a:rPr lang="sv-SE" sz="2400" dirty="0" err="1">
                <a:latin typeface="Goudy Old Style" panose="02020502050305020303" pitchFamily="18" charset="0"/>
              </a:rPr>
              <a:t>Myocardial</a:t>
            </a:r>
            <a:r>
              <a:rPr lang="sv-SE" sz="2400" dirty="0">
                <a:latin typeface="Goudy Old Style" panose="02020502050305020303" pitchFamily="18" charset="0"/>
              </a:rPr>
              <a:t> </a:t>
            </a:r>
            <a:r>
              <a:rPr lang="sv-SE" sz="2400" dirty="0" err="1">
                <a:latin typeface="Goudy Old Style" panose="02020502050305020303" pitchFamily="18" charset="0"/>
              </a:rPr>
              <a:t>Injury</a:t>
            </a:r>
            <a:r>
              <a:rPr lang="sv-SE" sz="2400" dirty="0">
                <a:latin typeface="Goudy Old Style" panose="02020502050305020303" pitchFamily="18" charset="0"/>
              </a:rPr>
              <a:t> in </a:t>
            </a:r>
            <a:r>
              <a:rPr lang="sv-SE" sz="2400" dirty="0" err="1">
                <a:latin typeface="Goudy Old Style" panose="02020502050305020303" pitchFamily="18" charset="0"/>
              </a:rPr>
              <a:t>Noncardiac</a:t>
            </a:r>
            <a:r>
              <a:rPr lang="sv-SE" sz="2400" dirty="0">
                <a:latin typeface="Goudy Old Style" panose="02020502050305020303" pitchFamily="18" charset="0"/>
              </a:rPr>
              <a:t> </a:t>
            </a:r>
            <a:r>
              <a:rPr lang="sv-SE" sz="2400" dirty="0" err="1">
                <a:latin typeface="Goudy Old Style" panose="02020502050305020303" pitchFamily="18" charset="0"/>
              </a:rPr>
              <a:t>Surgery</a:t>
            </a:r>
            <a:r>
              <a:rPr lang="sv-SE" sz="2400" dirty="0">
                <a:latin typeface="Goudy Old Style" panose="02020502050305020303" pitchFamily="18" charset="0"/>
              </a:rPr>
              <a:t> in Sweden ) studien. Data samlades från två sjukhus i Sverige, </a:t>
            </a:r>
            <a:r>
              <a:rPr lang="sv-SE" sz="2400" b="1" dirty="0">
                <a:latin typeface="Goudy Old Style" panose="02020502050305020303" pitchFamily="18" charset="0"/>
              </a:rPr>
              <a:t>US Linköping</a:t>
            </a:r>
            <a:r>
              <a:rPr lang="sv-SE" sz="2400" dirty="0">
                <a:latin typeface="Goudy Old Style" panose="02020502050305020303" pitchFamily="18" charset="0"/>
              </a:rPr>
              <a:t> och </a:t>
            </a:r>
            <a:r>
              <a:rPr lang="sv-SE" sz="2400" b="1" dirty="0">
                <a:latin typeface="Goudy Old Style" panose="02020502050305020303" pitchFamily="18" charset="0"/>
              </a:rPr>
              <a:t>Mälarsjukhuset, Eskilstuna</a:t>
            </a:r>
            <a:r>
              <a:rPr lang="sv-SE" sz="2400" dirty="0">
                <a:latin typeface="Goudy Old Style" panose="02020502050305020303" pitchFamily="18" charset="0"/>
              </a:rPr>
              <a:t>.</a:t>
            </a:r>
          </a:p>
        </p:txBody>
      </p:sp>
      <p:sp>
        <p:nvSpPr>
          <p:cNvPr id="5" name="textruta 4">
            <a:extLst>
              <a:ext uri="{FF2B5EF4-FFF2-40B4-BE49-F238E27FC236}">
                <a16:creationId xmlns:a16="http://schemas.microsoft.com/office/drawing/2014/main" id="{C8B484E2-785B-35CE-5153-80E4A6F64962}"/>
              </a:ext>
            </a:extLst>
          </p:cNvPr>
          <p:cNvSpPr txBox="1"/>
          <p:nvPr/>
        </p:nvSpPr>
        <p:spPr>
          <a:xfrm>
            <a:off x="407368" y="3789040"/>
            <a:ext cx="5976664" cy="2431435"/>
          </a:xfrm>
          <a:prstGeom prst="rect">
            <a:avLst/>
          </a:prstGeom>
          <a:noFill/>
        </p:spPr>
        <p:txBody>
          <a:bodyPr wrap="square" rtlCol="0">
            <a:spAutoFit/>
          </a:bodyPr>
          <a:lstStyle/>
          <a:p>
            <a:r>
              <a:rPr lang="sv-SE" sz="2800" b="1" dirty="0">
                <a:latin typeface="Goudy Old Style" panose="02020502050305020303" pitchFamily="18" charset="0"/>
              </a:rPr>
              <a:t>Inklusionskriterier:</a:t>
            </a:r>
          </a:p>
          <a:p>
            <a:pPr marL="457200" indent="-457200">
              <a:buFont typeface="Arial" panose="020B0604020202020204" pitchFamily="34" charset="0"/>
              <a:buChar char="•"/>
            </a:pPr>
            <a:r>
              <a:rPr lang="sv-SE" sz="2400" b="1" dirty="0">
                <a:latin typeface="Goudy Old Style" panose="02020502050305020303" pitchFamily="18" charset="0"/>
              </a:rPr>
              <a:t>&lt; 50 år.</a:t>
            </a:r>
          </a:p>
          <a:p>
            <a:pPr marL="457200" indent="-457200">
              <a:buFont typeface="Arial" panose="020B0604020202020204" pitchFamily="34" charset="0"/>
              <a:buChar char="•"/>
            </a:pPr>
            <a:r>
              <a:rPr lang="sv-SE" sz="2400" b="1" dirty="0">
                <a:latin typeface="Goudy Old Style" panose="02020502050305020303" pitchFamily="18" charset="0"/>
              </a:rPr>
              <a:t>Genomgått stor elektiv bukkirurgi.</a:t>
            </a:r>
          </a:p>
          <a:p>
            <a:pPr marL="457200" indent="-457200">
              <a:buFont typeface="Arial" panose="020B0604020202020204" pitchFamily="34" charset="0"/>
              <a:buChar char="•"/>
            </a:pPr>
            <a:r>
              <a:rPr lang="sv-SE" sz="2400" b="1" dirty="0">
                <a:latin typeface="Goudy Old Style" panose="02020502050305020303" pitchFamily="18" charset="0"/>
              </a:rPr>
              <a:t>Generell anestesi.</a:t>
            </a:r>
          </a:p>
          <a:p>
            <a:pPr marL="457200" indent="-457200">
              <a:buFont typeface="Arial" panose="020B0604020202020204" pitchFamily="34" charset="0"/>
              <a:buChar char="•"/>
            </a:pPr>
            <a:r>
              <a:rPr lang="sv-SE" sz="2400" b="1" dirty="0">
                <a:latin typeface="Goudy Old Style" panose="02020502050305020303" pitchFamily="18" charset="0"/>
              </a:rPr>
              <a:t>Minst en natt inneliggande på sjukhus.</a:t>
            </a:r>
          </a:p>
          <a:p>
            <a:pPr marL="457200" indent="-457200">
              <a:buFont typeface="Arial" panose="020B0604020202020204" pitchFamily="34" charset="0"/>
              <a:buChar char="•"/>
            </a:pPr>
            <a:endParaRPr lang="sv-SE" sz="2800" b="1" dirty="0">
              <a:latin typeface="Goudy Old Style" panose="02020502050305020303" pitchFamily="18" charset="0"/>
            </a:endParaRPr>
          </a:p>
        </p:txBody>
      </p:sp>
      <p:sp>
        <p:nvSpPr>
          <p:cNvPr id="6" name="textruta 5">
            <a:extLst>
              <a:ext uri="{FF2B5EF4-FFF2-40B4-BE49-F238E27FC236}">
                <a16:creationId xmlns:a16="http://schemas.microsoft.com/office/drawing/2014/main" id="{49E121F8-AFA6-98F6-4F54-D5CF5AA01D7A}"/>
              </a:ext>
            </a:extLst>
          </p:cNvPr>
          <p:cNvSpPr txBox="1"/>
          <p:nvPr/>
        </p:nvSpPr>
        <p:spPr>
          <a:xfrm>
            <a:off x="6419237" y="3789040"/>
            <a:ext cx="4896544" cy="3016210"/>
          </a:xfrm>
          <a:prstGeom prst="rect">
            <a:avLst/>
          </a:prstGeom>
          <a:noFill/>
        </p:spPr>
        <p:txBody>
          <a:bodyPr wrap="square" rtlCol="0">
            <a:spAutoFit/>
          </a:bodyPr>
          <a:lstStyle/>
          <a:p>
            <a:r>
              <a:rPr lang="sv-SE" sz="2800" b="1" dirty="0">
                <a:latin typeface="Goudy Old Style" panose="02020502050305020303" pitchFamily="18" charset="0"/>
              </a:rPr>
              <a:t>Exklusionskriterier:</a:t>
            </a:r>
          </a:p>
          <a:p>
            <a:pPr marL="457200" indent="-457200">
              <a:buFont typeface="Arial" panose="020B0604020202020204" pitchFamily="34" charset="0"/>
              <a:buChar char="•"/>
            </a:pPr>
            <a:r>
              <a:rPr lang="sv-SE" sz="2400" b="1" dirty="0">
                <a:latin typeface="Goudy Old Style" panose="02020502050305020303" pitchFamily="18" charset="0"/>
              </a:rPr>
              <a:t>Ingen vård på </a:t>
            </a:r>
            <a:r>
              <a:rPr lang="sv-SE" sz="2400" b="1" dirty="0" err="1">
                <a:latin typeface="Goudy Old Style" panose="02020502050305020303" pitchFamily="18" charset="0"/>
              </a:rPr>
              <a:t>PostOP</a:t>
            </a:r>
            <a:r>
              <a:rPr lang="sv-SE" sz="2400" b="1" dirty="0">
                <a:latin typeface="Goudy Old Style" panose="02020502050305020303" pitchFamily="18" charset="0"/>
              </a:rPr>
              <a:t>.</a:t>
            </a:r>
          </a:p>
          <a:p>
            <a:pPr marL="457200" indent="-457200">
              <a:buFont typeface="Arial" panose="020B0604020202020204" pitchFamily="34" charset="0"/>
              <a:buChar char="•"/>
            </a:pPr>
            <a:r>
              <a:rPr lang="sv-SE" sz="2400" b="1" dirty="0">
                <a:latin typeface="Goudy Old Style" panose="02020502050305020303" pitchFamily="18" charset="0"/>
              </a:rPr>
              <a:t>Saknar data från </a:t>
            </a:r>
            <a:r>
              <a:rPr lang="sv-SE" sz="2400" b="1" dirty="0" err="1">
                <a:latin typeface="Goudy Old Style" panose="02020502050305020303" pitchFamily="18" charset="0"/>
              </a:rPr>
              <a:t>MINSS-studien</a:t>
            </a:r>
            <a:r>
              <a:rPr lang="sv-SE" sz="2400" b="1" dirty="0">
                <a:latin typeface="Goudy Old Style" panose="02020502050305020303" pitchFamily="18" charset="0"/>
              </a:rPr>
              <a:t>.</a:t>
            </a:r>
          </a:p>
          <a:p>
            <a:pPr marL="457200" indent="-457200">
              <a:buFont typeface="Arial" panose="020B0604020202020204" pitchFamily="34" charset="0"/>
              <a:buChar char="•"/>
            </a:pPr>
            <a:r>
              <a:rPr lang="sv-SE" sz="2400" b="1" dirty="0">
                <a:latin typeface="Goudy Old Style" panose="02020502050305020303" pitchFamily="18" charset="0"/>
              </a:rPr>
              <a:t>Drabbas av något av utfallen under första postoperativa dagen.</a:t>
            </a:r>
          </a:p>
          <a:p>
            <a:pPr marL="457200" indent="-457200">
              <a:buFont typeface="Arial" panose="020B0604020202020204" pitchFamily="34" charset="0"/>
              <a:buChar char="•"/>
            </a:pPr>
            <a:r>
              <a:rPr lang="sv-SE" sz="2400" b="1" dirty="0">
                <a:latin typeface="Goudy Old Style" panose="02020502050305020303" pitchFamily="18" charset="0"/>
              </a:rPr>
              <a:t>Exklusionskriterier för </a:t>
            </a:r>
            <a:r>
              <a:rPr lang="sv-SE" sz="2400" b="1" dirty="0" err="1">
                <a:latin typeface="Goudy Old Style" panose="02020502050305020303" pitchFamily="18" charset="0"/>
              </a:rPr>
              <a:t>MINSS-studien</a:t>
            </a:r>
            <a:r>
              <a:rPr lang="sv-SE" sz="2400" b="1" dirty="0">
                <a:latin typeface="Goudy Old Style" panose="02020502050305020303" pitchFamily="18" charset="0"/>
              </a:rPr>
              <a:t>.</a:t>
            </a:r>
          </a:p>
          <a:p>
            <a:pPr marL="285750" indent="-285750">
              <a:buFont typeface="Arial" panose="020B0604020202020204" pitchFamily="34" charset="0"/>
              <a:buChar char="•"/>
            </a:pPr>
            <a:endParaRPr lang="sv-SE" dirty="0"/>
          </a:p>
        </p:txBody>
      </p:sp>
      <p:pic>
        <p:nvPicPr>
          <p:cNvPr id="7" name="Bildobjekt 6" descr="En bild som visar text, Teckensnitt, logotyp, Grafik&#10;&#10;Automatiskt genererad beskrivning">
            <a:extLst>
              <a:ext uri="{FF2B5EF4-FFF2-40B4-BE49-F238E27FC236}">
                <a16:creationId xmlns:a16="http://schemas.microsoft.com/office/drawing/2014/main" id="{18A08149-6273-49D0-2423-60E103E2C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128" y="6119447"/>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31DCB-2476-4F2A-6EA2-F8D950C8F7AF}"/>
              </a:ext>
            </a:extLst>
          </p:cNvPr>
          <p:cNvSpPr>
            <a:spLocks noGrp="1"/>
          </p:cNvSpPr>
          <p:nvPr>
            <p:ph type="title"/>
          </p:nvPr>
        </p:nvSpPr>
        <p:spPr>
          <a:xfrm>
            <a:off x="1066800" y="99220"/>
            <a:ext cx="10058400" cy="1325563"/>
          </a:xfrm>
        </p:spPr>
        <p:txBody>
          <a:bodyPr anchor="ctr">
            <a:normAutofit/>
          </a:bodyPr>
          <a:lstStyle/>
          <a:p>
            <a:r>
              <a:rPr lang="sv-SE" dirty="0">
                <a:latin typeface="Goudy Old Style" panose="02020502050305020303" pitchFamily="18" charset="0"/>
              </a:rPr>
              <a:t>Datainsamling</a:t>
            </a:r>
          </a:p>
        </p:txBody>
      </p:sp>
      <p:sp>
        <p:nvSpPr>
          <p:cNvPr id="7" name="Content Placeholder 2">
            <a:extLst>
              <a:ext uri="{FF2B5EF4-FFF2-40B4-BE49-F238E27FC236}">
                <a16:creationId xmlns:a16="http://schemas.microsoft.com/office/drawing/2014/main" id="{5BA63363-610E-DE70-C08A-87E1D61350A2}"/>
              </a:ext>
            </a:extLst>
          </p:cNvPr>
          <p:cNvSpPr>
            <a:spLocks noGrp="1"/>
          </p:cNvSpPr>
          <p:nvPr>
            <p:ph sz="half" idx="1"/>
          </p:nvPr>
        </p:nvSpPr>
        <p:spPr>
          <a:xfrm>
            <a:off x="1066800" y="1825624"/>
            <a:ext cx="4800600" cy="4575175"/>
          </a:xfrm>
        </p:spPr>
        <p:txBody>
          <a:bodyPr>
            <a:normAutofit/>
          </a:bodyPr>
          <a:lstStyle/>
          <a:p>
            <a:r>
              <a:rPr lang="en-US" dirty="0" err="1">
                <a:latin typeface="Goudy Old Style" panose="02020502050305020303" pitchFamily="18" charset="0"/>
              </a:rPr>
              <a:t>Datainsamling</a:t>
            </a:r>
            <a:r>
              <a:rPr lang="en-US" dirty="0">
                <a:latin typeface="Goudy Old Style" panose="02020502050305020303" pitchFamily="18" charset="0"/>
              </a:rPr>
              <a:t> </a:t>
            </a:r>
            <a:r>
              <a:rPr lang="en-US" dirty="0" err="1">
                <a:latin typeface="Goudy Old Style" panose="02020502050305020303" pitchFamily="18" charset="0"/>
              </a:rPr>
              <a:t>genomfördes</a:t>
            </a:r>
            <a:r>
              <a:rPr lang="en-US" dirty="0">
                <a:latin typeface="Goudy Old Style" panose="02020502050305020303" pitchFamily="18" charset="0"/>
              </a:rPr>
              <a:t> under </a:t>
            </a:r>
            <a:r>
              <a:rPr lang="en-US" dirty="0" err="1">
                <a:latin typeface="Goudy Old Style" panose="02020502050305020303" pitchFamily="18" charset="0"/>
              </a:rPr>
              <a:t>hösten</a:t>
            </a:r>
            <a:r>
              <a:rPr lang="en-US" dirty="0">
                <a:latin typeface="Goudy Old Style" panose="02020502050305020303" pitchFamily="18" charset="0"/>
              </a:rPr>
              <a:t> </a:t>
            </a:r>
            <a:r>
              <a:rPr lang="en-US" dirty="0" err="1">
                <a:latin typeface="Goudy Old Style" panose="02020502050305020303" pitchFamily="18" charset="0"/>
              </a:rPr>
              <a:t>på</a:t>
            </a:r>
            <a:r>
              <a:rPr lang="en-US" dirty="0">
                <a:latin typeface="Goudy Old Style" panose="02020502050305020303" pitchFamily="18" charset="0"/>
              </a:rPr>
              <a:t> US, Linköping. </a:t>
            </a:r>
          </a:p>
          <a:p>
            <a:r>
              <a:rPr lang="en-US" dirty="0" err="1">
                <a:latin typeface="Goudy Old Style" panose="02020502050305020303" pitchFamily="18" charset="0"/>
              </a:rPr>
              <a:t>Journalgranskning</a:t>
            </a:r>
            <a:r>
              <a:rPr lang="en-US" dirty="0">
                <a:latin typeface="Goudy Old Style" panose="02020502050305020303" pitchFamily="18" charset="0"/>
              </a:rPr>
              <a:t> av </a:t>
            </a:r>
            <a:r>
              <a:rPr lang="en-US" dirty="0" err="1">
                <a:latin typeface="Goudy Old Style" panose="02020502050305020303" pitchFamily="18" charset="0"/>
              </a:rPr>
              <a:t>PostOP-vården</a:t>
            </a:r>
            <a:r>
              <a:rPr lang="en-US" dirty="0">
                <a:latin typeface="Goudy Old Style" panose="02020502050305020303" pitchFamily="18" charset="0"/>
              </a:rPr>
              <a:t> </a:t>
            </a:r>
            <a:r>
              <a:rPr lang="en-US" dirty="0" err="1">
                <a:latin typeface="Goudy Old Style" panose="02020502050305020303" pitchFamily="18" charset="0"/>
              </a:rPr>
              <a:t>upp</a:t>
            </a:r>
            <a:r>
              <a:rPr lang="en-US" dirty="0">
                <a:latin typeface="Goudy Old Style" panose="02020502050305020303" pitchFamily="18" charset="0"/>
              </a:rPr>
              <a:t> till 24 </a:t>
            </a:r>
            <a:r>
              <a:rPr lang="en-US" dirty="0" err="1">
                <a:latin typeface="Goudy Old Style" panose="02020502050305020303" pitchFamily="18" charset="0"/>
              </a:rPr>
              <a:t>timmar</a:t>
            </a:r>
            <a:r>
              <a:rPr lang="en-US" dirty="0">
                <a:latin typeface="Goudy Old Style" panose="02020502050305020303" pitchFamily="18" charset="0"/>
              </a:rPr>
              <a:t> </a:t>
            </a:r>
            <a:r>
              <a:rPr lang="en-US" dirty="0" err="1">
                <a:latin typeface="Goudy Old Style" panose="02020502050305020303" pitchFamily="18" charset="0"/>
              </a:rPr>
              <a:t>efter</a:t>
            </a:r>
            <a:r>
              <a:rPr lang="en-US" dirty="0">
                <a:latin typeface="Goudy Old Style" panose="02020502050305020303" pitchFamily="18" charset="0"/>
              </a:rPr>
              <a:t> </a:t>
            </a:r>
            <a:r>
              <a:rPr lang="en-US" dirty="0" err="1">
                <a:latin typeface="Goudy Old Style" panose="02020502050305020303" pitchFamily="18" charset="0"/>
              </a:rPr>
              <a:t>kirurgi</a:t>
            </a:r>
            <a:r>
              <a:rPr lang="en-US" dirty="0">
                <a:latin typeface="Goudy Old Style" panose="02020502050305020303" pitchFamily="18" charset="0"/>
              </a:rPr>
              <a:t> </a:t>
            </a:r>
            <a:r>
              <a:rPr lang="en-US" dirty="0" err="1">
                <a:latin typeface="Goudy Old Style" panose="02020502050305020303" pitchFamily="18" charset="0"/>
              </a:rPr>
              <a:t>genomfördes</a:t>
            </a:r>
            <a:r>
              <a:rPr lang="en-US" dirty="0">
                <a:latin typeface="Goudy Old Style" panose="02020502050305020303" pitchFamily="18" charset="0"/>
              </a:rPr>
              <a:t>. </a:t>
            </a:r>
          </a:p>
          <a:p>
            <a:r>
              <a:rPr lang="en-US" dirty="0" err="1">
                <a:latin typeface="Goudy Old Style" panose="02020502050305020303" pitchFamily="18" charset="0"/>
              </a:rPr>
              <a:t>Alla</a:t>
            </a:r>
            <a:r>
              <a:rPr lang="en-US" dirty="0">
                <a:latin typeface="Goudy Old Style" panose="02020502050305020303" pitchFamily="18" charset="0"/>
              </a:rPr>
              <a:t> </a:t>
            </a:r>
            <a:r>
              <a:rPr lang="en-US" dirty="0" err="1">
                <a:latin typeface="Goudy Old Style" panose="02020502050305020303" pitchFamily="18" charset="0"/>
              </a:rPr>
              <a:t>osäkra</a:t>
            </a:r>
            <a:r>
              <a:rPr lang="en-US" dirty="0">
                <a:latin typeface="Goudy Old Style" panose="02020502050305020303" pitchFamily="18" charset="0"/>
              </a:rPr>
              <a:t> fall </a:t>
            </a:r>
            <a:r>
              <a:rPr lang="en-US" dirty="0" err="1">
                <a:latin typeface="Goudy Old Style" panose="02020502050305020303" pitchFamily="18" charset="0"/>
              </a:rPr>
              <a:t>bedömdes</a:t>
            </a:r>
            <a:r>
              <a:rPr lang="en-US" dirty="0">
                <a:latin typeface="Goudy Old Style" panose="02020502050305020303" pitchFamily="18" charset="0"/>
              </a:rPr>
              <a:t> av </a:t>
            </a:r>
            <a:r>
              <a:rPr lang="en-US" dirty="0" err="1">
                <a:latin typeface="Goudy Old Style" panose="02020502050305020303" pitchFamily="18" charset="0"/>
              </a:rPr>
              <a:t>två</a:t>
            </a:r>
            <a:r>
              <a:rPr lang="en-US" dirty="0">
                <a:latin typeface="Goudy Old Style" panose="02020502050305020303" pitchFamily="18" charset="0"/>
              </a:rPr>
              <a:t> </a:t>
            </a:r>
            <a:r>
              <a:rPr lang="en-US" dirty="0" err="1">
                <a:latin typeface="Goudy Old Style" panose="02020502050305020303" pitchFamily="18" charset="0"/>
              </a:rPr>
              <a:t>oberoende</a:t>
            </a:r>
            <a:r>
              <a:rPr lang="en-US" dirty="0">
                <a:latin typeface="Goudy Old Style" panose="02020502050305020303" pitchFamily="18" charset="0"/>
              </a:rPr>
              <a:t> </a:t>
            </a:r>
            <a:r>
              <a:rPr lang="en-US" dirty="0" err="1">
                <a:latin typeface="Goudy Old Style" panose="02020502050305020303" pitchFamily="18" charset="0"/>
              </a:rPr>
              <a:t>bedömare</a:t>
            </a:r>
            <a:r>
              <a:rPr lang="en-US" dirty="0">
                <a:latin typeface="Goudy Old Style" panose="02020502050305020303" pitchFamily="18" charset="0"/>
              </a:rPr>
              <a:t>. </a:t>
            </a:r>
          </a:p>
          <a:p>
            <a:r>
              <a:rPr lang="en-US" dirty="0" err="1">
                <a:latin typeface="Goudy Old Style" panose="02020502050305020303" pitchFamily="18" charset="0"/>
              </a:rPr>
              <a:t>Utfallsdata</a:t>
            </a:r>
            <a:r>
              <a:rPr lang="en-US" dirty="0">
                <a:latin typeface="Goudy Old Style" panose="02020502050305020303" pitchFamily="18" charset="0"/>
              </a:rPr>
              <a:t> </a:t>
            </a:r>
            <a:r>
              <a:rPr lang="en-US" dirty="0" err="1">
                <a:latin typeface="Goudy Old Style" panose="02020502050305020303" pitchFamily="18" charset="0"/>
              </a:rPr>
              <a:t>och</a:t>
            </a:r>
            <a:r>
              <a:rPr lang="en-US" dirty="0">
                <a:latin typeface="Goudy Old Style" panose="02020502050305020303" pitchFamily="18" charset="0"/>
              </a:rPr>
              <a:t> </a:t>
            </a:r>
            <a:r>
              <a:rPr lang="en-US" dirty="0" err="1">
                <a:latin typeface="Goudy Old Style" panose="02020502050305020303" pitchFamily="18" charset="0"/>
              </a:rPr>
              <a:t>patientkarakteristika</a:t>
            </a:r>
            <a:r>
              <a:rPr lang="en-US" dirty="0">
                <a:latin typeface="Goudy Old Style" panose="02020502050305020303" pitchFamily="18" charset="0"/>
              </a:rPr>
              <a:t> togs </a:t>
            </a:r>
            <a:r>
              <a:rPr lang="en-US" dirty="0" err="1">
                <a:latin typeface="Goudy Old Style" panose="02020502050305020303" pitchFamily="18" charset="0"/>
              </a:rPr>
              <a:t>från</a:t>
            </a:r>
            <a:r>
              <a:rPr lang="en-US" dirty="0">
                <a:latin typeface="Goudy Old Style" panose="02020502050305020303" pitchFamily="18" charset="0"/>
              </a:rPr>
              <a:t> MINSS-</a:t>
            </a:r>
            <a:r>
              <a:rPr lang="en-US" dirty="0" err="1">
                <a:latin typeface="Goudy Old Style" panose="02020502050305020303" pitchFamily="18" charset="0"/>
              </a:rPr>
              <a:t>studien</a:t>
            </a:r>
            <a:r>
              <a:rPr lang="en-US" dirty="0">
                <a:latin typeface="Goudy Old Style" panose="02020502050305020303" pitchFamily="18" charset="0"/>
              </a:rPr>
              <a:t>.</a:t>
            </a:r>
          </a:p>
        </p:txBody>
      </p:sp>
      <p:pic>
        <p:nvPicPr>
          <p:cNvPr id="3" name="Bildobjekt 2">
            <a:extLst>
              <a:ext uri="{FF2B5EF4-FFF2-40B4-BE49-F238E27FC236}">
                <a16:creationId xmlns:a16="http://schemas.microsoft.com/office/drawing/2014/main" id="{C2E121A5-5012-ABFB-1100-2A57B613EC28}"/>
              </a:ext>
            </a:extLst>
          </p:cNvPr>
          <p:cNvPicPr>
            <a:picLocks noChangeAspect="1"/>
          </p:cNvPicPr>
          <p:nvPr/>
        </p:nvPicPr>
        <p:blipFill>
          <a:blip r:embed="rId2"/>
          <a:stretch>
            <a:fillRect/>
          </a:stretch>
        </p:blipFill>
        <p:spPr>
          <a:xfrm>
            <a:off x="6324600" y="1868103"/>
            <a:ext cx="4800600" cy="4490216"/>
          </a:xfrm>
          <a:prstGeom prst="rect">
            <a:avLst/>
          </a:prstGeom>
          <a:noFill/>
        </p:spPr>
      </p:pic>
      <p:pic>
        <p:nvPicPr>
          <p:cNvPr id="4" name="Bildobjekt 3" descr="En bild som visar text, Teckensnitt, logotyp, Grafik&#10;&#10;Automatiskt genererad beskrivning">
            <a:extLst>
              <a:ext uri="{FF2B5EF4-FFF2-40B4-BE49-F238E27FC236}">
                <a16:creationId xmlns:a16="http://schemas.microsoft.com/office/drawing/2014/main" id="{0C32E7A6-7671-70DB-B082-6887751AA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871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EF8AA2-B05E-DAC8-876E-82EFA5393A08}"/>
              </a:ext>
            </a:extLst>
          </p:cNvPr>
          <p:cNvSpPr>
            <a:spLocks noGrp="1"/>
          </p:cNvSpPr>
          <p:nvPr>
            <p:ph type="title"/>
          </p:nvPr>
        </p:nvSpPr>
        <p:spPr/>
        <p:txBody>
          <a:bodyPr/>
          <a:lstStyle/>
          <a:p>
            <a:r>
              <a:rPr lang="sv-SE" dirty="0">
                <a:latin typeface="Goudy Old Style" panose="02020502050305020303" pitchFamily="18" charset="0"/>
              </a:rPr>
              <a:t>Variabler</a:t>
            </a:r>
          </a:p>
        </p:txBody>
      </p:sp>
      <p:sp>
        <p:nvSpPr>
          <p:cNvPr id="3" name="Platshållare för innehåll 2">
            <a:extLst>
              <a:ext uri="{FF2B5EF4-FFF2-40B4-BE49-F238E27FC236}">
                <a16:creationId xmlns:a16="http://schemas.microsoft.com/office/drawing/2014/main" id="{D86B9D31-72BC-B9BB-B6F0-15449E7A1747}"/>
              </a:ext>
            </a:extLst>
          </p:cNvPr>
          <p:cNvSpPr>
            <a:spLocks noGrp="1"/>
          </p:cNvSpPr>
          <p:nvPr>
            <p:ph sz="half" idx="1"/>
          </p:nvPr>
        </p:nvSpPr>
        <p:spPr>
          <a:xfrm>
            <a:off x="3245396" y="1772816"/>
            <a:ext cx="6181328" cy="4575175"/>
          </a:xfrm>
        </p:spPr>
        <p:txBody>
          <a:bodyPr>
            <a:normAutofit/>
          </a:bodyPr>
          <a:lstStyle/>
          <a:p>
            <a:pPr marL="0" indent="0">
              <a:buNone/>
            </a:pPr>
            <a:r>
              <a:rPr lang="sv-SE" sz="3200" b="1" dirty="0">
                <a:latin typeface="Goudy Old Style" panose="02020502050305020303" pitchFamily="18" charset="0"/>
              </a:rPr>
              <a:t>Alla variabler inkluderade i studien:</a:t>
            </a:r>
          </a:p>
          <a:p>
            <a:pPr>
              <a:buFont typeface="Wingdings" panose="05000000000000000000" pitchFamily="2" charset="2"/>
              <a:buChar char="Ø"/>
            </a:pPr>
            <a:r>
              <a:rPr lang="sv-SE" dirty="0">
                <a:latin typeface="Goudy Old Style" panose="02020502050305020303" pitchFamily="18" charset="0"/>
              </a:rPr>
              <a:t>Hypotension</a:t>
            </a:r>
          </a:p>
          <a:p>
            <a:pPr>
              <a:buFont typeface="Wingdings" panose="05000000000000000000" pitchFamily="2" charset="2"/>
              <a:buChar char="Ø"/>
            </a:pPr>
            <a:r>
              <a:rPr lang="sv-SE" dirty="0">
                <a:latin typeface="Goudy Old Style" panose="02020502050305020303" pitchFamily="18" charset="0"/>
              </a:rPr>
              <a:t>Hypotermi</a:t>
            </a:r>
          </a:p>
          <a:p>
            <a:pPr>
              <a:buFont typeface="Wingdings" panose="05000000000000000000" pitchFamily="2" charset="2"/>
              <a:buChar char="Ø"/>
            </a:pPr>
            <a:r>
              <a:rPr lang="sv-SE" dirty="0">
                <a:latin typeface="Goudy Old Style" panose="02020502050305020303" pitchFamily="18" charset="0"/>
              </a:rPr>
              <a:t>Operationssårs problem</a:t>
            </a:r>
          </a:p>
          <a:p>
            <a:pPr>
              <a:buFont typeface="Wingdings" panose="05000000000000000000" pitchFamily="2" charset="2"/>
              <a:buChar char="Ø"/>
            </a:pPr>
            <a:r>
              <a:rPr lang="sv-SE" dirty="0">
                <a:latin typeface="Goudy Old Style" panose="02020502050305020303" pitchFamily="18" charset="0"/>
              </a:rPr>
              <a:t>Dränage problem</a:t>
            </a:r>
          </a:p>
          <a:p>
            <a:pPr>
              <a:buFont typeface="Wingdings" panose="05000000000000000000" pitchFamily="2" charset="2"/>
              <a:buChar char="Ø"/>
            </a:pPr>
            <a:r>
              <a:rPr lang="sv-SE" dirty="0">
                <a:latin typeface="Goudy Old Style" panose="02020502050305020303" pitchFamily="18" charset="0"/>
              </a:rPr>
              <a:t>Ålder</a:t>
            </a:r>
          </a:p>
          <a:p>
            <a:pPr>
              <a:buFont typeface="Wingdings" panose="05000000000000000000" pitchFamily="2" charset="2"/>
              <a:buChar char="Ø"/>
            </a:pPr>
            <a:r>
              <a:rPr lang="sv-SE" dirty="0">
                <a:latin typeface="Goudy Old Style" panose="02020502050305020303" pitchFamily="18" charset="0"/>
              </a:rPr>
              <a:t>Kön</a:t>
            </a:r>
          </a:p>
          <a:p>
            <a:endParaRPr lang="sv-SE" dirty="0"/>
          </a:p>
        </p:txBody>
      </p:sp>
      <p:sp>
        <p:nvSpPr>
          <p:cNvPr id="4" name="Platshållare för innehåll 3">
            <a:extLst>
              <a:ext uri="{FF2B5EF4-FFF2-40B4-BE49-F238E27FC236}">
                <a16:creationId xmlns:a16="http://schemas.microsoft.com/office/drawing/2014/main" id="{A35AD033-FBB8-8660-E5F3-4D2A8D8DC4BE}"/>
              </a:ext>
            </a:extLst>
          </p:cNvPr>
          <p:cNvSpPr>
            <a:spLocks noGrp="1"/>
          </p:cNvSpPr>
          <p:nvPr>
            <p:ph sz="half" idx="2"/>
          </p:nvPr>
        </p:nvSpPr>
        <p:spPr>
          <a:xfrm>
            <a:off x="6888088" y="2420888"/>
            <a:ext cx="4800600" cy="4575175"/>
          </a:xfrm>
        </p:spPr>
        <p:txBody>
          <a:bodyPr>
            <a:normAutofit/>
          </a:bodyPr>
          <a:lstStyle/>
          <a:p>
            <a:pPr>
              <a:buFont typeface="Wingdings" panose="05000000000000000000" pitchFamily="2" charset="2"/>
              <a:buChar char="Ø"/>
            </a:pPr>
            <a:r>
              <a:rPr lang="sv-SE" dirty="0">
                <a:latin typeface="Goudy Old Style" panose="02020502050305020303" pitchFamily="18" charset="0"/>
              </a:rPr>
              <a:t>Body </a:t>
            </a:r>
            <a:r>
              <a:rPr lang="sv-SE" dirty="0" err="1">
                <a:latin typeface="Goudy Old Style" panose="02020502050305020303" pitchFamily="18" charset="0"/>
              </a:rPr>
              <a:t>Mass</a:t>
            </a:r>
            <a:r>
              <a:rPr lang="sv-SE" dirty="0">
                <a:latin typeface="Goudy Old Style" panose="02020502050305020303" pitchFamily="18" charset="0"/>
              </a:rPr>
              <a:t> Index (BMI)</a:t>
            </a:r>
          </a:p>
          <a:p>
            <a:pPr>
              <a:buFont typeface="Wingdings" panose="05000000000000000000" pitchFamily="2" charset="2"/>
              <a:buChar char="Ø"/>
            </a:pPr>
            <a:r>
              <a:rPr lang="sv-SE" dirty="0">
                <a:latin typeface="Goudy Old Style" panose="02020502050305020303" pitchFamily="18" charset="0"/>
              </a:rPr>
              <a:t>Rökning</a:t>
            </a:r>
          </a:p>
          <a:p>
            <a:pPr>
              <a:buFont typeface="Wingdings" panose="05000000000000000000" pitchFamily="2" charset="2"/>
              <a:buChar char="Ø"/>
            </a:pPr>
            <a:r>
              <a:rPr lang="sv-SE" dirty="0">
                <a:latin typeface="Goudy Old Style" panose="02020502050305020303" pitchFamily="18" charset="0"/>
              </a:rPr>
              <a:t>ASA PS-klass</a:t>
            </a:r>
          </a:p>
          <a:p>
            <a:pPr>
              <a:buFont typeface="Wingdings" panose="05000000000000000000" pitchFamily="2" charset="2"/>
              <a:buChar char="Ø"/>
            </a:pPr>
            <a:r>
              <a:rPr lang="sv-SE" dirty="0">
                <a:latin typeface="Goudy Old Style" panose="02020502050305020303" pitchFamily="18" charset="0"/>
              </a:rPr>
              <a:t>Tid på post-OP</a:t>
            </a:r>
          </a:p>
          <a:p>
            <a:pPr>
              <a:buFont typeface="Wingdings" panose="05000000000000000000" pitchFamily="2" charset="2"/>
              <a:buChar char="Ø"/>
            </a:pPr>
            <a:r>
              <a:rPr lang="sv-SE" dirty="0">
                <a:latin typeface="Goudy Old Style" panose="02020502050305020303" pitchFamily="18" charset="0"/>
              </a:rPr>
              <a:t>Längd på kirurgi</a:t>
            </a:r>
          </a:p>
          <a:p>
            <a:pPr marL="0" indent="0">
              <a:buNone/>
            </a:pPr>
            <a:endParaRPr lang="sv-SE" dirty="0"/>
          </a:p>
        </p:txBody>
      </p:sp>
      <p:pic>
        <p:nvPicPr>
          <p:cNvPr id="5" name="Bildobjekt 4" descr="En bild som visar text, Teckensnitt, logotyp, Grafik&#10;&#10;Automatiskt genererad beskrivning">
            <a:extLst>
              <a:ext uri="{FF2B5EF4-FFF2-40B4-BE49-F238E27FC236}">
                <a16:creationId xmlns:a16="http://schemas.microsoft.com/office/drawing/2014/main" id="{490292E1-B3E3-9E60-BA3C-4DC7D28D6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5877272"/>
            <a:ext cx="1991544" cy="693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851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indesign 16 x 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56_TF02901024" id="{17AB9DF4-E680-4ABC-9C71-207163D19BC1}" vid="{FC4FCDAE-A8C0-4A62-8B1D-2C67EE1EF9B6}"/>
    </a:ext>
  </a:extLst>
</a:theme>
</file>

<file path=ppt/theme/theme2.xml><?xml version="1.0" encoding="utf-8"?>
<a:theme xmlns:a="http://schemas.openxmlformats.org/drawingml/2006/main" name="Office-t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med medicindesign (bredbild)</Template>
  <TotalTime>13922</TotalTime>
  <Words>1217</Words>
  <Application>Microsoft Office PowerPoint</Application>
  <PresentationFormat>Bredbild</PresentationFormat>
  <Paragraphs>204</Paragraphs>
  <Slides>18</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Franklin Gothic Medium</vt:lpstr>
      <vt:lpstr>Georgia</vt:lpstr>
      <vt:lpstr>Goudy Old Style</vt:lpstr>
      <vt:lpstr>Wingdings</vt:lpstr>
      <vt:lpstr>Medicindesign 16 x 9</vt:lpstr>
      <vt:lpstr>Can Untoward Events at the Post Anaesthesia Care Unit Predict Postoperative Complications After Elective Major Abdominal Surgery?</vt:lpstr>
      <vt:lpstr>Projektet genomfördes på ANOPIVA, US Linköping</vt:lpstr>
      <vt:lpstr>Bakgrund</vt:lpstr>
      <vt:lpstr>Oönskade händelser på post-OP</vt:lpstr>
      <vt:lpstr>Oönskade händelser och postoperativa komplikationer</vt:lpstr>
      <vt:lpstr>Mål och hypotes</vt:lpstr>
      <vt:lpstr>Metod</vt:lpstr>
      <vt:lpstr>Datainsamling</vt:lpstr>
      <vt:lpstr>Variabler</vt:lpstr>
      <vt:lpstr>Statistisk analys</vt:lpstr>
      <vt:lpstr>Resultat</vt:lpstr>
      <vt:lpstr>Resultat</vt:lpstr>
      <vt:lpstr>Multivariabel logistisk regression</vt:lpstr>
      <vt:lpstr>Diskussion</vt:lpstr>
      <vt:lpstr>Problem med kirurgiskt dränage</vt:lpstr>
      <vt:lpstr>Exponeringar</vt:lpstr>
      <vt:lpstr>Begränsningar</vt:lpstr>
      <vt:lpstr>Slutsats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Untoward Events at the Post Anaesthesia Care Unit Predict Postoperative Complications After Elective Major Abdominal Surgery?</dc:title>
  <dc:creator>Gustav Fälldin</dc:creator>
  <cp:lastModifiedBy>Gustav Fälldin</cp:lastModifiedBy>
  <cp:revision>2</cp:revision>
  <dcterms:created xsi:type="dcterms:W3CDTF">2024-01-03T11:51:37Z</dcterms:created>
  <dcterms:modified xsi:type="dcterms:W3CDTF">2024-03-14T08:03:38Z</dcterms:modified>
</cp:coreProperties>
</file>