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257" r:id="rId4"/>
    <p:sldId id="272" r:id="rId5"/>
    <p:sldId id="271" r:id="rId6"/>
    <p:sldId id="274" r:id="rId7"/>
    <p:sldId id="259" r:id="rId8"/>
    <p:sldId id="275" r:id="rId9"/>
    <p:sldId id="276" r:id="rId10"/>
    <p:sldId id="258" r:id="rId11"/>
    <p:sldId id="290" r:id="rId12"/>
    <p:sldId id="260" r:id="rId13"/>
    <p:sldId id="261" r:id="rId14"/>
    <p:sldId id="280" r:id="rId15"/>
    <p:sldId id="281" r:id="rId16"/>
    <p:sldId id="283" r:id="rId17"/>
    <p:sldId id="284" r:id="rId18"/>
    <p:sldId id="285" r:id="rId19"/>
    <p:sldId id="288" r:id="rId20"/>
    <p:sldId id="286" r:id="rId21"/>
    <p:sldId id="287" r:id="rId22"/>
    <p:sldId id="279" r:id="rId23"/>
    <p:sldId id="282" r:id="rId24"/>
    <p:sldId id="289" r:id="rId25"/>
    <p:sldId id="277" r:id="rId26"/>
    <p:sldId id="278" r:id="rId27"/>
    <p:sldId id="262" r:id="rId2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2" d="100"/>
          <a:sy n="72" d="100"/>
        </p:scale>
        <p:origin x="110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92D3F-7A0B-4065-BB64-64CB7B6F0D01}" type="datetimeFigureOut">
              <a:rPr lang="sv-SE" smtClean="0"/>
              <a:t>2024-03-14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802-8CC2-4E71-AD88-925C70F33C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99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34D5F-6DD0-474F-B150-98938C1CC5A8}" type="datetime1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59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4E73A-8474-4BAD-B40E-4E57F4772712}" type="datetime1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33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54546-861A-4E1F-8710-382508AA380D}" type="datetime1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780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1EFD-7E4A-4046-A7D4-5684C1472622}" type="datetime1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844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84DC-AD25-4D0E-88F5-395A077A6448}" type="datetime1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22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FEC9-CA73-4317-B603-88F423082262}" type="datetime1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91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2F299-F1A7-4327-ABC8-49B254815595}" type="datetime1">
              <a:rPr lang="sv-SE" smtClean="0"/>
              <a:t>2024-03-14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42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2142-739F-4A6F-8DF1-EA1798892D10}" type="datetime1">
              <a:rPr lang="sv-SE" smtClean="0"/>
              <a:t>2024-03-14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84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51E8-BE00-4025-86E5-2090A4747A78}" type="datetime1">
              <a:rPr lang="sv-SE" smtClean="0"/>
              <a:t>2024-03-14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021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23A89-6D0D-49FB-9D47-6C4D0E9B061E}" type="datetime1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045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56E1-573F-42D5-9024-565CE6C7932F}" type="datetime1">
              <a:rPr lang="sv-SE" smtClean="0"/>
              <a:t>2024-03-14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200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07D33-ECAA-4BC9-B752-FF6AD84D4202}" type="datetime1">
              <a:rPr lang="sv-SE" smtClean="0"/>
              <a:t>2024-03-14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Peter Spetz Användarmötet vt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D1AAD-D78F-4505-90DA-EA7442CAB5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83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7381" y="2065610"/>
            <a:ext cx="7772400" cy="1470025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KVALITETSINDEX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22623" y="3570129"/>
            <a:ext cx="6941914" cy="17526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har det sett ut de senaste 8 åren</a:t>
            </a: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skall det se ut de nästa 8 åren</a:t>
            </a:r>
          </a:p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Användarmötet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581AE1F-52FD-D395-0456-CC28A7CA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129" y="569102"/>
            <a:ext cx="5934903" cy="1667108"/>
          </a:xfrm>
          <a:prstGeom prst="rect">
            <a:avLst/>
          </a:prstGeo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51D5B51-4198-692F-7211-2263F02C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50186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C4CB3C-FA8B-EB2B-29C4-A764F03D1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Kvalitetsindex SPOR handbok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0D3F3F5-81E5-8A0E-149A-E596D8FF6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700006">
            <a:off x="1301917" y="1600200"/>
            <a:ext cx="6540165" cy="4525963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FF45500-79F8-C750-549F-6EF0C16E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2530608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4BABA7-FC2D-C9A2-CF48-47A60EA5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FF0000"/>
                </a:solidFill>
                <a:highlight>
                  <a:srgbClr val="FFFF00"/>
                </a:highlight>
              </a:rPr>
              <a:t>DAGS FÖR MENTIMETER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8F79431-6DC0-ADD5-2225-E139D8012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pic>
        <p:nvPicPr>
          <p:cNvPr id="1026" name="Picture 2" descr="Mentimeter – interaktiva stormöten – Collage – In the Collaborative Age">
            <a:extLst>
              <a:ext uri="{FF2B5EF4-FFF2-40B4-BE49-F238E27FC236}">
                <a16:creationId xmlns:a16="http://schemas.microsoft.com/office/drawing/2014/main" id="{3B5326DB-8819-7C99-F1B9-5180FE9EE5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77" y="1916832"/>
            <a:ext cx="617211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38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017AD2-A0F9-D3B0-A8A9-B7C80C6E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Riket trend kvalitetsindex totalen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60A00DD-ED15-6802-8101-D0C5724EA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49885"/>
            <a:ext cx="8229600" cy="4426593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C72ECF9-61DB-4104-9222-AF3A40DA2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26651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B0A386-9F2A-5E05-E664-A75FEFAD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Checklistan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36EF3517-A511-86C1-F96C-143DB0173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18383"/>
            <a:ext cx="8229600" cy="4489597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DC5997F-289B-D444-4724-AA4B8E4D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258156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16C179-D95B-7E74-0659-82D5C986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AKUT 2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DF82BFD-3CC3-C27E-0594-171A81D71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263" y="1600200"/>
            <a:ext cx="7567474" cy="4525963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B93F695-386D-40FA-C5F7-1A00C970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49944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E4FB45-689C-E2D8-84D4-B57C575D7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Collum femoris fraktur op inom 24h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DE02AA3B-DFB7-1C0C-FE66-FDCB7FE52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956" y="1600200"/>
            <a:ext cx="7668088" cy="4525963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3E7B300-6881-4474-B1BA-44FDE22A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061246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919DFE-CE58-1096-D137-5450E851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Sena strykningar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50F4B14F-1605-A677-6421-94A46DC8A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200" y="1600200"/>
            <a:ext cx="7687600" cy="4525963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70A64C6-C484-9D1D-AF88-D25EFAB4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23927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34FF92-13EC-4C1D-F186-DEB8FCE5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Temp vid opslut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7B5B9C-08E6-E3D6-C74D-6941F4E80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755" y="1600200"/>
            <a:ext cx="8086490" cy="4525963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176FDE-33BC-229A-4D4B-48C98A26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980964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775F23-EEDE-D567-613A-758757C3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Smärta vid ankomst till postop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B483085-681E-9DC1-0CC5-B98E89907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589" y="1600200"/>
            <a:ext cx="8202821" cy="4525963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C4B5C3-67FF-4124-BF6B-13003D8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86308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A1CECE-7312-3312-95FC-3B851960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Illamående postop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8146C29-90BF-DBAE-6962-AFB428DE2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961" y="1600200"/>
            <a:ext cx="8082077" cy="4525963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880477-E79A-76BF-3094-5A8FFE20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109180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D16E2F-9EF7-3B35-D843-74AC5FFF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började det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B93574-9947-AD1C-76BF-D5EF7CE60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2016: Skall vi uppfinna hjulet igen eller…….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CA96505-5470-EF1A-00AE-F64767F16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276872"/>
            <a:ext cx="4172532" cy="3953427"/>
          </a:xfrm>
          <a:prstGeom prst="rect">
            <a:avLst/>
          </a:prstGeo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919042B-6713-B563-7186-7178A1C4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89814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DF286D-470E-329B-33FB-5E92306DC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Väntetid max 90 dagar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4F5194-6024-235E-616E-6D5DD7F30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212D02F-2204-52D8-732D-6C79B8638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5" y="1340768"/>
            <a:ext cx="8983329" cy="5353797"/>
          </a:xfrm>
          <a:prstGeom prst="rect">
            <a:avLst/>
          </a:prstGeo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A7A5BF3-0D68-1858-5168-21AFACCB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2250802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D15B8A-8F2C-AF95-2F5B-98AB4438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Överlevnad efter collum fem op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C7A05A4-7AF3-3D63-DF73-0525F547A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09" y="1600200"/>
            <a:ext cx="7697381" cy="4525963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A36D217-07C2-4069-887E-F0125405D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577225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F4BEB7-081E-6DF9-A980-298C9505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dirty="0"/>
              <a:t>Kvalitetsindex trend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81A05E7D-8731-6672-CC56-B29563619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9791"/>
            <a:ext cx="8229600" cy="4446780"/>
          </a:xfr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786091A-54AC-3A81-91A7-565498A9B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7511"/>
            <a:ext cx="2199640" cy="989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185546-3491-4CEF-5FC6-85189348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218083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6A63E6-6E08-42B4-50F7-D62C62C6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KVALITETSINDEX i framtiden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0F079A-31B6-0EB7-0715-5457B6BE0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många delindex skall vi ha?</a:t>
            </a:r>
          </a:p>
          <a:p>
            <a:r>
              <a:rPr lang="sv-SE" dirty="0"/>
              <a:t>Vilka delindex skall vara kvar?</a:t>
            </a:r>
          </a:p>
          <a:p>
            <a:pPr lvl="1"/>
            <a:r>
              <a:rPr lang="sv-SE" dirty="0"/>
              <a:t>Ta bort organspecifika delindex?</a:t>
            </a:r>
          </a:p>
          <a:p>
            <a:r>
              <a:rPr lang="sv-SE" dirty="0"/>
              <a:t>Vilka nya delindex skall vi införa?</a:t>
            </a:r>
          </a:p>
          <a:p>
            <a:r>
              <a:rPr lang="sv-SE" dirty="0"/>
              <a:t>Vilka nya delindex kan vi införa?</a:t>
            </a:r>
          </a:p>
          <a:p>
            <a:r>
              <a:rPr lang="sv-SE" dirty="0"/>
              <a:t>Hur kan vi presentera kvalitetsindex</a:t>
            </a:r>
          </a:p>
          <a:p>
            <a:endParaRPr lang="sv-SE" dirty="0"/>
          </a:p>
          <a:p>
            <a:pPr lvl="1"/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20A0407-9A69-67CD-B43C-41DA46DEA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814060"/>
            <a:ext cx="2199640" cy="9893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74DD06-7E7B-D72B-9831-C5AFFC40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196131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DC430-5DBF-C502-AE01-00828BFCC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Hur skall vi presentera kvalitetsindex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AE18E89-12E5-F3C1-733E-DA01B1A5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  <p:pic>
        <p:nvPicPr>
          <p:cNvPr id="2054" name="Picture 6" descr="Tips för bra presentationer - Utbildningscentret för Google Workspace">
            <a:extLst>
              <a:ext uri="{FF2B5EF4-FFF2-40B4-BE49-F238E27FC236}">
                <a16:creationId xmlns:a16="http://schemas.microsoft.com/office/drawing/2014/main" id="{2C938300-469D-9A2D-71A2-AA3910DF30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35" y="1151737"/>
            <a:ext cx="2379029" cy="15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8D1EB40-D7F7-2B13-82A0-BB1DD1AB4F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2790">
            <a:off x="3019425" y="2796674"/>
            <a:ext cx="6000750" cy="3376930"/>
          </a:xfrm>
          <a:prstGeom prst="rect">
            <a:avLst/>
          </a:prstGeom>
          <a:noFill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218461A-626F-0BB7-F074-4A5D68DFA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764704"/>
            <a:ext cx="3172268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749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762419-2A3A-DBEB-E20D-B090E7F3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Swedvasc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408786"/>
            <a:ext cx="8229600" cy="90879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03" y="1141029"/>
            <a:ext cx="8720198" cy="3805525"/>
          </a:xfrm>
          <a:prstGeom prst="rect">
            <a:avLst/>
          </a:prstGeo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6F97A80-4823-E60D-B458-0D8048AEB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928987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6" y="1771650"/>
            <a:ext cx="8591792" cy="380724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707D98F-6E59-8DAC-BD06-91FD45E0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nivå djupare….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759D16-3A16-B034-2404-E1E043E4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599744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C153D-5544-0726-D1DC-100EC192B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v-SE" dirty="0"/>
              <a:t>Startsida prostataregistret</a:t>
            </a:r>
          </a:p>
        </p:txBody>
      </p:sp>
      <p:pic>
        <p:nvPicPr>
          <p:cNvPr id="5" name="Platshållare för innehåll 4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5F2B57E9-5890-EE9F-C454-50B47B717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541703" cy="5805264"/>
          </a:xfrm>
        </p:spPr>
      </p:pic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77D6E8-DB56-2AA1-2F05-9FCDA2B1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22851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0A009F-4C5B-8FDC-A407-EF2F2921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började det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64BB14C-7015-3732-8523-C4502FF11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Följsamhet till WHO samtliga tre delar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Akut op inom 6 tim opstart inom angiven tidsintervall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Collum femoris fraktur opstart inom nationellt angiven tidsspann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PAK-OP eller del därav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PAK-UVA eller del därav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 strykning – antal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 vid opslut alternativt temperaturfall peroperativt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Smärta vid ankomst till postop (inom 1 timme)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Smärta maximal postoperativt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Illamående </a:t>
            </a:r>
            <a:r>
              <a:rPr lang="sv-S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postoprativt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AB-profylax given inom rätt tidsintervall pre op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Rökning; antal erbjudna rökavvänjning preop elektiva op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Andel oplanerade vårdnivåhöjningar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sv-S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Andel opstart inom 15 minuter från planerat vid 1:a operationen per sal</a:t>
            </a:r>
          </a:p>
          <a:p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87B48E6-95F5-3BC7-D7F5-EB037315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46675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96398" cy="994172"/>
          </a:xfrm>
        </p:spPr>
        <p:txBody>
          <a:bodyPr>
            <a:normAutofit/>
          </a:bodyPr>
          <a:lstStyle/>
          <a:p>
            <a:pPr algn="ctr"/>
            <a:r>
              <a:rPr lang="sv-S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KVALITETSINDEX </a:t>
            </a:r>
            <a:r>
              <a:rPr lang="sv-SE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Anv</a:t>
            </a:r>
            <a:r>
              <a:rPr lang="sv-S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mötet 2017</a:t>
            </a:r>
            <a:endParaRPr lang="sv-SE" sz="3600" dirty="0">
              <a:solidFill>
                <a:srgbClr val="FF0000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57628" y="2007395"/>
            <a:ext cx="6596398" cy="3615927"/>
          </a:xfrm>
        </p:spPr>
        <p:txBody>
          <a:bodyPr>
            <a:normAutofit fontScale="77500" lnSpcReduction="20000"/>
          </a:bodyPr>
          <a:lstStyle/>
          <a:p>
            <a:r>
              <a:rPr lang="sv-SE" dirty="0">
                <a:solidFill>
                  <a:schemeClr val="tx1"/>
                </a:solidFill>
              </a:rPr>
              <a:t>För att stimulera kvalitetsarbetet så skapas ett nationellt SPOR kvalitetsindex index av 5 - 12 utvalda variabler.</a:t>
            </a:r>
          </a:p>
          <a:p>
            <a:r>
              <a:rPr lang="sv-SE" dirty="0">
                <a:solidFill>
                  <a:schemeClr val="tx1"/>
                </a:solidFill>
              </a:rPr>
              <a:t>Två av de 5 - 12 variablerna kan vara utbytbara vilket kan ske för helårsbas och anges vid användarmöte alternativt utskick senast oktober året innan de byts ut. De andra 10 är fasta år från år.</a:t>
            </a:r>
          </a:p>
          <a:p>
            <a:r>
              <a:rPr lang="sv-SE" dirty="0">
                <a:solidFill>
                  <a:schemeClr val="tx1"/>
                </a:solidFill>
              </a:rPr>
              <a:t>Varje variabel innebär möjlighet att erhålla 0 till 10 poäng i steg om 0,5 poäng enligt för varje variabel unik skala. </a:t>
            </a:r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0BC4D3D-449E-29ED-6E6B-F758EED9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90597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184679" y="891035"/>
            <a:ext cx="6596398" cy="994172"/>
          </a:xfrm>
        </p:spPr>
        <p:txBody>
          <a:bodyPr>
            <a:normAutofit/>
          </a:bodyPr>
          <a:lstStyle/>
          <a:p>
            <a:pPr algn="ctr"/>
            <a:r>
              <a:rPr lang="sv-S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KVALITETSINDEX</a:t>
            </a:r>
            <a:endParaRPr lang="sv-SE" sz="3600" dirty="0">
              <a:solidFill>
                <a:srgbClr val="FF0000"/>
              </a:solidFill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403648" y="2132856"/>
            <a:ext cx="6596398" cy="3974553"/>
          </a:xfrm>
        </p:spPr>
        <p:txBody>
          <a:bodyPr>
            <a:normAutofit fontScale="77500" lnSpcReduction="20000"/>
          </a:bodyPr>
          <a:lstStyle/>
          <a:p>
            <a:r>
              <a:rPr lang="sv-SE" dirty="0">
                <a:solidFill>
                  <a:schemeClr val="tx1"/>
                </a:solidFill>
              </a:rPr>
              <a:t>För varje variabel anges dessutom ett värde som anses vara minsta acceptabla värdet (”</a:t>
            </a:r>
            <a:r>
              <a:rPr lang="sv-SE" dirty="0" err="1">
                <a:solidFill>
                  <a:schemeClr val="tx1"/>
                </a:solidFill>
              </a:rPr>
              <a:t>shame</a:t>
            </a:r>
            <a:r>
              <a:rPr lang="sv-SE" dirty="0">
                <a:solidFill>
                  <a:schemeClr val="tx1"/>
                </a:solidFill>
              </a:rPr>
              <a:t>”), samt ett värde som anges som mycket gott (”guldstjärna”).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Ett eftersträvansvärt minimi totalvärde anges.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sv-SE" dirty="0">
                <a:solidFill>
                  <a:schemeClr val="tx1"/>
                </a:solidFill>
              </a:rPr>
              <a:t>Indexet skall presenteras på användarmöte, på SPORs hemsida – öppna delen, samt i årsrapporten.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DD95AFA3-B0E3-4DD3-38FE-2BF82C6D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10590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1908552"/>
            <a:ext cx="2952750" cy="384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755575" y="344996"/>
            <a:ext cx="6985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Swedeheart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(RIKS HIA) Quality index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397326" y="1638016"/>
            <a:ext cx="178678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2005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5476876" y="1632326"/>
            <a:ext cx="3024188" cy="3000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50" dirty="0">
                <a:solidFill>
                  <a:prstClr val="black"/>
                </a:solidFill>
                <a:latin typeface="Calibri"/>
              </a:rPr>
              <a:t>2011</a:t>
            </a:r>
          </a:p>
        </p:txBody>
      </p:sp>
      <p:pic>
        <p:nvPicPr>
          <p:cNvPr id="49158" name="Picture 4" descr="rikshiasymbol_1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4"/>
          <a:stretch>
            <a:fillRect/>
          </a:stretch>
        </p:blipFill>
        <p:spPr bwMode="auto">
          <a:xfrm>
            <a:off x="7740651" y="857250"/>
            <a:ext cx="140335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5" descr="swedeheart-logo_liten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857250"/>
            <a:ext cx="48418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3" y="1908552"/>
            <a:ext cx="3489860" cy="384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p 11"/>
          <p:cNvGrpSpPr>
            <a:grpSpLocks/>
          </p:cNvGrpSpPr>
          <p:nvPr/>
        </p:nvGrpSpPr>
        <p:grpSpPr bwMode="auto">
          <a:xfrm>
            <a:off x="2700338" y="1577580"/>
            <a:ext cx="3887787" cy="4173140"/>
            <a:chOff x="2699792" y="959921"/>
            <a:chExt cx="3888432" cy="5565423"/>
          </a:xfrm>
        </p:grpSpPr>
        <p:cxnSp>
          <p:nvCxnSpPr>
            <p:cNvPr id="5" name="Rak 4"/>
            <p:cNvCxnSpPr/>
            <p:nvPr/>
          </p:nvCxnSpPr>
          <p:spPr>
            <a:xfrm flipV="1">
              <a:off x="2699792" y="959921"/>
              <a:ext cx="0" cy="54939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/>
            <p:cNvCxnSpPr/>
            <p:nvPr/>
          </p:nvCxnSpPr>
          <p:spPr>
            <a:xfrm flipV="1">
              <a:off x="6588224" y="1031374"/>
              <a:ext cx="0" cy="54939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2703D55A-9D33-16FB-5387-235B17DA5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19097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584B4-2CCF-022F-DEFF-AA6CBC999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Delindex för akutsjukhus samt sjukhus med endast elektiv kirurgi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5E39A01-B8A2-014B-38DB-76A0F1014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772816"/>
            <a:ext cx="6920479" cy="2367136"/>
          </a:xfr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EB0E7AA-A7C2-4AC8-96F6-CD28786B7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4391980"/>
            <a:ext cx="5662449" cy="1800200"/>
          </a:xfrm>
          <a:prstGeom prst="rect">
            <a:avLst/>
          </a:prstGeom>
        </p:spPr>
      </p:pic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8B89BDF-5468-1DB0-B62B-62B9297F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56883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2"/>
          <a:srcRect l="21607" t="15291" r="39822" b="9462"/>
          <a:stretch/>
        </p:blipFill>
        <p:spPr>
          <a:xfrm>
            <a:off x="2399512" y="2525306"/>
            <a:ext cx="3027137" cy="33218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3"/>
          <a:srcRect l="16131" t="35484" r="19941" b="36599"/>
          <a:stretch/>
        </p:blipFill>
        <p:spPr>
          <a:xfrm>
            <a:off x="2457040" y="5879179"/>
            <a:ext cx="2912078" cy="694127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8" r="47573"/>
          <a:stretch/>
        </p:blipFill>
        <p:spPr>
          <a:xfrm>
            <a:off x="6004476" y="59403"/>
            <a:ext cx="1139274" cy="1506851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000250" y="312703"/>
            <a:ext cx="4116519" cy="185378"/>
          </a:xfrm>
          <a:prstGeom prst="rect">
            <a:avLst/>
          </a:prstGeom>
          <a:solidFill>
            <a:srgbClr val="EB8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71" dirty="0">
              <a:solidFill>
                <a:schemeClr val="bg1"/>
              </a:solidFill>
            </a:endParaRP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/>
          <a:stretch/>
        </p:blipFill>
        <p:spPr>
          <a:xfrm>
            <a:off x="2119293" y="109544"/>
            <a:ext cx="1323711" cy="60467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51185" y="1375947"/>
            <a:ext cx="4114800" cy="526823"/>
          </a:xfrm>
        </p:spPr>
        <p:txBody>
          <a:bodyPr anchor="ctr" anchorCtr="0">
            <a:noAutofit/>
          </a:bodyPr>
          <a:lstStyle/>
          <a:p>
            <a:r>
              <a:rPr lang="sv-SE" sz="1714" b="1" i="1" dirty="0">
                <a:solidFill>
                  <a:srgbClr val="50D6FF"/>
                </a:solidFill>
              </a:rPr>
              <a:t>Svenskt </a:t>
            </a:r>
            <a:r>
              <a:rPr lang="sv-SE" sz="1714" b="1" i="1" dirty="0" err="1">
                <a:solidFill>
                  <a:srgbClr val="50D6FF"/>
                </a:solidFill>
              </a:rPr>
              <a:t>perioperativt</a:t>
            </a:r>
            <a:r>
              <a:rPr lang="sv-SE" sz="1714" b="1" i="1" dirty="0">
                <a:solidFill>
                  <a:srgbClr val="50D6FF"/>
                </a:solidFill>
              </a:rPr>
              <a:t> registers </a:t>
            </a:r>
            <a:br>
              <a:rPr lang="sv-SE" sz="1714" b="1" i="1" dirty="0">
                <a:solidFill>
                  <a:srgbClr val="50D6FF"/>
                </a:solidFill>
              </a:rPr>
            </a:br>
            <a:r>
              <a:rPr lang="sv-SE" sz="1714" b="1" i="1" dirty="0">
                <a:solidFill>
                  <a:srgbClr val="50D6FF"/>
                </a:solidFill>
              </a:rPr>
              <a:t>kvalitetsindex akutsjukhus 2019</a:t>
            </a:r>
            <a:br>
              <a:rPr lang="sv-SE" sz="100" b="1" i="1" dirty="0">
                <a:solidFill>
                  <a:srgbClr val="50D6FF"/>
                </a:solidFill>
              </a:rPr>
            </a:br>
            <a:br>
              <a:rPr lang="sv-SE" sz="100" b="1" i="1" dirty="0">
                <a:solidFill>
                  <a:srgbClr val="50D6FF"/>
                </a:solidFill>
              </a:rPr>
            </a:br>
            <a:r>
              <a:rPr lang="sv-SE" sz="3536" b="1" i="1" dirty="0">
                <a:solidFill>
                  <a:srgbClr val="50D6FF"/>
                </a:solidFill>
              </a:rPr>
              <a:t>Bäst i Sverige </a:t>
            </a:r>
            <a:br>
              <a:rPr lang="sv-SE" sz="2357" b="1" i="1" dirty="0">
                <a:solidFill>
                  <a:srgbClr val="50D6FF"/>
                </a:solidFill>
              </a:rPr>
            </a:br>
            <a:r>
              <a:rPr lang="sv-SE" sz="1714" b="1" i="1" dirty="0">
                <a:solidFill>
                  <a:srgbClr val="50D6FF"/>
                </a:solidFill>
              </a:rPr>
              <a:t>tilldelas </a:t>
            </a:r>
            <a:br>
              <a:rPr lang="sv-SE" sz="2357" b="1" dirty="0">
                <a:solidFill>
                  <a:srgbClr val="50D6FF"/>
                </a:solidFill>
              </a:rPr>
            </a:br>
            <a:r>
              <a:rPr lang="sv-SE" sz="3536" b="1" i="1" dirty="0">
                <a:solidFill>
                  <a:srgbClr val="50D6FF"/>
                </a:solidFill>
              </a:rPr>
              <a:t>Ljungby Lasarett </a:t>
            </a:r>
          </a:p>
        </p:txBody>
      </p:sp>
      <p:sp>
        <p:nvSpPr>
          <p:cNvPr id="15" name="Rektangel 14"/>
          <p:cNvSpPr/>
          <p:nvPr/>
        </p:nvSpPr>
        <p:spPr>
          <a:xfrm>
            <a:off x="2000250" y="6610688"/>
            <a:ext cx="5143500" cy="185378"/>
          </a:xfrm>
          <a:prstGeom prst="rect">
            <a:avLst/>
          </a:prstGeom>
          <a:solidFill>
            <a:srgbClr val="EB8E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964" b="1" dirty="0"/>
              <a:t>www.spor.se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2908461" y="5700967"/>
            <a:ext cx="252520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29" dirty="0">
                <a:latin typeface="Arial Narrow" panose="020B0606020202030204" pitchFamily="34" charset="0"/>
              </a:rPr>
              <a:t>Poäng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5542881" y="6317462"/>
            <a:ext cx="1654620" cy="240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4" dirty="0"/>
              <a:t> </a:t>
            </a:r>
            <a:r>
              <a:rPr lang="sv-SE" sz="964" i="1" dirty="0" err="1"/>
              <a:t>SPOR:s</a:t>
            </a:r>
            <a:r>
              <a:rPr lang="sv-SE" sz="964" i="1" dirty="0"/>
              <a:t> styrgrupp 2020 01 24</a:t>
            </a:r>
            <a:endParaRPr lang="sv-SE" sz="964" dirty="0"/>
          </a:p>
        </p:txBody>
      </p:sp>
      <p:grpSp>
        <p:nvGrpSpPr>
          <p:cNvPr id="27" name="Grupp 26"/>
          <p:cNvGrpSpPr/>
          <p:nvPr/>
        </p:nvGrpSpPr>
        <p:grpSpPr>
          <a:xfrm>
            <a:off x="5543700" y="3439605"/>
            <a:ext cx="1620641" cy="2799397"/>
            <a:chOff x="7010400" y="7351757"/>
            <a:chExt cx="2486763" cy="4584728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 rotWithShape="1">
            <a:blip r:embed="rId6"/>
            <a:srcRect l="46251" t="13556" r="25435" b="14592"/>
            <a:stretch/>
          </p:blipFill>
          <p:spPr>
            <a:xfrm>
              <a:off x="7195296" y="7660172"/>
              <a:ext cx="2226022" cy="1789345"/>
            </a:xfrm>
            <a:prstGeom prst="rect">
              <a:avLst/>
            </a:prstGeom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 rotWithShape="1">
            <a:blip r:embed="rId7"/>
            <a:srcRect l="43905" t="14445" r="25969" b="21649"/>
            <a:stretch/>
          </p:blipFill>
          <p:spPr>
            <a:xfrm>
              <a:off x="7010400" y="9384970"/>
              <a:ext cx="2368446" cy="1591476"/>
            </a:xfrm>
            <a:prstGeom prst="rect">
              <a:avLst/>
            </a:prstGeom>
          </p:spPr>
        </p:pic>
        <p:pic>
          <p:nvPicPr>
            <p:cNvPr id="11" name="Bildobjekt 10"/>
            <p:cNvPicPr>
              <a:picLocks noChangeAspect="1"/>
            </p:cNvPicPr>
            <p:nvPr/>
          </p:nvPicPr>
          <p:blipFill rotWithShape="1">
            <a:blip r:embed="rId8"/>
            <a:srcRect l="44168" t="50000" r="24470" b="8399"/>
            <a:stretch/>
          </p:blipFill>
          <p:spPr>
            <a:xfrm>
              <a:off x="7031518" y="10900484"/>
              <a:ext cx="2465645" cy="1036001"/>
            </a:xfrm>
            <a:prstGeom prst="rect">
              <a:avLst/>
            </a:prstGeom>
          </p:spPr>
        </p:pic>
        <p:sp>
          <p:nvSpPr>
            <p:cNvPr id="21" name="Vänster klammerparentes 20"/>
            <p:cNvSpPr/>
            <p:nvPr/>
          </p:nvSpPr>
          <p:spPr>
            <a:xfrm rot="5400000">
              <a:off x="8361365" y="7102305"/>
              <a:ext cx="64900" cy="1050833"/>
            </a:xfrm>
            <a:prstGeom prst="leftBrace">
              <a:avLst>
                <a:gd name="adj1" fmla="val 1446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964"/>
            </a:p>
          </p:txBody>
        </p:sp>
        <p:sp>
          <p:nvSpPr>
            <p:cNvPr id="22" name="Vänster klammerparentes 21"/>
            <p:cNvSpPr/>
            <p:nvPr/>
          </p:nvSpPr>
          <p:spPr>
            <a:xfrm rot="5400000">
              <a:off x="8946560" y="7568576"/>
              <a:ext cx="64900" cy="119558"/>
            </a:xfrm>
            <a:prstGeom prst="leftBrace">
              <a:avLst>
                <a:gd name="adj1" fmla="val 1446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964"/>
            </a:p>
          </p:txBody>
        </p:sp>
        <p:sp>
          <p:nvSpPr>
            <p:cNvPr id="23" name="Vänster klammerparentes 22"/>
            <p:cNvSpPr/>
            <p:nvPr/>
          </p:nvSpPr>
          <p:spPr>
            <a:xfrm rot="5400000">
              <a:off x="9179148" y="7460477"/>
              <a:ext cx="64897" cy="334498"/>
            </a:xfrm>
            <a:prstGeom prst="leftBrace">
              <a:avLst>
                <a:gd name="adj1" fmla="val 14461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sz="964"/>
            </a:p>
          </p:txBody>
        </p:sp>
        <p:grpSp>
          <p:nvGrpSpPr>
            <p:cNvPr id="25" name="Grupp 24"/>
            <p:cNvGrpSpPr/>
            <p:nvPr/>
          </p:nvGrpSpPr>
          <p:grpSpPr>
            <a:xfrm>
              <a:off x="7410922" y="7351757"/>
              <a:ext cx="1977091" cy="259384"/>
              <a:chOff x="7476172" y="7827609"/>
              <a:chExt cx="1496391" cy="211732"/>
            </a:xfrm>
          </p:grpSpPr>
          <p:sp>
            <p:nvSpPr>
              <p:cNvPr id="17" name="textruta 16"/>
              <p:cNvSpPr txBox="1"/>
              <p:nvPr/>
            </p:nvSpPr>
            <p:spPr>
              <a:xfrm>
                <a:off x="8102936" y="7827609"/>
                <a:ext cx="246111" cy="211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429" dirty="0"/>
                  <a:t>0</a:t>
                </a: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8509993" y="7827609"/>
                <a:ext cx="294516" cy="211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429" dirty="0"/>
                  <a:t>0,5</a:t>
                </a: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8711557" y="7827609"/>
                <a:ext cx="261006" cy="211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429" dirty="0"/>
                  <a:t>1 </a:t>
                </a: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7476172" y="7827609"/>
                <a:ext cx="374567" cy="2117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sv-SE" sz="429" dirty="0"/>
                  <a:t>poäng</a:t>
                </a:r>
              </a:p>
            </p:txBody>
          </p:sp>
        </p:grpSp>
      </p:grpSp>
      <p:grpSp>
        <p:nvGrpSpPr>
          <p:cNvPr id="29" name="Grupp 28"/>
          <p:cNvGrpSpPr/>
          <p:nvPr/>
        </p:nvGrpSpPr>
        <p:grpSpPr>
          <a:xfrm>
            <a:off x="5894523" y="1929940"/>
            <a:ext cx="1159865" cy="1823961"/>
            <a:chOff x="7474556" y="3558256"/>
            <a:chExt cx="2165082" cy="3404726"/>
          </a:xfrm>
        </p:grpSpPr>
        <p:sp>
          <p:nvSpPr>
            <p:cNvPr id="8" name="textruta 7"/>
            <p:cNvSpPr txBox="1"/>
            <p:nvPr/>
          </p:nvSpPr>
          <p:spPr>
            <a:xfrm>
              <a:off x="7474556" y="3558256"/>
              <a:ext cx="2165082" cy="3404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536" b="1" i="1" dirty="0" err="1"/>
                <a:t>SPORs</a:t>
              </a:r>
              <a:r>
                <a:rPr lang="sv-SE" sz="536" b="1" i="1" dirty="0"/>
                <a:t> Kvalitetsindex</a:t>
              </a:r>
            </a:p>
            <a:p>
              <a:r>
                <a:rPr lang="sv-SE" sz="536" i="1" dirty="0"/>
                <a:t>Totalindex för sjukhus som utför både </a:t>
              </a:r>
              <a:r>
                <a:rPr lang="sv-SE" sz="536" i="1" dirty="0" err="1"/>
                <a:t>elektiva</a:t>
              </a:r>
              <a:r>
                <a:rPr lang="sv-SE" sz="536" i="1" dirty="0"/>
                <a:t> och akuta operationer. Samtliga sjukhus med akut slutenvård i Sverige ingår i urvalet. </a:t>
              </a:r>
              <a:br>
                <a:rPr lang="sv-SE" sz="536" i="1" dirty="0"/>
              </a:br>
              <a:r>
                <a:rPr lang="sv-SE" sz="536" i="1" dirty="0"/>
                <a:t>Indexet består av nio parametrar som beskriver medicinsk kvalitet . </a:t>
              </a:r>
              <a:br>
                <a:rPr lang="sv-SE" sz="536" i="1" dirty="0"/>
              </a:br>
              <a:r>
                <a:rPr lang="sv-SE" sz="536" i="1" dirty="0"/>
                <a:t>Varje parameter har två målnivåer som ger 1, 0,5 eller 0 poäng; totalt max 9 poäng. Godkänd nivå 4 poäng</a:t>
              </a:r>
            </a:p>
            <a:p>
              <a:endParaRPr lang="sv-SE" sz="536" i="1" dirty="0"/>
            </a:p>
            <a:p>
              <a:endParaRPr lang="sv-SE" sz="536" i="1" dirty="0"/>
            </a:p>
            <a:p>
              <a:r>
                <a:rPr lang="sv-SE" sz="536" i="1" dirty="0"/>
                <a:t>Exempel Kvalitetsindex 2 </a:t>
              </a:r>
              <a:br>
                <a:rPr lang="sv-SE" sz="536" i="1" dirty="0"/>
              </a:br>
              <a:r>
                <a:rPr lang="sv-SE" sz="536" i="1" dirty="0"/>
                <a:t>    Akuta operationer inom 2 timmar – operationsstart inom angivet tidsintervall. Här visas även enheter utan akut verksamhet </a:t>
              </a:r>
              <a:br>
                <a:rPr lang="sv-SE" sz="536" i="1" dirty="0"/>
              </a:br>
              <a:r>
                <a:rPr lang="sv-SE" sz="536" i="1" dirty="0"/>
                <a:t>		</a:t>
              </a:r>
            </a:p>
          </p:txBody>
        </p:sp>
        <p:sp>
          <p:nvSpPr>
            <p:cNvPr id="28" name="Rektangel 27"/>
            <p:cNvSpPr/>
            <p:nvPr/>
          </p:nvSpPr>
          <p:spPr>
            <a:xfrm>
              <a:off x="7574097" y="5624638"/>
              <a:ext cx="62082" cy="7405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64"/>
            </a:p>
          </p:txBody>
        </p:sp>
      </p:grpSp>
      <p:sp>
        <p:nvSpPr>
          <p:cNvPr id="12" name="Platshållare för sidfot 11">
            <a:extLst>
              <a:ext uri="{FF2B5EF4-FFF2-40B4-BE49-F238E27FC236}">
                <a16:creationId xmlns:a16="http://schemas.microsoft.com/office/drawing/2014/main" id="{9726CFB3-2647-3CF6-A563-FA949BD2D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4049980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18039" t="8287" r="39706" b="519"/>
          <a:stretch/>
        </p:blipFill>
        <p:spPr>
          <a:xfrm>
            <a:off x="0" y="2159638"/>
            <a:ext cx="3177372" cy="367867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/>
          <a:srcRect l="21079" t="9931" r="40981" b="9291"/>
          <a:stretch/>
        </p:blipFill>
        <p:spPr>
          <a:xfrm>
            <a:off x="2928692" y="2159638"/>
            <a:ext cx="3220920" cy="367867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/>
          <a:srcRect l="21274" t="9200" r="40705" b="9292"/>
          <a:stretch/>
        </p:blipFill>
        <p:spPr>
          <a:xfrm>
            <a:off x="5900934" y="2159638"/>
            <a:ext cx="3198712" cy="3678674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38897" y="1102910"/>
            <a:ext cx="385605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100" dirty="0"/>
              <a:t>Utveckling Kvalitetsindex 2018-20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944" y="1159521"/>
            <a:ext cx="4041354" cy="667961"/>
          </a:xfrm>
          <a:prstGeom prst="rect">
            <a:avLst/>
          </a:prstGeom>
        </p:spPr>
      </p:pic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8D1CC1BA-68DD-D2C8-622C-4D65FABB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Peter Spetz Användarmötet vt 2024</a:t>
            </a:r>
          </a:p>
        </p:txBody>
      </p:sp>
    </p:spTree>
    <p:extLst>
      <p:ext uri="{BB962C8B-B14F-4D97-AF65-F5344CB8AC3E}">
        <p14:creationId xmlns:p14="http://schemas.microsoft.com/office/powerpoint/2010/main" val="318836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mal2019PPT.potx" id="{6E8847D7-F879-4764-A675-DCB5C6FA918C}" vid="{031A62B4-A97A-47F0-8E26-5372AFC3609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7717</TotalTime>
  <Words>629</Words>
  <Application>Microsoft Office PowerPoint</Application>
  <PresentationFormat>Bildspel på skärmen (4:3)</PresentationFormat>
  <Paragraphs>100</Paragraphs>
  <Slides>27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Arial</vt:lpstr>
      <vt:lpstr>Arial Narrow</vt:lpstr>
      <vt:lpstr>Calibri</vt:lpstr>
      <vt:lpstr>Office-tema</vt:lpstr>
      <vt:lpstr>KVALITETSINDEX</vt:lpstr>
      <vt:lpstr>Hur började det</vt:lpstr>
      <vt:lpstr>Hur började det</vt:lpstr>
      <vt:lpstr>KVALITETSINDEX Anv mötet 2017</vt:lpstr>
      <vt:lpstr>KVALITETSINDEX</vt:lpstr>
      <vt:lpstr>PowerPoint-presentation</vt:lpstr>
      <vt:lpstr>Delindex för akutsjukhus samt sjukhus med endast elektiv kirurgi</vt:lpstr>
      <vt:lpstr>Svenskt perioperativt registers  kvalitetsindex akutsjukhus 2019  Bäst i Sverige  tilldelas  Ljungby Lasarett </vt:lpstr>
      <vt:lpstr>PowerPoint-presentation</vt:lpstr>
      <vt:lpstr>Kvalitetsindex SPOR handbok</vt:lpstr>
      <vt:lpstr>DAGS FÖR MENTIMETER</vt:lpstr>
      <vt:lpstr>Riket trend kvalitetsindex totalen</vt:lpstr>
      <vt:lpstr>Checklistan</vt:lpstr>
      <vt:lpstr>AKUT 2</vt:lpstr>
      <vt:lpstr>Collum femoris fraktur op inom 24h</vt:lpstr>
      <vt:lpstr>Sena strykningar</vt:lpstr>
      <vt:lpstr>Temp vid opslut</vt:lpstr>
      <vt:lpstr>Smärta vid ankomst till postop</vt:lpstr>
      <vt:lpstr>Illamående postop</vt:lpstr>
      <vt:lpstr>Väntetid max 90 dagar</vt:lpstr>
      <vt:lpstr>Överlevnad efter collum fem op</vt:lpstr>
      <vt:lpstr>Kvalitetsindex trend</vt:lpstr>
      <vt:lpstr>KVALITETSINDEX i framtiden</vt:lpstr>
      <vt:lpstr>Hur skall vi presentera kvalitetsindex </vt:lpstr>
      <vt:lpstr>Swedvasc</vt:lpstr>
      <vt:lpstr>En nivå djupare….</vt:lpstr>
      <vt:lpstr>Startsida prostataregistret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KVALITETSINDEX</dc:title>
  <dc:creator>Spetz, Peter</dc:creator>
  <cp:lastModifiedBy>Spetz, Peter</cp:lastModifiedBy>
  <cp:revision>11</cp:revision>
  <dcterms:created xsi:type="dcterms:W3CDTF">2024-03-04T09:29:22Z</dcterms:created>
  <dcterms:modified xsi:type="dcterms:W3CDTF">2024-03-14T13:19:11Z</dcterms:modified>
</cp:coreProperties>
</file>