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0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07"/>
    <a:srgbClr val="F39307"/>
    <a:srgbClr val="EF9107"/>
    <a:srgbClr val="F9B62F"/>
    <a:srgbClr val="F9BA3D"/>
    <a:srgbClr val="FFCF37"/>
    <a:srgbClr val="D9B353"/>
    <a:srgbClr val="D9A953"/>
    <a:srgbClr val="53B0D9"/>
    <a:srgbClr val="36A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99F2-1F68-4025-B35F-9A249DD66AA4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6CDF-69DE-4E22-8EE6-F63912064B8E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 descr="En bild som visar text, clipart&#10;&#10;Automatiskt genererad beskrivning">
            <a:extLst>
              <a:ext uri="{FF2B5EF4-FFF2-40B4-BE49-F238E27FC236}">
                <a16:creationId xmlns:a16="http://schemas.microsoft.com/office/drawing/2014/main" id="{D6E09BDB-D380-45BA-B60B-FAEB6EB969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1" y="5735637"/>
            <a:ext cx="2105527" cy="962526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27411839-2BAD-43B6-B9C5-F2AB9469D1B8}"/>
              </a:ext>
            </a:extLst>
          </p:cNvPr>
          <p:cNvSpPr/>
          <p:nvPr userDrawn="1"/>
        </p:nvSpPr>
        <p:spPr>
          <a:xfrm>
            <a:off x="390526" y="6172202"/>
            <a:ext cx="9496425" cy="66675"/>
          </a:xfrm>
          <a:prstGeom prst="rect">
            <a:avLst/>
          </a:prstGeom>
          <a:solidFill>
            <a:srgbClr val="F79607"/>
          </a:solidFill>
          <a:ln>
            <a:solidFill>
              <a:srgbClr val="EF91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</p:spTree>
    <p:extLst>
      <p:ext uri="{BB962C8B-B14F-4D97-AF65-F5344CB8AC3E}">
        <p14:creationId xmlns:p14="http://schemas.microsoft.com/office/powerpoint/2010/main" val="380673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99F2-1F68-4025-B35F-9A249DD66AA4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6CDF-69DE-4E22-8EE6-F63912064B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69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99F2-1F68-4025-B35F-9A249DD66AA4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6CDF-69DE-4E22-8EE6-F63912064B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4448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531DFC-F8DB-47CC-AF4C-19461327D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D4EB2A1-D040-4965-B0CB-F11E6BBED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0C5D948-1EEC-4290-9CB6-6245966B7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99F2-1F68-4025-B35F-9A249DD66AA4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E97A82-E778-4CBF-A4E8-CFDC99948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2EA73E-9CFA-4B90-A3A4-4C5D3EC2D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6CDF-69DE-4E22-8EE6-F63912064B8E}" type="slidenum">
              <a:rPr lang="sv-SE" smtClean="0"/>
              <a:t>‹#›</a:t>
            </a:fld>
            <a:endParaRPr lang="sv-SE"/>
          </a:p>
        </p:txBody>
      </p:sp>
      <p:pic>
        <p:nvPicPr>
          <p:cNvPr id="12" name="Bildobjekt 11" descr="En bild som visar text, clipart&#10;&#10;Automatiskt genererad beskrivning">
            <a:extLst>
              <a:ext uri="{FF2B5EF4-FFF2-40B4-BE49-F238E27FC236}">
                <a16:creationId xmlns:a16="http://schemas.microsoft.com/office/drawing/2014/main" id="{712B71B5-C4FA-4E8D-87CD-339E0EF56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1" y="5735637"/>
            <a:ext cx="2105527" cy="962526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694EB9BA-E662-4A11-88FB-D91B83580863}"/>
              </a:ext>
            </a:extLst>
          </p:cNvPr>
          <p:cNvSpPr/>
          <p:nvPr userDrawn="1"/>
        </p:nvSpPr>
        <p:spPr>
          <a:xfrm>
            <a:off x="390526" y="6172202"/>
            <a:ext cx="9496425" cy="66675"/>
          </a:xfrm>
          <a:prstGeom prst="rect">
            <a:avLst/>
          </a:prstGeom>
          <a:solidFill>
            <a:srgbClr val="F79607"/>
          </a:solidFill>
          <a:ln>
            <a:solidFill>
              <a:srgbClr val="EF91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</p:spTree>
    <p:extLst>
      <p:ext uri="{BB962C8B-B14F-4D97-AF65-F5344CB8AC3E}">
        <p14:creationId xmlns:p14="http://schemas.microsoft.com/office/powerpoint/2010/main" val="182358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99F2-1F68-4025-B35F-9A249DD66AA4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6CDF-69DE-4E22-8EE6-F63912064B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782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99F2-1F68-4025-B35F-9A249DD66AA4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6CDF-69DE-4E22-8EE6-F63912064B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6069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99F2-1F68-4025-B35F-9A249DD66AA4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6CDF-69DE-4E22-8EE6-F63912064B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550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99F2-1F68-4025-B35F-9A249DD66AA4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6CDF-69DE-4E22-8EE6-F63912064B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444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99F2-1F68-4025-B35F-9A249DD66AA4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6CDF-69DE-4E22-8EE6-F63912064B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1704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99F2-1F68-4025-B35F-9A249DD66AA4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6CDF-69DE-4E22-8EE6-F63912064B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425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99F2-1F68-4025-B35F-9A249DD66AA4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6CDF-69DE-4E22-8EE6-F63912064B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109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99F2-1F68-4025-B35F-9A249DD66AA4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6CDF-69DE-4E22-8EE6-F63912064B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514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E99F2-1F68-4025-B35F-9A249DD66AA4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6CDF-69DE-4E22-8EE6-F63912064B8E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8D4B828-10AD-410A-B447-BEF2E2585351}"/>
              </a:ext>
            </a:extLst>
          </p:cNvPr>
          <p:cNvSpPr/>
          <p:nvPr userDrawn="1"/>
        </p:nvSpPr>
        <p:spPr>
          <a:xfrm>
            <a:off x="390526" y="6172202"/>
            <a:ext cx="9496425" cy="66675"/>
          </a:xfrm>
          <a:prstGeom prst="rect">
            <a:avLst/>
          </a:prstGeom>
          <a:solidFill>
            <a:srgbClr val="F79607"/>
          </a:solidFill>
          <a:ln>
            <a:solidFill>
              <a:srgbClr val="EF91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pic>
        <p:nvPicPr>
          <p:cNvPr id="8" name="Bildobjekt 7" descr="En bild som visar text, clipart&#10;&#10;Automatiskt genererad beskrivning">
            <a:extLst>
              <a:ext uri="{FF2B5EF4-FFF2-40B4-BE49-F238E27FC236}">
                <a16:creationId xmlns:a16="http://schemas.microsoft.com/office/drawing/2014/main" id="{E8212A01-0DB2-4E5D-9E95-2C3697E765F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1" y="5735637"/>
            <a:ext cx="2105527" cy="96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88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6548EE-DACF-428A-A795-E59F1F35E2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TIPS &amp; TRIX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085EF57-E8A0-42B8-9CD9-242428D8C8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ANVÄNDARMÖTET VT 2024</a:t>
            </a:r>
          </a:p>
        </p:txBody>
      </p:sp>
    </p:spTree>
    <p:extLst>
      <p:ext uri="{BB962C8B-B14F-4D97-AF65-F5344CB8AC3E}">
        <p14:creationId xmlns:p14="http://schemas.microsoft.com/office/powerpoint/2010/main" val="42092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5A013A-7F5A-BC30-424F-C430784AC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SPOR 4.1.3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012CD58-2A25-E220-C730-6FD6AF258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86" y="1920833"/>
            <a:ext cx="11204028" cy="362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58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3D6F31-8377-F13A-0971-7026E408C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SPOR 4.1.3 med historik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FC1F81A-4C81-4A19-73BD-9F72A2098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373" y="1581577"/>
            <a:ext cx="11224742" cy="386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988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359E5F-024F-4DC1-8F2F-04061F591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864516" cy="1325563"/>
          </a:xfrm>
        </p:spPr>
        <p:txBody>
          <a:bodyPr/>
          <a:lstStyle/>
          <a:p>
            <a:r>
              <a:rPr lang="sv-SE" dirty="0"/>
              <a:t>Vad felregistrering &amp; fellistan kan ställa till med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DCD38B-E62B-4730-9B17-AE48704E6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174"/>
            <a:ext cx="10515600" cy="4863552"/>
          </a:xfrm>
        </p:spPr>
        <p:txBody>
          <a:bodyPr/>
          <a:lstStyle/>
          <a:p>
            <a:r>
              <a:rPr lang="sv-SE" dirty="0"/>
              <a:t>MCA10 = Kejsarsnitt</a:t>
            </a:r>
          </a:p>
          <a:p>
            <a:pPr lvl="1"/>
            <a:r>
              <a:rPr lang="sv-SE" dirty="0"/>
              <a:t>2243 st finns på fellistan sedan 2014</a:t>
            </a:r>
          </a:p>
          <a:p>
            <a:pPr lvl="1"/>
            <a:r>
              <a:rPr lang="sv-SE" dirty="0"/>
              <a:t>De finns alltså inte med när vi kör rapporter</a:t>
            </a:r>
          </a:p>
          <a:p>
            <a:r>
              <a:rPr lang="sv-SE" dirty="0"/>
              <a:t>2022 finns det i SPOR</a:t>
            </a:r>
          </a:p>
          <a:p>
            <a:pPr lvl="1"/>
            <a:r>
              <a:rPr lang="sv-SE" dirty="0"/>
              <a:t>18855 operationer med huvudoperationskod MCA10</a:t>
            </a:r>
          </a:p>
          <a:p>
            <a:pPr lvl="1"/>
            <a:r>
              <a:rPr lang="sv-SE" dirty="0"/>
              <a:t>Dessutom 139 operationer som ”</a:t>
            </a:r>
            <a:r>
              <a:rPr lang="sv-SE" dirty="0" err="1"/>
              <a:t>bioperation</a:t>
            </a:r>
            <a:r>
              <a:rPr lang="sv-SE" dirty="0"/>
              <a:t>”</a:t>
            </a:r>
          </a:p>
          <a:p>
            <a:pPr lvl="1"/>
            <a:r>
              <a:rPr lang="sv-SE" dirty="0"/>
              <a:t>Dessutom 197 st på fellistan</a:t>
            </a:r>
          </a:p>
          <a:p>
            <a:pPr lvl="1"/>
            <a:r>
              <a:rPr lang="sv-SE" dirty="0"/>
              <a:t>Summa 19191</a:t>
            </a:r>
          </a:p>
          <a:p>
            <a:r>
              <a:rPr lang="sv-SE" dirty="0"/>
              <a:t>2022 finns i PAR-registret</a:t>
            </a:r>
          </a:p>
          <a:p>
            <a:pPr lvl="1"/>
            <a:r>
              <a:rPr lang="sv-SE" dirty="0"/>
              <a:t>19147 operationer med MCA10 som op-kod</a:t>
            </a:r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03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8EB4FE-C7F0-44D1-8E68-C30E8046A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Registrering av tidpunkter perioperativt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B0D4E9-8338-404E-B139-CDC8C65DB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Fyra tidpunkter är obligatoriska</a:t>
            </a:r>
          </a:p>
          <a:p>
            <a:pPr lvl="1"/>
            <a:r>
              <a:rPr lang="sv-SE" dirty="0"/>
              <a:t>Patienttid start</a:t>
            </a:r>
          </a:p>
          <a:p>
            <a:pPr lvl="1"/>
            <a:r>
              <a:rPr lang="sv-SE" dirty="0"/>
              <a:t>Operation start</a:t>
            </a:r>
          </a:p>
          <a:p>
            <a:pPr lvl="1"/>
            <a:r>
              <a:rPr lang="sv-SE" dirty="0"/>
              <a:t>Operation slut</a:t>
            </a:r>
          </a:p>
          <a:p>
            <a:pPr lvl="1"/>
            <a:r>
              <a:rPr lang="sv-SE" dirty="0"/>
              <a:t>Patienttid slut</a:t>
            </a:r>
          </a:p>
          <a:p>
            <a:r>
              <a:rPr lang="sv-SE" dirty="0"/>
              <a:t>Utan dessa tider exporteras inte data TILL SPOR </a:t>
            </a:r>
          </a:p>
          <a:p>
            <a:r>
              <a:rPr lang="sv-SE" dirty="0"/>
              <a:t>Utan dessa tider accepterar inte SPOR att ta emot posten</a:t>
            </a:r>
          </a:p>
          <a:p>
            <a:r>
              <a:rPr lang="sv-SE" dirty="0"/>
              <a:t>Operation start/slut kan inte bytas ut mot Knivtid start/slut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3474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8600D7-BCDD-491D-B6E5-80D0F35B3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Har vi/kommer vi ha:</a:t>
            </a:r>
            <a:br>
              <a:rPr lang="sv-SE" dirty="0"/>
            </a:br>
            <a:r>
              <a:rPr lang="sv-SE" dirty="0"/>
              <a:t>nytta av dessa variabler??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E5FAFA83-6945-DE91-D77C-0FF9E99930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749631"/>
              </p:ext>
            </p:extLst>
          </p:nvPr>
        </p:nvGraphicFramePr>
        <p:xfrm>
          <a:off x="4533399" y="3597653"/>
          <a:ext cx="6619874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764">
                  <a:extLst>
                    <a:ext uri="{9D8B030D-6E8A-4147-A177-3AD203B41FA5}">
                      <a16:colId xmlns:a16="http://schemas.microsoft.com/office/drawing/2014/main" val="3872795516"/>
                    </a:ext>
                  </a:extLst>
                </a:gridCol>
                <a:gridCol w="962441">
                  <a:extLst>
                    <a:ext uri="{9D8B030D-6E8A-4147-A177-3AD203B41FA5}">
                      <a16:colId xmlns:a16="http://schemas.microsoft.com/office/drawing/2014/main" val="1601453975"/>
                    </a:ext>
                  </a:extLst>
                </a:gridCol>
                <a:gridCol w="5083669">
                  <a:extLst>
                    <a:ext uri="{9D8B030D-6E8A-4147-A177-3AD203B41FA5}">
                      <a16:colId xmlns:a16="http://schemas.microsoft.com/office/drawing/2014/main" val="273580781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800" u="none" strike="noStrike">
                          <a:effectLst/>
                        </a:rPr>
                        <a:t>V</a:t>
                      </a:r>
                      <a:endParaRPr lang="sv-SE" sz="4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800" u="none" strike="noStrike">
                          <a:effectLst/>
                        </a:rPr>
                        <a:t>535</a:t>
                      </a:r>
                      <a:endParaRPr lang="sv-SE" sz="4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800" u="none" strike="noStrike" dirty="0">
                          <a:effectLst/>
                        </a:rPr>
                        <a:t>Anestesimedverkan</a:t>
                      </a:r>
                      <a:endParaRPr lang="sv-SE" sz="4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046969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800" u="none" strike="noStrike">
                          <a:effectLst/>
                        </a:rPr>
                        <a:t>V</a:t>
                      </a:r>
                      <a:endParaRPr lang="sv-SE" sz="4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800" u="none" strike="noStrike">
                          <a:effectLst/>
                        </a:rPr>
                        <a:t>537</a:t>
                      </a:r>
                      <a:endParaRPr lang="sv-SE" sz="4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800" u="none" strike="noStrike" dirty="0">
                          <a:effectLst/>
                        </a:rPr>
                        <a:t>Anestesiklinik</a:t>
                      </a:r>
                      <a:endParaRPr lang="sv-SE" sz="4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3017584"/>
                  </a:ext>
                </a:extLst>
              </a:tr>
            </a:tbl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A0FC6C76-C29A-BF8F-642B-34BB34C0C664}"/>
              </a:ext>
            </a:extLst>
          </p:cNvPr>
          <p:cNvSpPr txBox="1"/>
          <p:nvPr/>
        </p:nvSpPr>
        <p:spPr>
          <a:xfrm>
            <a:off x="1917031" y="1721018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Fråga till användarmöte eller vid validering, automatiskt ifylld eller manuellt? Kvar. Viktig KS.</a:t>
            </a:r>
            <a:r>
              <a:rPr lang="sv-SE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846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1513</TotalTime>
  <Words>156</Words>
  <Application>Microsoft Office PowerPoint</Application>
  <PresentationFormat>Bredbild</PresentationFormat>
  <Paragraphs>32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TIPS &amp; TRIX</vt:lpstr>
      <vt:lpstr>SPOR 4.1.3</vt:lpstr>
      <vt:lpstr>SPOR 4.1.3 med historik</vt:lpstr>
      <vt:lpstr>Vad felregistrering &amp; fellistan kan ställa till med</vt:lpstr>
      <vt:lpstr>Registrering av tidpunkter perioperativt</vt:lpstr>
      <vt:lpstr>Har vi/kommer vi ha: nytta av dessa variabler??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Lyckner, Sara</dc:creator>
  <cp:lastModifiedBy>Spetz, Peter</cp:lastModifiedBy>
  <cp:revision>12</cp:revision>
  <dcterms:created xsi:type="dcterms:W3CDTF">2021-08-25T07:19:02Z</dcterms:created>
  <dcterms:modified xsi:type="dcterms:W3CDTF">2024-03-14T14:48:56Z</dcterms:modified>
</cp:coreProperties>
</file>