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9" r:id="rId3"/>
    <p:sldId id="267" r:id="rId4"/>
    <p:sldId id="270" r:id="rId5"/>
    <p:sldId id="272" r:id="rId6"/>
    <p:sldId id="271" r:id="rId7"/>
    <p:sldId id="266" r:id="rId8"/>
    <p:sldId id="263" r:id="rId9"/>
    <p:sldId id="2280" r:id="rId10"/>
    <p:sldId id="2289" r:id="rId11"/>
    <p:sldId id="2291" r:id="rId12"/>
    <p:sldId id="2295" r:id="rId13"/>
    <p:sldId id="2287" r:id="rId14"/>
    <p:sldId id="2288" r:id="rId15"/>
    <p:sldId id="2292" r:id="rId16"/>
    <p:sldId id="2290" r:id="rId17"/>
    <p:sldId id="282" r:id="rId18"/>
    <p:sldId id="283" r:id="rId19"/>
    <p:sldId id="2293" r:id="rId20"/>
    <p:sldId id="2294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D6E04A-7B74-A242-661B-FC8574B51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EFD2511-456D-EC88-CD3F-45CAA3632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8B5942-499E-C8DA-A41F-2D07413401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7B0017-7ECC-4E88-9FAB-070B042D1381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A0250DB-2AB7-3E73-EFDA-CB8F74BE4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D6B53498-3DE6-472C-9428-F634CF9FC2F1}"/>
              </a:ext>
            </a:extLst>
          </p:cNvPr>
          <p:cNvGrpSpPr/>
          <p:nvPr userDrawn="1"/>
        </p:nvGrpSpPr>
        <p:grpSpPr>
          <a:xfrm>
            <a:off x="390526" y="5740186"/>
            <a:ext cx="11697202" cy="962526"/>
            <a:chOff x="390526" y="5740186"/>
            <a:chExt cx="11697202" cy="962526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C2572139-2582-DA43-DE51-74420046E911}"/>
                </a:ext>
              </a:extLst>
            </p:cNvPr>
            <p:cNvSpPr/>
            <p:nvPr/>
          </p:nvSpPr>
          <p:spPr>
            <a:xfrm>
              <a:off x="390526" y="6172202"/>
              <a:ext cx="9591675" cy="78473"/>
            </a:xfrm>
            <a:prstGeom prst="rect">
              <a:avLst/>
            </a:prstGeom>
            <a:solidFill>
              <a:srgbClr val="F79607"/>
            </a:solidFill>
            <a:ln>
              <a:solidFill>
                <a:srgbClr val="EF91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pic>
          <p:nvPicPr>
            <p:cNvPr id="9" name="Bildobjekt 8" descr="En bild som visar text, clipart&#10;&#10;Automatiskt genererad beskrivning">
              <a:extLst>
                <a:ext uri="{FF2B5EF4-FFF2-40B4-BE49-F238E27FC236}">
                  <a16:creationId xmlns:a16="http://schemas.microsoft.com/office/drawing/2014/main" id="{3A278782-A444-6332-1C2C-68B95F2CC5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2201" y="5740186"/>
              <a:ext cx="2105527" cy="9625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6125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955D13-D585-84E8-51F3-9AE11004C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DDA300-DBFD-EC7A-BCA9-A484FB0EC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B1CB087-2B60-F375-A603-A0E30D3B43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7B0017-7ECC-4E88-9FAB-070B042D1381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9A32CBA-EAB5-14FA-30C8-FEF8A0B4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BF24DA-35F7-D271-CB7D-7D4CD4B7B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91E41-12E5-4B72-8786-4F0C14A2B2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223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8A1CB42-4A9F-0B5D-B100-5BD605C36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280AE7C-EB75-7A9E-EEA3-7BD92D3EE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ECC909-F0A4-9170-603F-4A579B3931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7B0017-7ECC-4E88-9FAB-070B042D1381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C1B31C-3075-A108-10B6-DC481158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9DE811-8933-7345-6D36-99C5EDB2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91E41-12E5-4B72-8786-4F0C14A2B2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8360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F08A7A-7B4C-438D-DC07-EC5EB489A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A3A22AE-4737-F7DA-AA11-9D7BF57A4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233A94-1B70-2462-F563-3B059A185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0F40-3A94-40C5-9E7A-30D470D5D63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4A1DB3-275A-C57D-5C97-059D9D5D2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2FFF83-70E3-DE79-EBE2-B66F0121C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A6D6-F2C5-4015-800F-DE38D370A6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1766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B4064F-870C-D88D-A424-4F0A2173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F81ED3B-A5AF-EA48-0472-EFB538492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F364DC1-FBBD-C6A2-C6D7-695D7E43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0F40-3A94-40C5-9E7A-30D470D5D63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9A88C3-BD0D-6D26-37EE-2C3DC2674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4A9575F-51D0-D960-84D5-582999D32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A6D6-F2C5-4015-800F-DE38D370A6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0372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F1DB38-21CC-2B0A-638A-F758D34B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D3FFDD3-C62A-7FA4-6FCC-0FF22DD39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3A6318-58A2-7C03-02AB-CD38A5AA6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0F40-3A94-40C5-9E7A-30D470D5D63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15BD90-5360-0EB1-A8B6-9CACBBEBD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054160-019E-1C70-FB66-6714AC2DB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A6D6-F2C5-4015-800F-DE38D370A6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6286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3845E9-4689-0F5D-23F2-C14C3711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7E16FC-E749-9FDF-F40F-0C3E0FE010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3BF82C3-3961-A6B2-7024-3A45CB675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ACA655D-83CF-9FD5-210F-9B0B9E2DD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0F40-3A94-40C5-9E7A-30D470D5D63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5E0AF95-5336-88B3-B987-14FA34DBD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318B299-20EB-D380-F102-E5BBB6BBA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A6D6-F2C5-4015-800F-DE38D370A6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5313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94F2B4-B6AE-E639-E597-F93C11EBD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5257DB-B9A6-EE50-F6B3-C3C1AB8AF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D95EE0B-9A2E-25D2-6320-C1A2A1C05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859234F-E0CB-2561-1B80-907FD5524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976F0B6-3788-DCCB-05B2-4F56CC7656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823C754-54D6-A8EA-8FF5-B49D8D48E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0F40-3A94-40C5-9E7A-30D470D5D63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96E9EC7-73DE-099A-DB96-5C276DDCB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CA9B822-2791-453F-58A6-2E208293F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A6D6-F2C5-4015-800F-DE38D370A6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0629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731416-0796-4F92-B69B-4A1283E24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496A342-1F0D-9BBC-3CED-CB84589DC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0F40-3A94-40C5-9E7A-30D470D5D63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195057F-20FC-4F90-FC42-39EF19EF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A0A2B6-83E2-BBB2-D864-1E3C08CE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A6D6-F2C5-4015-800F-DE38D370A6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9893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CCF61C7-DD92-E886-85A5-62CE0EDF7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0F40-3A94-40C5-9E7A-30D470D5D63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6CE61B4-1883-C663-AF69-B2D82E17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4E852C5-CAB5-C2A5-C1DF-E4DA7D1EE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A6D6-F2C5-4015-800F-DE38D370A6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675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2448FF-4A22-CCD1-82BA-81165BF4F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F1CF12-39D5-3BCC-3B5F-FD8C14912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0E1049D-B7AB-A962-AD03-B4AEBAFC0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257F9CB-03AD-1E3D-A5C3-F609F34C8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0F40-3A94-40C5-9E7A-30D470D5D63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6900E4-9DB1-654F-7695-DC8EDFFAA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260A0C-E200-EA29-1501-A6DCB735B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A6D6-F2C5-4015-800F-DE38D370A6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591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B6CC0F-281D-EFBC-75FD-D04934728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E2A64E-BBA6-26C2-7918-867CF0367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EB1DC3-4605-02C8-700D-3ED1A190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7B0017-7ECC-4E88-9FAB-070B042D1381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FE32EF-47D8-5DF9-F040-35E80339C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854AD72A-C8F9-1F92-DD7C-3FD0B39E457C}"/>
              </a:ext>
            </a:extLst>
          </p:cNvPr>
          <p:cNvGrpSpPr/>
          <p:nvPr userDrawn="1"/>
        </p:nvGrpSpPr>
        <p:grpSpPr>
          <a:xfrm>
            <a:off x="390526" y="5740186"/>
            <a:ext cx="11697202" cy="962526"/>
            <a:chOff x="390526" y="5740186"/>
            <a:chExt cx="11697202" cy="962526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4E8CA70B-8843-B848-7032-5970330C651A}"/>
                </a:ext>
              </a:extLst>
            </p:cNvPr>
            <p:cNvSpPr/>
            <p:nvPr/>
          </p:nvSpPr>
          <p:spPr>
            <a:xfrm>
              <a:off x="390526" y="6172202"/>
              <a:ext cx="9591675" cy="78473"/>
            </a:xfrm>
            <a:prstGeom prst="rect">
              <a:avLst/>
            </a:prstGeom>
            <a:solidFill>
              <a:srgbClr val="F79607"/>
            </a:solidFill>
            <a:ln>
              <a:solidFill>
                <a:srgbClr val="EF91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pic>
          <p:nvPicPr>
            <p:cNvPr id="9" name="Bildobjekt 8" descr="En bild som visar text, clipart&#10;&#10;Automatiskt genererad beskrivning">
              <a:extLst>
                <a:ext uri="{FF2B5EF4-FFF2-40B4-BE49-F238E27FC236}">
                  <a16:creationId xmlns:a16="http://schemas.microsoft.com/office/drawing/2014/main" id="{93F3ED97-DF93-D334-0EA1-D7CB58168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2201" y="5740186"/>
              <a:ext cx="2105527" cy="9625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97382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C147A1-C7D4-9F80-A569-E3C54A0C0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D746419-4840-86B6-3B35-64318E199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F419576-48C9-0F59-AC84-1C77789F7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4BABB4-C775-90C4-001E-EA57C003B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0F40-3A94-40C5-9E7A-30D470D5D63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B24212-90FE-05BB-5F45-A4C45751A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EDC3EC5-521A-E187-B004-28F063FAB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A6D6-F2C5-4015-800F-DE38D370A6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1434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DE881A-E02F-C26A-CF66-D63B4FBBD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7AE8061-D3A7-919C-0981-6D072BF867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CB5168-9D87-0F7A-F61D-361559B6B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0F40-3A94-40C5-9E7A-30D470D5D63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512277-1BE5-D4D6-C22C-B3DCBCAC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5F98F6-A2F9-168E-2F46-54B1A8BB9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A6D6-F2C5-4015-800F-DE38D370A6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637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CC32CE3-5FE2-15ED-2871-75DE3F8059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08B536C-EDE6-F0C2-DE3D-EA119DB1B4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A1996B3-5419-5837-C697-3D1C16717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0F40-3A94-40C5-9E7A-30D470D5D63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BF39ED-A26E-F498-DA39-1136F3EB9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937CC29-612F-84E0-3C60-1D92CD95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A6D6-F2C5-4015-800F-DE38D370A6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25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0B67D7-60CA-D916-9A33-EF1F03155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8C25F57-BE84-0296-1E6B-B48C39A32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BFC6D4-644B-9754-E2B2-B907AF0E60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7B0017-7ECC-4E88-9FAB-070B042D1381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D8B502-B09B-24A5-F06C-24D7F5120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D919F8-0130-7CAA-5224-0D8B94A3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91E41-12E5-4B72-8786-4F0C14A2B2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796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FAC915-D227-F520-438F-EA78889A8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8D61EA-9914-878C-2DFA-B87259934F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40F30DE-1442-E6D9-C17A-C5C3A637F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2BAC829-C27D-D685-1A54-9770205A49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7B0017-7ECC-4E88-9FAB-070B042D1381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23A804-D6A7-0C90-D583-024CFF9EF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A4024E9-0123-0FD6-9777-14170AB70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91E41-12E5-4B72-8786-4F0C14A2B2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456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92BE27-CCDA-4BC3-A74A-67C085B47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D4F5A2-9227-3FD3-5868-C7E51E815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6A06766-648B-9CE8-A837-4D31C6D05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3E5C99A-4A8F-539F-1A13-2BEDCA8C1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BF84108-269D-2650-77C9-94CE8CA07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4BB61EC-ACB2-0BA4-652E-325C94D7F1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7B0017-7ECC-4E88-9FAB-070B042D1381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731511B-9533-CCDF-F9D2-7D3D24189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81A225F-25E3-8175-6ED9-598C00238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91E41-12E5-4B72-8786-4F0C14A2B2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625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08CE2D-94EA-C71A-87C4-CDF4BD7FA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7E9F36D-9BF2-4B31-3D1F-35D47DC0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7B0017-7ECC-4E88-9FAB-070B042D1381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64DA9A7-B69F-9A1E-5541-1F6F2F31D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7323B3-AE97-489F-76C0-73750C364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91E41-12E5-4B72-8786-4F0C14A2B2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66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EB2C0D4-80C0-6BF3-582A-320671DCD7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7B0017-7ECC-4E88-9FAB-070B042D1381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0B88B40-3064-A9B8-F407-2B4C0F96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CCED8F3-AE08-6560-7644-943302FD4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91E41-12E5-4B72-8786-4F0C14A2B2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353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78624C-6EE3-05C7-3028-275FAE60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7C69CD-FA70-2337-35CE-3765CD12F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BEAA143-9E05-7945-BCCC-F1767F97B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59C1B5-4F71-3473-B377-FDCC74DFE7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7B0017-7ECC-4E88-9FAB-070B042D1381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B506B9E-8D4F-8FAE-B5FC-33084D87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66EE9BA-2E30-09EC-D56A-7145345A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91E41-12E5-4B72-8786-4F0C14A2B2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121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7AC3CB-6DD9-EC45-A534-73E525794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DD3359E-9017-3E19-82FA-87F372E59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DCFC1F7-28AC-D157-3C94-AF0453613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31E7096-5C93-DA07-650D-4D3EFE046D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7B0017-7ECC-4E88-9FAB-070B042D1381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1DA6131-E7D0-11CB-3BF5-1AD254CBB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4A4ACCC-BC49-E57F-7A00-3D49CAB59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91E41-12E5-4B72-8786-4F0C14A2B2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198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865C4C1-0AAE-90B3-9C41-7B0D9EA01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84CC98-9944-E189-AE81-F5007C6C6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86B096-4D23-E05B-DA74-CFBB0507E6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C01B3302-8EEE-5107-5DC3-FADE3AB9ED94}"/>
              </a:ext>
            </a:extLst>
          </p:cNvPr>
          <p:cNvGrpSpPr/>
          <p:nvPr userDrawn="1"/>
        </p:nvGrpSpPr>
        <p:grpSpPr>
          <a:xfrm>
            <a:off x="390526" y="5740186"/>
            <a:ext cx="11697202" cy="962526"/>
            <a:chOff x="390526" y="5740186"/>
            <a:chExt cx="11697202" cy="962526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579B3040-541C-04C1-3EE1-C54ABF63FAC0}"/>
                </a:ext>
              </a:extLst>
            </p:cNvPr>
            <p:cNvSpPr/>
            <p:nvPr/>
          </p:nvSpPr>
          <p:spPr>
            <a:xfrm>
              <a:off x="390526" y="6172202"/>
              <a:ext cx="9591675" cy="78473"/>
            </a:xfrm>
            <a:prstGeom prst="rect">
              <a:avLst/>
            </a:prstGeom>
            <a:solidFill>
              <a:srgbClr val="F79607"/>
            </a:solidFill>
            <a:ln>
              <a:solidFill>
                <a:srgbClr val="EF91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pic>
          <p:nvPicPr>
            <p:cNvPr id="9" name="Bildobjekt 8" descr="En bild som visar text, clipart&#10;&#10;Automatiskt genererad beskrivning">
              <a:extLst>
                <a:ext uri="{FF2B5EF4-FFF2-40B4-BE49-F238E27FC236}">
                  <a16:creationId xmlns:a16="http://schemas.microsoft.com/office/drawing/2014/main" id="{43FAB673-431F-C759-CD48-6FBCFEB2EE1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2201" y="5740186"/>
              <a:ext cx="2105527" cy="9625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825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F07DE35-10DB-815F-928B-1B6DD4305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A8CBE2B-54D1-10BE-80BE-8E5841088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78B9FA7-094A-C0AB-9207-D4C3ECED2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00F40-3A94-40C5-9E7A-30D470D5D63B}" type="datetimeFigureOut">
              <a:rPr lang="sv-SE" smtClean="0"/>
              <a:t>2024-03-15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D3764B-894C-5B8D-67BF-985E6E6B6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13648D-D537-9852-5627-BFFD1B4CF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BA6D6-F2C5-4015-800F-DE38D370A6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87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4A9AF9-A2F5-CA46-9348-BC565F75C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6705"/>
            <a:ext cx="9144000" cy="2360815"/>
          </a:xfrm>
          <a:solidFill>
            <a:srgbClr val="FFFF00"/>
          </a:solidFill>
        </p:spPr>
        <p:txBody>
          <a:bodyPr/>
          <a:lstStyle/>
          <a:p>
            <a:r>
              <a:rPr lang="sv-SE" sz="6600" b="1" dirty="0" err="1"/>
              <a:t>Monitorera</a:t>
            </a:r>
            <a:r>
              <a:rPr lang="sv-SE" sz="6600" b="1" dirty="0"/>
              <a:t> och Validera</a:t>
            </a:r>
            <a:br>
              <a:rPr lang="sv-SE" dirty="0"/>
            </a:br>
            <a:br>
              <a:rPr lang="sv-SE" sz="2800" dirty="0"/>
            </a:br>
            <a:r>
              <a:rPr lang="sv-SE" sz="2800" i="1" dirty="0"/>
              <a:t>-</a:t>
            </a:r>
            <a:r>
              <a:rPr lang="sv-SE" i="1" dirty="0"/>
              <a:t>vad är det vi letar efter?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D53DE70-662B-46B1-9C26-42F50E770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116"/>
            <a:ext cx="9144000" cy="1001684"/>
          </a:xfrm>
        </p:spPr>
        <p:txBody>
          <a:bodyPr/>
          <a:lstStyle/>
          <a:p>
            <a:r>
              <a:rPr lang="sv-SE" dirty="0"/>
              <a:t>Björn Holmström</a:t>
            </a:r>
          </a:p>
          <a:p>
            <a:r>
              <a:rPr lang="sv-SE" dirty="0"/>
              <a:t>Användarmöte Uppsala 2024-03-15</a:t>
            </a:r>
          </a:p>
        </p:txBody>
      </p:sp>
    </p:spTree>
    <p:extLst>
      <p:ext uri="{BB962C8B-B14F-4D97-AF65-F5344CB8AC3E}">
        <p14:creationId xmlns:p14="http://schemas.microsoft.com/office/powerpoint/2010/main" val="1218965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69427E-49CB-7E5D-5852-C69BB145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u="sng" dirty="0"/>
              <a:t>Genomförande</a:t>
            </a:r>
            <a:r>
              <a:rPr lang="sv-SE" b="1" dirty="0"/>
              <a:t>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E1253D-A57D-43EE-4794-F025E2B6C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901"/>
            <a:ext cx="10515600" cy="4646853"/>
          </a:xfrm>
        </p:spPr>
        <p:txBody>
          <a:bodyPr/>
          <a:lstStyle/>
          <a:p>
            <a:r>
              <a:rPr lang="sv-SE" dirty="0"/>
              <a:t>Registrera enheten hos UCR för monitorering</a:t>
            </a:r>
          </a:p>
          <a:p>
            <a:r>
              <a:rPr lang="sv-SE" dirty="0"/>
              <a:t>Registrera lokal monitor</a:t>
            </a:r>
          </a:p>
          <a:p>
            <a:r>
              <a:rPr lang="sv-SE" dirty="0"/>
              <a:t>Beställ X antal behandlingsnummer från UCR via modulen</a:t>
            </a:r>
          </a:p>
          <a:p>
            <a:r>
              <a:rPr lang="sv-SE" dirty="0"/>
              <a:t>Sätt ihop ett monitoreringsteam;</a:t>
            </a:r>
          </a:p>
          <a:p>
            <a:pPr lvl="1"/>
            <a:r>
              <a:rPr lang="sv-SE" dirty="0"/>
              <a:t>Minst två, helst tre personer med god kunskap om dokumentationsrutiner</a:t>
            </a:r>
          </a:p>
          <a:p>
            <a:r>
              <a:rPr lang="sv-SE" dirty="0"/>
              <a:t>Genomför monitoreringen</a:t>
            </a:r>
          </a:p>
          <a:p>
            <a:r>
              <a:rPr lang="sv-SE" dirty="0"/>
              <a:t>Analysera Excel-rapporten</a:t>
            </a:r>
          </a:p>
        </p:txBody>
      </p:sp>
    </p:spTree>
    <p:extLst>
      <p:ext uri="{BB962C8B-B14F-4D97-AF65-F5344CB8AC3E}">
        <p14:creationId xmlns:p14="http://schemas.microsoft.com/office/powerpoint/2010/main" val="343387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69427E-49CB-7E5D-5852-C69BB145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u="sng" dirty="0"/>
              <a:t>Genomförande</a:t>
            </a:r>
            <a:r>
              <a:rPr lang="sv-SE" b="1" dirty="0"/>
              <a:t>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E1253D-A57D-43EE-4794-F025E2B6C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901"/>
            <a:ext cx="10515600" cy="4646853"/>
          </a:xfrm>
        </p:spPr>
        <p:txBody>
          <a:bodyPr/>
          <a:lstStyle/>
          <a:p>
            <a:r>
              <a:rPr lang="sv-SE" dirty="0"/>
              <a:t>Registrera enheten hos UCR för monitorering</a:t>
            </a:r>
          </a:p>
          <a:p>
            <a:r>
              <a:rPr lang="sv-SE" dirty="0"/>
              <a:t>Registrera lokal monitor</a:t>
            </a:r>
          </a:p>
          <a:p>
            <a:r>
              <a:rPr lang="sv-SE" dirty="0"/>
              <a:t>Beställ X antal behandlingsnummer från UCR via modulen</a:t>
            </a:r>
          </a:p>
          <a:p>
            <a:r>
              <a:rPr lang="sv-SE" dirty="0"/>
              <a:t>Sätt ihop ett monitoreringsteam;</a:t>
            </a:r>
          </a:p>
          <a:p>
            <a:pPr lvl="1"/>
            <a:r>
              <a:rPr lang="sv-SE" dirty="0"/>
              <a:t>Minst två, helst tre personer med god kunskap om dokumentationsrutiner</a:t>
            </a:r>
          </a:p>
          <a:p>
            <a:r>
              <a:rPr lang="sv-SE" dirty="0"/>
              <a:t>Genomför monitoreringen</a:t>
            </a:r>
          </a:p>
          <a:p>
            <a:r>
              <a:rPr lang="sv-SE" dirty="0"/>
              <a:t>Analysera Excel-rapporten</a:t>
            </a:r>
          </a:p>
          <a:p>
            <a:pPr marL="0" indent="0">
              <a:buNone/>
            </a:pPr>
            <a:r>
              <a:rPr lang="sv-SE" dirty="0"/>
              <a:t>NÄR??</a:t>
            </a:r>
          </a:p>
          <a:p>
            <a:pPr marL="0" indent="0">
              <a:buNone/>
            </a:pPr>
            <a:r>
              <a:rPr lang="sv-SE" dirty="0"/>
              <a:t>Vid byte av SPOR-version eller journal/OP-system</a:t>
            </a:r>
          </a:p>
        </p:txBody>
      </p:sp>
    </p:spTree>
    <p:extLst>
      <p:ext uri="{BB962C8B-B14F-4D97-AF65-F5344CB8AC3E}">
        <p14:creationId xmlns:p14="http://schemas.microsoft.com/office/powerpoint/2010/main" val="2257501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D75C50-9F56-4D63-9D3C-77C474F66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34FB4A0-A5A5-4EDB-B3B3-499A02F4B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19" y="119476"/>
            <a:ext cx="11904762" cy="6619048"/>
          </a:xfrm>
          <a:prstGeom prst="rect">
            <a:avLst/>
          </a:prstGeom>
        </p:spPr>
      </p:pic>
      <p:sp>
        <p:nvSpPr>
          <p:cNvPr id="3" name="Pil: höger 2">
            <a:extLst>
              <a:ext uri="{FF2B5EF4-FFF2-40B4-BE49-F238E27FC236}">
                <a16:creationId xmlns:a16="http://schemas.microsoft.com/office/drawing/2014/main" id="{3C8E0693-01C4-C12D-E842-C91C30182240}"/>
              </a:ext>
            </a:extLst>
          </p:cNvPr>
          <p:cNvSpPr/>
          <p:nvPr/>
        </p:nvSpPr>
        <p:spPr>
          <a:xfrm rot="20409872">
            <a:off x="1412240" y="5374640"/>
            <a:ext cx="3180080" cy="24384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DE4C462-D292-CBA3-036F-504424BAEB60}"/>
              </a:ext>
            </a:extLst>
          </p:cNvPr>
          <p:cNvSpPr txBox="1"/>
          <p:nvPr/>
        </p:nvSpPr>
        <p:spPr>
          <a:xfrm>
            <a:off x="436880" y="6123543"/>
            <a:ext cx="45559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/>
              <a:t>Nytt tillval för behörig monitoreringsansvarig </a:t>
            </a:r>
          </a:p>
        </p:txBody>
      </p:sp>
    </p:spTree>
    <p:extLst>
      <p:ext uri="{BB962C8B-B14F-4D97-AF65-F5344CB8AC3E}">
        <p14:creationId xmlns:p14="http://schemas.microsoft.com/office/powerpoint/2010/main" val="3899298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&#10;&#10;Automatiskt genererad beskrivning">
            <a:extLst>
              <a:ext uri="{FF2B5EF4-FFF2-40B4-BE49-F238E27FC236}">
                <a16:creationId xmlns:a16="http://schemas.microsoft.com/office/drawing/2014/main" id="{33B1DB0A-C6E3-4A25-B5E5-E20E789E7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314" y="755226"/>
            <a:ext cx="6749986" cy="556873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C1CB1A2C-16A5-4896-A87D-DA92CAA87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833" y="588615"/>
            <a:ext cx="5386515" cy="576057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6D785E24-849E-A5FF-CCB7-979D0C28B3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7382" y="454641"/>
            <a:ext cx="5386514" cy="594871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Flödesschema: Sidbrytningskoppling 7">
            <a:extLst>
              <a:ext uri="{FF2B5EF4-FFF2-40B4-BE49-F238E27FC236}">
                <a16:creationId xmlns:a16="http://schemas.microsoft.com/office/drawing/2014/main" id="{45EE160F-8B2C-1F43-4596-14D95B05B6FB}"/>
              </a:ext>
            </a:extLst>
          </p:cNvPr>
          <p:cNvSpPr/>
          <p:nvPr/>
        </p:nvSpPr>
        <p:spPr>
          <a:xfrm rot="16200000">
            <a:off x="741872" y="1500996"/>
            <a:ext cx="3036498" cy="3416061"/>
          </a:xfrm>
          <a:prstGeom prst="flowChartOffpage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8446B434-61B5-239C-D2AB-427E63F93C8E}"/>
              </a:ext>
            </a:extLst>
          </p:cNvPr>
          <p:cNvSpPr txBox="1"/>
          <p:nvPr/>
        </p:nvSpPr>
        <p:spPr>
          <a:xfrm>
            <a:off x="1306286" y="3040683"/>
            <a:ext cx="1682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solidFill>
                  <a:srgbClr val="FFC000"/>
                </a:solidFill>
              </a:rPr>
              <a:t>PROCESSEN</a:t>
            </a:r>
          </a:p>
        </p:txBody>
      </p:sp>
    </p:spTree>
    <p:extLst>
      <p:ext uri="{BB962C8B-B14F-4D97-AF65-F5344CB8AC3E}">
        <p14:creationId xmlns:p14="http://schemas.microsoft.com/office/powerpoint/2010/main" val="339380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42774152-C82F-500A-3499-7DD011F12C77}"/>
              </a:ext>
            </a:extLst>
          </p:cNvPr>
          <p:cNvGraphicFramePr>
            <a:graphicFrameLocks noGrp="1"/>
          </p:cNvGraphicFramePr>
          <p:nvPr/>
        </p:nvGraphicFramePr>
        <p:xfrm>
          <a:off x="714895" y="1271852"/>
          <a:ext cx="10789920" cy="5153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5686">
                  <a:extLst>
                    <a:ext uri="{9D8B030D-6E8A-4147-A177-3AD203B41FA5}">
                      <a16:colId xmlns:a16="http://schemas.microsoft.com/office/drawing/2014/main" val="1341974572"/>
                    </a:ext>
                  </a:extLst>
                </a:gridCol>
                <a:gridCol w="531995">
                  <a:extLst>
                    <a:ext uri="{9D8B030D-6E8A-4147-A177-3AD203B41FA5}">
                      <a16:colId xmlns:a16="http://schemas.microsoft.com/office/drawing/2014/main" val="3266840565"/>
                    </a:ext>
                  </a:extLst>
                </a:gridCol>
                <a:gridCol w="2809421">
                  <a:extLst>
                    <a:ext uri="{9D8B030D-6E8A-4147-A177-3AD203B41FA5}">
                      <a16:colId xmlns:a16="http://schemas.microsoft.com/office/drawing/2014/main" val="2751425109"/>
                    </a:ext>
                  </a:extLst>
                </a:gridCol>
                <a:gridCol w="4101952">
                  <a:extLst>
                    <a:ext uri="{9D8B030D-6E8A-4147-A177-3AD203B41FA5}">
                      <a16:colId xmlns:a16="http://schemas.microsoft.com/office/drawing/2014/main" val="1719565891"/>
                    </a:ext>
                  </a:extLst>
                </a:gridCol>
                <a:gridCol w="997114">
                  <a:extLst>
                    <a:ext uri="{9D8B030D-6E8A-4147-A177-3AD203B41FA5}">
                      <a16:colId xmlns:a16="http://schemas.microsoft.com/office/drawing/2014/main" val="3767256044"/>
                    </a:ext>
                  </a:extLst>
                </a:gridCol>
                <a:gridCol w="1653752">
                  <a:extLst>
                    <a:ext uri="{9D8B030D-6E8A-4147-A177-3AD203B41FA5}">
                      <a16:colId xmlns:a16="http://schemas.microsoft.com/office/drawing/2014/main" val="2358237121"/>
                    </a:ext>
                  </a:extLst>
                </a:gridCol>
              </a:tblGrid>
              <a:tr h="19088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dirty="0">
                          <a:effectLst/>
                        </a:rPr>
                        <a:t>Datum</a:t>
                      </a:r>
                      <a:endParaRPr lang="sv-SE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dirty="0">
                          <a:effectLst/>
                        </a:rPr>
                        <a:t>Status</a:t>
                      </a:r>
                      <a:endParaRPr lang="sv-SE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dirty="0">
                          <a:effectLst/>
                        </a:rPr>
                        <a:t>Variabel</a:t>
                      </a:r>
                      <a:endParaRPr lang="sv-SE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dirty="0">
                          <a:effectLst/>
                        </a:rPr>
                        <a:t>Värde i registret</a:t>
                      </a:r>
                      <a:endParaRPr lang="sv-SE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dirty="0">
                          <a:effectLst/>
                        </a:rPr>
                        <a:t>Överensstämmer</a:t>
                      </a:r>
                      <a:endParaRPr lang="sv-SE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dirty="0">
                          <a:effectLst/>
                        </a:rPr>
                        <a:t>Kommentar</a:t>
                      </a:r>
                      <a:endParaRPr lang="sv-SE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11734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2022-07-28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Avslutad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76159652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Tidpunkt för operationsanmälan (V310)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2022-05-13 01:31:30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12 tim vs 24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83744924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Akut/elektiv (V320)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Elektiv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29951766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Akut planering (V325)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Ej registrerat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87884627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Funktions bedömning ASA (V350)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ASA-klass 2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48531849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Planerad patienttid start (V415)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2022-07-14 07:45:00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Nej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Senaste saknas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41300576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Planerad operationstid start (V420)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2022-07-14 08:38:00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Nej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Senaste saknas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08446472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Strykningstidpunkt (V440)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2022-06-20 08:27:23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92432946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Strykningsorsak (V445)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6b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21576372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Patienttid start (V540)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2022-07-28 06:50:00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12 tim vs 24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70426551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Operation start (V565)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2022-07-28 08:00:00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12 tim vs 24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94386864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Operation slut (V570)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2022-07-28 09:31:00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12 tim vs 24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10779606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Huvudoperationskod (V600)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JKA21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4733033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Huvudanestesikod (V611)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SB841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16816362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Huvuddiagnos (V620)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K801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12597702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CHKL Förberedelse genomförd? (V630)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63038083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CHKL timeout genomförd? (V631)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56638635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CHKL Signout genomförd? (V632)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20995287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Peroperativa komplikationer (V680)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[Komplikation{komplikationskod='A0', komplikationsSvarighetsgrad=GRAD_0}]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83814000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Verklig eftervårdsnivå (V690)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Postop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19432842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Temperatur vid operationsslut (V676)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36.4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75426407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Patient ut från postop (V800)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2022-07-29 12:17:51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12 tim vs 24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31971515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Uva avdelning (V801)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Nej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namn saknas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16461746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Smärta inom 1h efter ankomst (V819)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NRS 0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saknar uva journal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92301125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Illamående postoperativt (V830)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Inget illamående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saknar uva journal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98861543"/>
                  </a:ext>
                </a:extLst>
              </a:tr>
              <a:tr h="19088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Postoperativa komplikationer (inklusive V845) (V840)</a:t>
                      </a:r>
                      <a:endParaRPr lang="sv-SE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[Komplikation{komplikationskod='U0', komplikationsSvarighetsgrad=GRAD_0}]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Ja</a:t>
                      </a:r>
                      <a:endParaRPr lang="sv-S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saknar </a:t>
                      </a:r>
                      <a:r>
                        <a:rPr lang="sv-SE" sz="1000" u="none" strike="noStrike" dirty="0" err="1">
                          <a:effectLst/>
                        </a:rPr>
                        <a:t>uva</a:t>
                      </a:r>
                      <a:r>
                        <a:rPr lang="sv-SE" sz="1000" u="none" strike="noStrike" dirty="0">
                          <a:effectLst/>
                        </a:rPr>
                        <a:t> journal</a:t>
                      </a:r>
                      <a:endParaRPr lang="sv-SE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19429297"/>
                  </a:ext>
                </a:extLst>
              </a:tr>
            </a:tbl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04F513E6-2547-9640-10B3-BC7CCAD88D98}"/>
              </a:ext>
            </a:extLst>
          </p:cNvPr>
          <p:cNvSpPr txBox="1"/>
          <p:nvPr/>
        </p:nvSpPr>
        <p:spPr>
          <a:xfrm>
            <a:off x="714895" y="507077"/>
            <a:ext cx="5362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b="1" u="sng" dirty="0">
                <a:latin typeface="+mj-lt"/>
              </a:rPr>
              <a:t>Monitoreringsrapport</a:t>
            </a:r>
            <a:r>
              <a:rPr lang="sv-SE" sz="3600" b="1" u="sng" dirty="0"/>
              <a:t> </a:t>
            </a:r>
            <a:r>
              <a:rPr lang="sv-SE" sz="3600" b="1" u="sng" dirty="0">
                <a:latin typeface="+mj-lt"/>
              </a:rPr>
              <a:t>i Excel</a:t>
            </a:r>
          </a:p>
        </p:txBody>
      </p:sp>
    </p:spTree>
    <p:extLst>
      <p:ext uri="{BB962C8B-B14F-4D97-AF65-F5344CB8AC3E}">
        <p14:creationId xmlns:p14="http://schemas.microsoft.com/office/powerpoint/2010/main" val="2559934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F1F0F5-2451-C66E-E944-74DBA12E5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u="sng" dirty="0"/>
              <a:t>Inför extern validering</a:t>
            </a:r>
            <a:r>
              <a:rPr lang="sv-SE" b="1" dirty="0"/>
              <a:t>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E4A82C-B1F5-9DC8-83E1-4A98D058B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95757"/>
          </a:xfrm>
        </p:spPr>
        <p:txBody>
          <a:bodyPr>
            <a:normAutofit/>
          </a:bodyPr>
          <a:lstStyle/>
          <a:p>
            <a:r>
              <a:rPr lang="sv-SE" sz="3200" dirty="0"/>
              <a:t>Genomför egen lokal monitorering</a:t>
            </a:r>
          </a:p>
          <a:p>
            <a:r>
              <a:rPr lang="sv-SE" sz="3200" dirty="0"/>
              <a:t>Analysera och spara monitoreringsrapporten (Excel)</a:t>
            </a:r>
          </a:p>
          <a:p>
            <a:r>
              <a:rPr lang="sv-SE" sz="3200" dirty="0"/>
              <a:t>Dokumentera hur enheten lagt upp sin struktur i operationsplaneringsprogrammet</a:t>
            </a:r>
          </a:p>
          <a:p>
            <a:r>
              <a:rPr lang="sv-SE" sz="3200" dirty="0"/>
              <a:t>Kontakta SPOR-styrelsen för tidsplanering</a:t>
            </a:r>
          </a:p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4104113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0F3A0C-93DB-4420-A5C5-2F8361860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u="sng" dirty="0"/>
              <a:t>Vad vill vi få ut av monitorering</a:t>
            </a:r>
            <a:r>
              <a:rPr lang="sv-SE" b="1" dirty="0"/>
              <a:t>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BB3183-C860-4B8B-BF45-7B9E834A3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Validering ifyllnadsgrad av variabler </a:t>
            </a:r>
          </a:p>
          <a:p>
            <a:r>
              <a:rPr lang="sv-SE" dirty="0"/>
              <a:t>Avvikelser per vald variabel -  % överensstämmelse med SPOR-definitioner</a:t>
            </a:r>
          </a:p>
          <a:p>
            <a:r>
              <a:rPr lang="sv-SE" dirty="0"/>
              <a:t>Vad bör verksamheten göra för att få det att fungera –INTERNT kvalitetsarbete</a:t>
            </a:r>
          </a:p>
          <a:p>
            <a:pPr lvl="1"/>
            <a:r>
              <a:rPr lang="sv-SE" dirty="0"/>
              <a:t>Följsamhet till överenskomna principer (ex akutprioritering)</a:t>
            </a:r>
          </a:p>
          <a:p>
            <a:pPr lvl="1"/>
            <a:r>
              <a:rPr lang="sv-SE" dirty="0"/>
              <a:t>Tradition och kultur relaterat till implementering av rutiner/riktlinjer</a:t>
            </a:r>
          </a:p>
          <a:p>
            <a:pPr lvl="1"/>
            <a:r>
              <a:rPr lang="sv-SE" dirty="0"/>
              <a:t>Starka variabler (kniv in) – hur väl stämmer det med planering</a:t>
            </a:r>
          </a:p>
          <a:p>
            <a:pPr lvl="1"/>
            <a:r>
              <a:rPr lang="sv-SE" dirty="0"/>
              <a:t>Strykning- </a:t>
            </a:r>
            <a:r>
              <a:rPr lang="sv-SE" dirty="0" err="1"/>
              <a:t>omplanering</a:t>
            </a:r>
            <a:r>
              <a:rPr lang="sv-SE" dirty="0"/>
              <a:t>-tidsangivelser vs nationella jämförelsetal </a:t>
            </a:r>
          </a:p>
          <a:p>
            <a:r>
              <a:rPr lang="sv-SE" dirty="0"/>
              <a:t>Vad behöver SPOR göra – EXTERNT kvalitetsarbete</a:t>
            </a:r>
          </a:p>
          <a:p>
            <a:pPr lvl="1"/>
            <a:r>
              <a:rPr lang="sv-SE" dirty="0"/>
              <a:t>Lita på siffror som underlag till rapport</a:t>
            </a:r>
          </a:p>
          <a:p>
            <a:pPr lvl="1"/>
            <a:r>
              <a:rPr lang="sv-SE" dirty="0"/>
              <a:t>Utveckling av nationella informations- och dokumentationsstrukturer</a:t>
            </a:r>
          </a:p>
          <a:p>
            <a:pPr lvl="1"/>
            <a:r>
              <a:rPr lang="sv-SE" dirty="0"/>
              <a:t>Identifiera underlag för rekommendationer</a:t>
            </a:r>
          </a:p>
        </p:txBody>
      </p:sp>
    </p:spTree>
    <p:extLst>
      <p:ext uri="{BB962C8B-B14F-4D97-AF65-F5344CB8AC3E}">
        <p14:creationId xmlns:p14="http://schemas.microsoft.com/office/powerpoint/2010/main" val="4140116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474A12-6C81-40E6-8D61-B153194AD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Säkra underlag till nationella arbeten</a:t>
            </a:r>
          </a:p>
          <a:p>
            <a:pPr lvl="1"/>
            <a:r>
              <a:rPr lang="sv-SE" dirty="0"/>
              <a:t>Myndigheter – variabel och kod/klassificeringsverktyg</a:t>
            </a:r>
          </a:p>
          <a:p>
            <a:pPr lvl="1"/>
            <a:r>
              <a:rPr lang="sv-SE" dirty="0"/>
              <a:t>Kunskapsorganisationen, riktlinjer</a:t>
            </a:r>
          </a:p>
          <a:p>
            <a:pPr lvl="1"/>
            <a:r>
              <a:rPr lang="sv-SE" dirty="0"/>
              <a:t>Professionsföreträdarorganisationer, SFAI, Riksförening, Operationssköterskeförening, Opererande specialiteter</a:t>
            </a:r>
          </a:p>
          <a:p>
            <a:pPr lvl="1"/>
            <a:r>
              <a:rPr lang="sv-SE" dirty="0"/>
              <a:t>Chefsläkare, operations/upphandlingsföreträdare</a:t>
            </a:r>
          </a:p>
          <a:p>
            <a:pPr lvl="1"/>
            <a:r>
              <a:rPr lang="sv-SE" dirty="0"/>
              <a:t>Produktionsdirektioner</a:t>
            </a:r>
          </a:p>
          <a:p>
            <a:pPr lvl="1"/>
            <a:r>
              <a:rPr lang="sv-SE" dirty="0"/>
              <a:t>SKR</a:t>
            </a:r>
          </a:p>
          <a:p>
            <a:pPr lvl="1"/>
            <a:endParaRPr lang="sv-SE" dirty="0"/>
          </a:p>
          <a:p>
            <a:r>
              <a:rPr lang="sv-SE" dirty="0"/>
              <a:t>Säkra dataunderlag för forskning</a:t>
            </a:r>
          </a:p>
          <a:p>
            <a:pPr lvl="1"/>
            <a:endParaRPr lang="sv-SE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699A9780-29D3-40E8-AF8C-6D84487259A9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u="sng" dirty="0"/>
              <a:t>Varför behöver vi </a:t>
            </a:r>
            <a:r>
              <a:rPr lang="sv-SE" b="1" u="sng" dirty="0" err="1"/>
              <a:t>monitorera</a:t>
            </a:r>
            <a:r>
              <a:rPr lang="sv-SE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74891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51929E-ED75-25DA-86E0-FFA6CB230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4584"/>
            <a:ext cx="10515600" cy="2832639"/>
          </a:xfrm>
        </p:spPr>
        <p:txBody>
          <a:bodyPr/>
          <a:lstStyle/>
          <a:p>
            <a:r>
              <a:rPr lang="sv-SE" dirty="0"/>
              <a:t>Kvalitetssäkra monitoreringsmodulen</a:t>
            </a:r>
          </a:p>
          <a:p>
            <a:endParaRPr lang="sv-SE" dirty="0"/>
          </a:p>
          <a:p>
            <a:r>
              <a:rPr lang="sv-SE" dirty="0"/>
              <a:t>Genomföra den vetenskapliga studien på 6 sjukhus</a:t>
            </a:r>
          </a:p>
          <a:p>
            <a:endParaRPr lang="sv-SE" dirty="0"/>
          </a:p>
          <a:p>
            <a:r>
              <a:rPr lang="sv-SE" dirty="0"/>
              <a:t>Uppmuntra till lokala monitoreringar via workshops i SPOR-live miljö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59C2F199-7E17-2807-2338-FD44B599D1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133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u="sng" dirty="0"/>
              <a:t>Vad planerar vi nu från SPOR</a:t>
            </a:r>
            <a:r>
              <a:rPr lang="sv-SE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0084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35EF87-84FA-7545-A499-EBBA2ACAA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…and </a:t>
            </a:r>
            <a:r>
              <a:rPr lang="sv-SE" dirty="0" err="1"/>
              <a:t>now</a:t>
            </a:r>
            <a:r>
              <a:rPr lang="sv-SE" dirty="0"/>
              <a:t> to </a:t>
            </a:r>
            <a:r>
              <a:rPr lang="sv-SE" dirty="0" err="1"/>
              <a:t>something</a:t>
            </a:r>
            <a:r>
              <a:rPr lang="sv-SE" dirty="0"/>
              <a:t> </a:t>
            </a:r>
            <a:r>
              <a:rPr lang="sv-SE" dirty="0" err="1"/>
              <a:t>completely</a:t>
            </a:r>
            <a:r>
              <a:rPr lang="sv-SE" dirty="0"/>
              <a:t> different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7CBC8D-71E3-E0B5-FACA-2AB40CA30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7146"/>
            <a:ext cx="10515600" cy="586597"/>
          </a:xfrm>
        </p:spPr>
        <p:txBody>
          <a:bodyPr>
            <a:normAutofit fontScale="92500" lnSpcReduction="10000"/>
          </a:bodyPr>
          <a:lstStyle/>
          <a:p>
            <a:r>
              <a:rPr lang="sv-SE" sz="4000" dirty="0"/>
              <a:t>Två </a:t>
            </a:r>
            <a:r>
              <a:rPr lang="sv-SE" sz="4000" dirty="0" err="1"/>
              <a:t>Mentimeter</a:t>
            </a:r>
            <a:r>
              <a:rPr lang="sv-SE" sz="4000" dirty="0"/>
              <a:t>-frågor om SPORs Årsrapport</a:t>
            </a:r>
          </a:p>
        </p:txBody>
      </p:sp>
    </p:spTree>
    <p:extLst>
      <p:ext uri="{BB962C8B-B14F-4D97-AF65-F5344CB8AC3E}">
        <p14:creationId xmlns:p14="http://schemas.microsoft.com/office/powerpoint/2010/main" val="190446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 5">
            <a:extLst>
              <a:ext uri="{FF2B5EF4-FFF2-40B4-BE49-F238E27FC236}">
                <a16:creationId xmlns:a16="http://schemas.microsoft.com/office/drawing/2014/main" id="{7C2F9E2E-3605-C8D4-CE74-266274B73FED}"/>
              </a:ext>
            </a:extLst>
          </p:cNvPr>
          <p:cNvGrpSpPr/>
          <p:nvPr/>
        </p:nvGrpSpPr>
        <p:grpSpPr>
          <a:xfrm>
            <a:off x="390526" y="5740186"/>
            <a:ext cx="11697202" cy="962526"/>
            <a:chOff x="390526" y="5740186"/>
            <a:chExt cx="11697202" cy="962526"/>
          </a:xfrm>
        </p:grpSpPr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F0D2A4ED-C717-489D-0C34-2D8B8B05B182}"/>
                </a:ext>
              </a:extLst>
            </p:cNvPr>
            <p:cNvSpPr/>
            <p:nvPr/>
          </p:nvSpPr>
          <p:spPr>
            <a:xfrm>
              <a:off x="390526" y="6172202"/>
              <a:ext cx="9591675" cy="78473"/>
            </a:xfrm>
            <a:prstGeom prst="rect">
              <a:avLst/>
            </a:prstGeom>
            <a:solidFill>
              <a:srgbClr val="F79607"/>
            </a:solidFill>
            <a:ln>
              <a:solidFill>
                <a:srgbClr val="EF91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pic>
          <p:nvPicPr>
            <p:cNvPr id="5" name="Bildobjekt 4" descr="En bild som visar text, clipart&#10;&#10;Automatiskt genererad beskrivning">
              <a:extLst>
                <a:ext uri="{FF2B5EF4-FFF2-40B4-BE49-F238E27FC236}">
                  <a16:creationId xmlns:a16="http://schemas.microsoft.com/office/drawing/2014/main" id="{B9CABF4A-937A-1FFF-3248-F0A79847F1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2201" y="5740186"/>
              <a:ext cx="2105527" cy="962526"/>
            </a:xfrm>
            <a:prstGeom prst="rect">
              <a:avLst/>
            </a:prstGeom>
          </p:spPr>
        </p:pic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ED29B0DF-A1E0-B1B4-10B8-25916D7C7174}"/>
              </a:ext>
            </a:extLst>
          </p:cNvPr>
          <p:cNvSpPr txBox="1">
            <a:spLocks/>
          </p:cNvSpPr>
          <p:nvPr/>
        </p:nvSpPr>
        <p:spPr>
          <a:xfrm>
            <a:off x="1240589" y="1240371"/>
            <a:ext cx="5815584" cy="9569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/>
              <a:t>Motionera mera </a:t>
            </a:r>
          </a:p>
        </p:txBody>
      </p:sp>
    </p:spTree>
    <p:extLst>
      <p:ext uri="{BB962C8B-B14F-4D97-AF65-F5344CB8AC3E}">
        <p14:creationId xmlns:p14="http://schemas.microsoft.com/office/powerpoint/2010/main" val="187226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 5">
            <a:extLst>
              <a:ext uri="{FF2B5EF4-FFF2-40B4-BE49-F238E27FC236}">
                <a16:creationId xmlns:a16="http://schemas.microsoft.com/office/drawing/2014/main" id="{7C2F9E2E-3605-C8D4-CE74-266274B73FED}"/>
              </a:ext>
            </a:extLst>
          </p:cNvPr>
          <p:cNvGrpSpPr/>
          <p:nvPr/>
        </p:nvGrpSpPr>
        <p:grpSpPr>
          <a:xfrm>
            <a:off x="390526" y="5740186"/>
            <a:ext cx="11697202" cy="962526"/>
            <a:chOff x="390526" y="5740186"/>
            <a:chExt cx="11697202" cy="962526"/>
          </a:xfrm>
        </p:grpSpPr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F0D2A4ED-C717-489D-0C34-2D8B8B05B182}"/>
                </a:ext>
              </a:extLst>
            </p:cNvPr>
            <p:cNvSpPr/>
            <p:nvPr/>
          </p:nvSpPr>
          <p:spPr>
            <a:xfrm>
              <a:off x="390526" y="6172202"/>
              <a:ext cx="9591675" cy="78473"/>
            </a:xfrm>
            <a:prstGeom prst="rect">
              <a:avLst/>
            </a:prstGeom>
            <a:solidFill>
              <a:srgbClr val="F79607"/>
            </a:solidFill>
            <a:ln>
              <a:solidFill>
                <a:srgbClr val="EF91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pic>
          <p:nvPicPr>
            <p:cNvPr id="5" name="Bildobjekt 4" descr="En bild som visar text, clipart&#10;&#10;Automatiskt genererad beskrivning">
              <a:extLst>
                <a:ext uri="{FF2B5EF4-FFF2-40B4-BE49-F238E27FC236}">
                  <a16:creationId xmlns:a16="http://schemas.microsoft.com/office/drawing/2014/main" id="{B9CABF4A-937A-1FFF-3248-F0A79847F1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2201" y="5740186"/>
              <a:ext cx="2105527" cy="962526"/>
            </a:xfrm>
            <a:prstGeom prst="rect">
              <a:avLst/>
            </a:prstGeom>
          </p:spPr>
        </p:pic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ED29B0DF-A1E0-B1B4-10B8-25916D7C7174}"/>
              </a:ext>
            </a:extLst>
          </p:cNvPr>
          <p:cNvSpPr txBox="1">
            <a:spLocks/>
          </p:cNvSpPr>
          <p:nvPr/>
        </p:nvSpPr>
        <p:spPr>
          <a:xfrm>
            <a:off x="1240589" y="1240371"/>
            <a:ext cx="5815584" cy="9569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/>
              <a:t>Motionera mera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39137A27-47EA-ACE6-6D6B-8084A26970E9}"/>
              </a:ext>
            </a:extLst>
          </p:cNvPr>
          <p:cNvSpPr txBox="1"/>
          <p:nvPr/>
        </p:nvSpPr>
        <p:spPr>
          <a:xfrm>
            <a:off x="4682859" y="2520913"/>
            <a:ext cx="15408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b="1" dirty="0">
                <a:latin typeface="+mj-lt"/>
              </a:rPr>
              <a:t>+ r =</a:t>
            </a:r>
          </a:p>
        </p:txBody>
      </p:sp>
    </p:spTree>
    <p:extLst>
      <p:ext uri="{BB962C8B-B14F-4D97-AF65-F5344CB8AC3E}">
        <p14:creationId xmlns:p14="http://schemas.microsoft.com/office/powerpoint/2010/main" val="176906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 5">
            <a:extLst>
              <a:ext uri="{FF2B5EF4-FFF2-40B4-BE49-F238E27FC236}">
                <a16:creationId xmlns:a16="http://schemas.microsoft.com/office/drawing/2014/main" id="{7C2F9E2E-3605-C8D4-CE74-266274B73FED}"/>
              </a:ext>
            </a:extLst>
          </p:cNvPr>
          <p:cNvGrpSpPr/>
          <p:nvPr/>
        </p:nvGrpSpPr>
        <p:grpSpPr>
          <a:xfrm>
            <a:off x="390526" y="5740186"/>
            <a:ext cx="11697202" cy="962526"/>
            <a:chOff x="390526" y="5740186"/>
            <a:chExt cx="11697202" cy="962526"/>
          </a:xfrm>
        </p:grpSpPr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F0D2A4ED-C717-489D-0C34-2D8B8B05B182}"/>
                </a:ext>
              </a:extLst>
            </p:cNvPr>
            <p:cNvSpPr/>
            <p:nvPr/>
          </p:nvSpPr>
          <p:spPr>
            <a:xfrm>
              <a:off x="390526" y="6172202"/>
              <a:ext cx="9591675" cy="78473"/>
            </a:xfrm>
            <a:prstGeom prst="rect">
              <a:avLst/>
            </a:prstGeom>
            <a:solidFill>
              <a:srgbClr val="F79607"/>
            </a:solidFill>
            <a:ln>
              <a:solidFill>
                <a:srgbClr val="EF91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pic>
          <p:nvPicPr>
            <p:cNvPr id="5" name="Bildobjekt 4" descr="En bild som visar text, clipart&#10;&#10;Automatiskt genererad beskrivning">
              <a:extLst>
                <a:ext uri="{FF2B5EF4-FFF2-40B4-BE49-F238E27FC236}">
                  <a16:creationId xmlns:a16="http://schemas.microsoft.com/office/drawing/2014/main" id="{B9CABF4A-937A-1FFF-3248-F0A79847F1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2201" y="5740186"/>
              <a:ext cx="2105527" cy="962526"/>
            </a:xfrm>
            <a:prstGeom prst="rect">
              <a:avLst/>
            </a:prstGeom>
          </p:spPr>
        </p:pic>
      </p:grpSp>
      <p:sp>
        <p:nvSpPr>
          <p:cNvPr id="7" name="Rubrik 1">
            <a:extLst>
              <a:ext uri="{FF2B5EF4-FFF2-40B4-BE49-F238E27FC236}">
                <a16:creationId xmlns:a16="http://schemas.microsoft.com/office/drawing/2014/main" id="{20C016F4-893D-D46E-07CF-B535D6E0885A}"/>
              </a:ext>
            </a:extLst>
          </p:cNvPr>
          <p:cNvSpPr txBox="1">
            <a:spLocks/>
          </p:cNvSpPr>
          <p:nvPr/>
        </p:nvSpPr>
        <p:spPr>
          <a:xfrm>
            <a:off x="5186363" y="3905986"/>
            <a:ext cx="5815584" cy="9569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 err="1"/>
              <a:t>Monitorera</a:t>
            </a:r>
            <a:r>
              <a:rPr lang="sv-SE" b="1" dirty="0"/>
              <a:t> mera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D29B0DF-A1E0-B1B4-10B8-25916D7C7174}"/>
              </a:ext>
            </a:extLst>
          </p:cNvPr>
          <p:cNvSpPr txBox="1">
            <a:spLocks/>
          </p:cNvSpPr>
          <p:nvPr/>
        </p:nvSpPr>
        <p:spPr>
          <a:xfrm>
            <a:off x="1240589" y="1240371"/>
            <a:ext cx="5815584" cy="9569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/>
              <a:t>Motionera mera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39137A27-47EA-ACE6-6D6B-8084A26970E9}"/>
              </a:ext>
            </a:extLst>
          </p:cNvPr>
          <p:cNvSpPr txBox="1"/>
          <p:nvPr/>
        </p:nvSpPr>
        <p:spPr>
          <a:xfrm>
            <a:off x="4682859" y="2520913"/>
            <a:ext cx="15408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b="1" dirty="0">
                <a:latin typeface="+mj-lt"/>
              </a:rPr>
              <a:t>+ r =</a:t>
            </a:r>
          </a:p>
        </p:txBody>
      </p:sp>
    </p:spTree>
    <p:extLst>
      <p:ext uri="{BB962C8B-B14F-4D97-AF65-F5344CB8AC3E}">
        <p14:creationId xmlns:p14="http://schemas.microsoft.com/office/powerpoint/2010/main" val="418559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 5">
            <a:extLst>
              <a:ext uri="{FF2B5EF4-FFF2-40B4-BE49-F238E27FC236}">
                <a16:creationId xmlns:a16="http://schemas.microsoft.com/office/drawing/2014/main" id="{7C2F9E2E-3605-C8D4-CE74-266274B73FED}"/>
              </a:ext>
            </a:extLst>
          </p:cNvPr>
          <p:cNvGrpSpPr/>
          <p:nvPr/>
        </p:nvGrpSpPr>
        <p:grpSpPr>
          <a:xfrm>
            <a:off x="390526" y="5740186"/>
            <a:ext cx="11697202" cy="962526"/>
            <a:chOff x="390526" y="5740186"/>
            <a:chExt cx="11697202" cy="962526"/>
          </a:xfrm>
        </p:grpSpPr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F0D2A4ED-C717-489D-0C34-2D8B8B05B182}"/>
                </a:ext>
              </a:extLst>
            </p:cNvPr>
            <p:cNvSpPr/>
            <p:nvPr/>
          </p:nvSpPr>
          <p:spPr>
            <a:xfrm>
              <a:off x="390526" y="6172202"/>
              <a:ext cx="9591675" cy="78473"/>
            </a:xfrm>
            <a:prstGeom prst="rect">
              <a:avLst/>
            </a:prstGeom>
            <a:solidFill>
              <a:srgbClr val="F79607"/>
            </a:solidFill>
            <a:ln>
              <a:solidFill>
                <a:srgbClr val="EF91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350"/>
            </a:p>
          </p:txBody>
        </p:sp>
        <p:pic>
          <p:nvPicPr>
            <p:cNvPr id="5" name="Bildobjekt 4" descr="En bild som visar text, clipart&#10;&#10;Automatiskt genererad beskrivning">
              <a:extLst>
                <a:ext uri="{FF2B5EF4-FFF2-40B4-BE49-F238E27FC236}">
                  <a16:creationId xmlns:a16="http://schemas.microsoft.com/office/drawing/2014/main" id="{B9CABF4A-937A-1FFF-3248-F0A79847F1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2201" y="5740186"/>
              <a:ext cx="2105527" cy="962526"/>
            </a:xfrm>
            <a:prstGeom prst="rect">
              <a:avLst/>
            </a:prstGeom>
          </p:spPr>
        </p:pic>
      </p:grpSp>
      <p:sp>
        <p:nvSpPr>
          <p:cNvPr id="7" name="Rubrik 1">
            <a:extLst>
              <a:ext uri="{FF2B5EF4-FFF2-40B4-BE49-F238E27FC236}">
                <a16:creationId xmlns:a16="http://schemas.microsoft.com/office/drawing/2014/main" id="{20C016F4-893D-D46E-07CF-B535D6E0885A}"/>
              </a:ext>
            </a:extLst>
          </p:cNvPr>
          <p:cNvSpPr txBox="1">
            <a:spLocks/>
          </p:cNvSpPr>
          <p:nvPr/>
        </p:nvSpPr>
        <p:spPr>
          <a:xfrm>
            <a:off x="5186363" y="3905986"/>
            <a:ext cx="5815584" cy="9569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 err="1"/>
              <a:t>Monitorera</a:t>
            </a:r>
            <a:r>
              <a:rPr lang="sv-SE" b="1" dirty="0"/>
              <a:t> mera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D29B0DF-A1E0-B1B4-10B8-25916D7C7174}"/>
              </a:ext>
            </a:extLst>
          </p:cNvPr>
          <p:cNvSpPr txBox="1">
            <a:spLocks/>
          </p:cNvSpPr>
          <p:nvPr/>
        </p:nvSpPr>
        <p:spPr>
          <a:xfrm>
            <a:off x="1240589" y="1240371"/>
            <a:ext cx="5815584" cy="9569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/>
              <a:t>Motionera mera 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B90C2756-55F1-3983-EFA9-A980E7123B3B}"/>
              </a:ext>
            </a:extLst>
          </p:cNvPr>
          <p:cNvSpPr txBox="1"/>
          <p:nvPr/>
        </p:nvSpPr>
        <p:spPr>
          <a:xfrm>
            <a:off x="3622472" y="5245232"/>
            <a:ext cx="29418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sv-SE" sz="6000" b="1" dirty="0">
                <a:latin typeface="+mj-lt"/>
                <a:ea typeface="+mj-ea"/>
                <a:cs typeface="+mj-cs"/>
              </a:rPr>
              <a:t>.…men….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9A1DE719-A8E9-B3B9-B83D-CD1817EAAE3A}"/>
              </a:ext>
            </a:extLst>
          </p:cNvPr>
          <p:cNvSpPr txBox="1"/>
          <p:nvPr/>
        </p:nvSpPr>
        <p:spPr>
          <a:xfrm>
            <a:off x="4682859" y="2520913"/>
            <a:ext cx="15408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b="1" dirty="0">
                <a:latin typeface="+mj-lt"/>
              </a:rPr>
              <a:t>+ r =</a:t>
            </a:r>
          </a:p>
        </p:txBody>
      </p:sp>
    </p:spTree>
    <p:extLst>
      <p:ext uri="{BB962C8B-B14F-4D97-AF65-F5344CB8AC3E}">
        <p14:creationId xmlns:p14="http://schemas.microsoft.com/office/powerpoint/2010/main" val="155576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DB699B0-FF7D-1FF4-A265-B28B97A51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109" y="595219"/>
            <a:ext cx="10857782" cy="5508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3200" b="1" dirty="0"/>
              <a:t>Monitoreringsmodulen är </a:t>
            </a:r>
            <a:r>
              <a:rPr lang="sv-SE" sz="3200" b="1" u="sng" dirty="0"/>
              <a:t>inte</a:t>
            </a:r>
            <a:r>
              <a:rPr lang="sv-SE" sz="3200" b="1" dirty="0"/>
              <a:t> klar för allmänt bruk riktigt än!</a:t>
            </a:r>
            <a:endParaRPr lang="sv-SE" sz="3200" dirty="0"/>
          </a:p>
          <a:p>
            <a:endParaRPr lang="sv-SE" dirty="0"/>
          </a:p>
          <a:p>
            <a:r>
              <a:rPr lang="sv-SE" sz="3000" dirty="0"/>
              <a:t>UCR har utvecklat en modul för SwedVasc</a:t>
            </a:r>
          </a:p>
          <a:p>
            <a:endParaRPr lang="sv-SE" sz="2000" dirty="0"/>
          </a:p>
          <a:p>
            <a:r>
              <a:rPr lang="sv-SE" sz="3000" dirty="0"/>
              <a:t>Modulen är modifierad för att passa SPOR och körd i test 2023</a:t>
            </a:r>
          </a:p>
          <a:p>
            <a:endParaRPr lang="sv-SE" sz="2000" dirty="0"/>
          </a:p>
          <a:p>
            <a:r>
              <a:rPr lang="sv-SE" sz="3000" dirty="0"/>
              <a:t>Modulen presenterades för användarmötet förra våren</a:t>
            </a:r>
          </a:p>
          <a:p>
            <a:endParaRPr lang="sv-SE" sz="2000" dirty="0"/>
          </a:p>
          <a:p>
            <a:r>
              <a:rPr lang="sv-SE" sz="3000" dirty="0"/>
              <a:t>Ett antal pilotmonitoreringar har utförts 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sv-SE" dirty="0"/>
              <a:t>Mälarsjukhuset januari 2023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sv-SE" dirty="0"/>
              <a:t>Gävleborg hösten 2023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sv-SE" dirty="0"/>
              <a:t>Dalarna december 2023</a:t>
            </a:r>
          </a:p>
          <a:p>
            <a:pPr lvl="1">
              <a:buFont typeface="Calibri" panose="020F0502020204030204" pitchFamily="34" charset="0"/>
              <a:buChar char="₋"/>
            </a:pPr>
            <a:endParaRPr lang="sv-SE" dirty="0"/>
          </a:p>
          <a:p>
            <a:r>
              <a:rPr lang="sv-SE" sz="3000" dirty="0"/>
              <a:t>En (1) skarp monitorering inom ramen för en vetenskaplig studie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sv-SE" sz="2200" dirty="0"/>
              <a:t>Akademiska sjukhuset</a:t>
            </a:r>
          </a:p>
        </p:txBody>
      </p:sp>
    </p:spTree>
    <p:extLst>
      <p:ext uri="{BB962C8B-B14F-4D97-AF65-F5344CB8AC3E}">
        <p14:creationId xmlns:p14="http://schemas.microsoft.com/office/powerpoint/2010/main" val="381885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EDCB8B-A602-B0ED-9019-09C1C43D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Validerings- och certifieringsprocessen..</a:t>
            </a:r>
            <a:endParaRPr lang="sv-SE" b="1" u="sng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8859C3-1F98-6BA3-6899-0C09768B1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9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består i Utbildningsgruppens plan av fyra armar: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sv-SE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Utbildning</a:t>
            </a:r>
            <a:r>
              <a:rPr lang="sv-S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uppbyggd av tre digitala moduler I-III samt en avancerad påbyggnadskurs utifrån enheternas behov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sv-S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Automatiserad datainhämtning till registerdatabasen - </a:t>
            </a: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 formaliserade fellistor till ansvariga enheter genom registrets inmatningsprocess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sv-S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Monitorering</a:t>
            </a: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för verksamheternas systematiska egenkontroll genom registrets digitala verktyg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sv-S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Valideringsprotokoll och </a:t>
            </a:r>
            <a:r>
              <a:rPr lang="sv-SE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sv-S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-in mall</a:t>
            </a:r>
            <a: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för granskarbesök inför utlåtande och certifieringsdiplom till verksamheten</a:t>
            </a:r>
          </a:p>
        </p:txBody>
      </p:sp>
    </p:spTree>
    <p:extLst>
      <p:ext uri="{BB962C8B-B14F-4D97-AF65-F5344CB8AC3E}">
        <p14:creationId xmlns:p14="http://schemas.microsoft.com/office/powerpoint/2010/main" val="310998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E8453E-B9DF-7418-CD94-81ECCC31E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u="sng" dirty="0"/>
              <a:t>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723A4C-4AD4-AF19-1FAB-AF0C47F9A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Utdatagruppen</a:t>
            </a:r>
          </a:p>
          <a:p>
            <a:r>
              <a:rPr lang="sv-SE" dirty="0"/>
              <a:t>Utbildningsgruppen</a:t>
            </a:r>
          </a:p>
          <a:p>
            <a:r>
              <a:rPr lang="sv-SE" dirty="0"/>
              <a:t>Kvalitetssäkringsprocess SPOR</a:t>
            </a:r>
          </a:p>
          <a:p>
            <a:pPr lvl="1"/>
            <a:r>
              <a:rPr lang="sv-SE" dirty="0"/>
              <a:t>Användarhandbok (tekniker)</a:t>
            </a:r>
          </a:p>
          <a:p>
            <a:pPr lvl="1"/>
            <a:r>
              <a:rPr lang="sv-SE" dirty="0"/>
              <a:t>Variabellista</a:t>
            </a:r>
          </a:p>
          <a:p>
            <a:pPr lvl="1"/>
            <a:r>
              <a:rPr lang="sv-SE" dirty="0"/>
              <a:t>Termbank, SPOR</a:t>
            </a:r>
          </a:p>
          <a:p>
            <a:pPr lvl="1"/>
            <a:r>
              <a:rPr lang="sv-SE" dirty="0"/>
              <a:t>Tidslinje, tidsstämplar</a:t>
            </a:r>
          </a:p>
          <a:p>
            <a:pPr marL="457200" lvl="1" indent="0">
              <a:buNone/>
            </a:pP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9C4876-C836-ECFC-8599-0CFAFA1A2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01204">
            <a:off x="4423386" y="834921"/>
            <a:ext cx="4449485" cy="5709920"/>
          </a:xfrm>
          <a:prstGeom prst="rect">
            <a:avLst/>
          </a:prstGeom>
          <a:ln>
            <a:solidFill>
              <a:srgbClr val="92D050"/>
            </a:solidFill>
          </a:ln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79B38A2-2624-821D-7CCB-D940B7995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89724">
            <a:off x="2362666" y="1584340"/>
            <a:ext cx="6602803" cy="4244659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079DD2DC-2C2E-74F9-CCCB-ABA91A2A0F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78749">
            <a:off x="6475828" y="563879"/>
            <a:ext cx="4454770" cy="57912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212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AE95CD-8F38-0C46-BEA0-646FF0225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u="sng" dirty="0"/>
              <a:t>Behörighetsförutsättningar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94B53A-CA81-C1E0-C7E3-8B2E0526E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9452"/>
            <a:ext cx="10515600" cy="20314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v-SE" sz="4000" dirty="0"/>
              <a:t>Inloggningsrättigheter - SITHS-kort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4000" dirty="0"/>
              <a:t>Befattningsbeskrivning för lokal Monitor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4000" dirty="0"/>
              <a:t>Tillstånd – skriftligt delegerat från VC</a:t>
            </a:r>
          </a:p>
          <a:p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820611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765</Words>
  <Application>Microsoft Office PowerPoint</Application>
  <PresentationFormat>Bredbild</PresentationFormat>
  <Paragraphs>195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Office-tema</vt:lpstr>
      <vt:lpstr>Anpassad formgivning</vt:lpstr>
      <vt:lpstr>Monitorera och Validera  -vad är det vi letar efter?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Validerings- och certifieringsprocessen..</vt:lpstr>
      <vt:lpstr>2023</vt:lpstr>
      <vt:lpstr>Behörighetsförutsättningar</vt:lpstr>
      <vt:lpstr>Genomförande:</vt:lpstr>
      <vt:lpstr>Genomförande:</vt:lpstr>
      <vt:lpstr>PowerPoint-presentation</vt:lpstr>
      <vt:lpstr>PowerPoint-presentation</vt:lpstr>
      <vt:lpstr>PowerPoint-presentation</vt:lpstr>
      <vt:lpstr>Inför extern validering:</vt:lpstr>
      <vt:lpstr>Vad vill vi få ut av monitorering?</vt:lpstr>
      <vt:lpstr>PowerPoint-presentation</vt:lpstr>
      <vt:lpstr>Vad planerar vi nu från SPOR?</vt:lpstr>
      <vt:lpstr>…and now to something completely different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Björn Holmström</dc:creator>
  <cp:lastModifiedBy>Björn Holmström</cp:lastModifiedBy>
  <cp:revision>17</cp:revision>
  <dcterms:created xsi:type="dcterms:W3CDTF">2024-03-02T22:34:31Z</dcterms:created>
  <dcterms:modified xsi:type="dcterms:W3CDTF">2024-03-15T10:35:26Z</dcterms:modified>
</cp:coreProperties>
</file>