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07" r:id="rId2"/>
    <p:sldMasterId id="2147483830" r:id="rId3"/>
  </p:sldMasterIdLst>
  <p:notesMasterIdLst>
    <p:notesMasterId r:id="rId21"/>
  </p:notesMasterIdLst>
  <p:sldIdLst>
    <p:sldId id="1457" r:id="rId4"/>
    <p:sldId id="1456" r:id="rId5"/>
    <p:sldId id="1446" r:id="rId6"/>
    <p:sldId id="1361" r:id="rId7"/>
    <p:sldId id="1426" r:id="rId8"/>
    <p:sldId id="1417" r:id="rId9"/>
    <p:sldId id="1449" r:id="rId10"/>
    <p:sldId id="1362" r:id="rId11"/>
    <p:sldId id="1356" r:id="rId12"/>
    <p:sldId id="1368" r:id="rId13"/>
    <p:sldId id="1377" r:id="rId14"/>
    <p:sldId id="1450" r:id="rId15"/>
    <p:sldId id="1452" r:id="rId16"/>
    <p:sldId id="1453" r:id="rId17"/>
    <p:sldId id="1451" r:id="rId18"/>
    <p:sldId id="1455" r:id="rId19"/>
    <p:sldId id="1454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k Hansson" initials="PH" lastIdx="3" clrIdx="0">
    <p:extLst>
      <p:ext uri="{19B8F6BF-5375-455C-9EA6-DF929625EA0E}">
        <p15:presenceInfo xmlns:p15="http://schemas.microsoft.com/office/powerpoint/2012/main" userId="5bf6a6184d738f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496"/>
    <a:srgbClr val="A6A6A6"/>
    <a:srgbClr val="F2F2F2"/>
    <a:srgbClr val="6591C5"/>
    <a:srgbClr val="54ACE3"/>
    <a:srgbClr val="3D9FCD"/>
    <a:srgbClr val="4DA9E2"/>
    <a:srgbClr val="E59036"/>
    <a:srgbClr val="6C86B3"/>
    <a:srgbClr val="036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5332" autoAdjust="0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169F-C978-024D-9E9E-C76B5AC6241D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320D-957B-FB4B-8988-624CF26B06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40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3:notes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r>
              <a:rPr lang="en-GB" dirty="0" smtClean="0"/>
              <a:t>SPOR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100 </a:t>
            </a:r>
            <a:r>
              <a:rPr lang="en-GB" baseline="0" dirty="0" err="1" smtClean="0"/>
              <a:t>kvalitetsregister</a:t>
            </a:r>
            <a:r>
              <a:rPr lang="en-GB" baseline="0" dirty="0" smtClean="0"/>
              <a:t>. Enda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hör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datamängden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Ett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våra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uppdrag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är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Jämlikvård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Målet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är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sätta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våra</a:t>
            </a:r>
            <a:r>
              <a:rPr lang="en-GB" baseline="0" dirty="0" smtClean="0"/>
              <a:t> data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sammanhang</a:t>
            </a:r>
            <a:r>
              <a:rPr lang="en-GB" baseline="0" dirty="0" smtClean="0"/>
              <a:t> </a:t>
            </a:r>
          </a:p>
          <a:p>
            <a:r>
              <a:rPr lang="en-GB" baseline="0" dirty="0" err="1" smtClean="0"/>
              <a:t>Varför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fortfarande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påverkan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tillgängligheten</a:t>
            </a:r>
            <a:r>
              <a:rPr lang="en-GB" baseline="0" dirty="0" smtClean="0"/>
              <a:t> till </a:t>
            </a:r>
            <a:r>
              <a:rPr lang="en-GB" baseline="0" dirty="0" err="1" smtClean="0"/>
              <a:t>operationer</a:t>
            </a:r>
            <a:r>
              <a:rPr lang="en-GB" baseline="0" dirty="0" smtClean="0"/>
              <a:t>.  </a:t>
            </a:r>
          </a:p>
        </p:txBody>
      </p:sp>
      <p:sp>
        <p:nvSpPr>
          <p:cNvPr id="3" name="Google Shape;51;p3:notes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7954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3:notes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GB"/>
          </a:p>
        </p:txBody>
      </p:sp>
      <p:sp>
        <p:nvSpPr>
          <p:cNvPr id="3" name="Google Shape;51;p3:notes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2390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3" name="Google Shape;18;p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7045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0529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5293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9F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6359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2952815"/>
            <a:ext cx="4891268" cy="32241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67084" y="2952815"/>
            <a:ext cx="4904774" cy="32241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385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1653012"/>
            <a:ext cx="8882946" cy="132556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2969051"/>
            <a:ext cx="4901255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3821113"/>
            <a:ext cx="4901255" cy="23685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801808" y="2969051"/>
            <a:ext cx="493949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801808" y="3821113"/>
            <a:ext cx="4939498" cy="23685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9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9836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1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103675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68784" y="1788504"/>
            <a:ext cx="5100992" cy="4430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63695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6952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1109489"/>
            <a:ext cx="3932237" cy="14547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827135" y="1788505"/>
            <a:ext cx="5611091" cy="4430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810206"/>
            <a:ext cx="3932237" cy="3465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240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954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13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6E09BDB-D380-45BA-B60B-FAEB6EB96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7411839-2BAD-43B6-B9C5-F2AB9469D1B8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9543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3" name="Google Shape;27;p5"/>
          <p:cNvSpPr txBox="1">
            <a:spLocks noGrp="1"/>
          </p:cNvSpPr>
          <p:nvPr>
            <p:ph idx="1"/>
          </p:nvPr>
        </p:nvSpPr>
        <p:spPr>
          <a:xfrm>
            <a:off x="838203" y="2952817"/>
            <a:ext cx="4891271" cy="32241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Google Shape;28;p5"/>
          <p:cNvSpPr txBox="1">
            <a:spLocks noGrp="1"/>
          </p:cNvSpPr>
          <p:nvPr>
            <p:ph idx="2"/>
          </p:nvPr>
        </p:nvSpPr>
        <p:spPr>
          <a:xfrm>
            <a:off x="5767084" y="2952817"/>
            <a:ext cx="4904777" cy="32241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7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13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52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16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077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08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97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814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708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0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81998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31DFC-F8DB-47CC-AF4C-19461327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4EB2A1-D040-4965-B0CB-F11E6BBED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5D948-1EEC-4290-9CB6-6245966B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E97A82-E778-4CBF-A4E8-CFDC999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2EA73E-9CFA-4B90-A3A4-4C5D3EC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12B71B5-C4FA-4E8D-87CD-339E0EF56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94EB9BA-E662-4A11-88FB-D91B83580863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67033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9"/>
          <p:cNvSpPr txBox="1">
            <a:spLocks noGrp="1"/>
          </p:cNvSpPr>
          <p:nvPr>
            <p:ph type="title"/>
          </p:nvPr>
        </p:nvSpPr>
        <p:spPr>
          <a:xfrm>
            <a:off x="839784" y="1036746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endParaRPr lang="sv-SE"/>
          </a:p>
        </p:txBody>
      </p:sp>
      <p:sp>
        <p:nvSpPr>
          <p:cNvPr id="3" name="Google Shape;40;p9"/>
          <p:cNvSpPr txBox="1">
            <a:spLocks noGrp="1"/>
          </p:cNvSpPr>
          <p:nvPr>
            <p:ph type="body" idx="2"/>
          </p:nvPr>
        </p:nvSpPr>
        <p:spPr>
          <a:xfrm>
            <a:off x="4868786" y="1788502"/>
            <a:ext cx="5100989" cy="4430569"/>
          </a:xfrm>
        </p:spPr>
        <p:txBody>
          <a:bodyPr/>
          <a:lstStyle>
            <a:lvl1pPr indent="-431797">
              <a:buSzPts val="3200"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Google Shape;41;p9"/>
          <p:cNvSpPr txBox="1">
            <a:spLocks noGrp="1"/>
          </p:cNvSpPr>
          <p:nvPr>
            <p:ph idx="1"/>
          </p:nvPr>
        </p:nvSpPr>
        <p:spPr>
          <a:xfrm>
            <a:off x="839784" y="2636946"/>
            <a:ext cx="3932240" cy="3811584"/>
          </a:xfrm>
        </p:spPr>
        <p:txBody>
          <a:bodyPr/>
          <a:lstStyle>
            <a:lvl1pPr indent="-228600">
              <a:buNone/>
              <a:defRPr sz="1600"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9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p10"/>
          <p:cNvSpPr txBox="1">
            <a:spLocks noGrp="1"/>
          </p:cNvSpPr>
          <p:nvPr>
            <p:ph type="title"/>
          </p:nvPr>
        </p:nvSpPr>
        <p:spPr>
          <a:xfrm>
            <a:off x="839784" y="1109487"/>
            <a:ext cx="3932240" cy="145472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endParaRPr lang="sv-SE"/>
          </a:p>
        </p:txBody>
      </p:sp>
      <p:sp>
        <p:nvSpPr>
          <p:cNvPr id="3" name="Google Shape;44;p10"/>
          <p:cNvSpPr txBox="1">
            <a:spLocks noGrp="1"/>
          </p:cNvSpPr>
          <p:nvPr>
            <p:ph type="pic" idx="1"/>
          </p:nvPr>
        </p:nvSpPr>
        <p:spPr>
          <a:xfrm>
            <a:off x="4827135" y="1788502"/>
            <a:ext cx="5611087" cy="4430569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Google Shape;45;p10"/>
          <p:cNvSpPr txBox="1">
            <a:spLocks noGrp="1"/>
          </p:cNvSpPr>
          <p:nvPr>
            <p:ph type="body" idx="2"/>
          </p:nvPr>
        </p:nvSpPr>
        <p:spPr>
          <a:xfrm>
            <a:off x="839784" y="2810207"/>
            <a:ext cx="3932240" cy="3465082"/>
          </a:xfrm>
        </p:spPr>
        <p:txBody>
          <a:bodyPr/>
          <a:lstStyle>
            <a:lvl1pPr indent="-228600">
              <a:buNone/>
              <a:defRPr sz="1600"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4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3" name="Google Shape;48;p11"/>
          <p:cNvSpPr txBox="1">
            <a:spLocks noGrp="1"/>
          </p:cNvSpPr>
          <p:nvPr>
            <p:ph type="body" orient="vert" idx="1"/>
          </p:nvPr>
        </p:nvSpPr>
        <p:spPr>
          <a:xfrm rot="5400013">
            <a:off x="3660580" y="165517"/>
            <a:ext cx="3227703" cy="879519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7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7EEFF-5C09-4252-A3A8-E56DC1B01782}" type="datetime1">
              <a:rPr lang="sv-SE" altLang="sv-SE"/>
              <a:pPr/>
              <a:t>2024-03-15</a:t>
            </a:fld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Din nära specialistvård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3A3C-7CBB-4C71-8727-6E0FB9E9DB6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401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171514"/>
            <a:ext cx="812928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524000" y="1675637"/>
            <a:ext cx="8129286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1376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791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/>
          <p:nvPr/>
        </p:nvSpPr>
        <p:spPr>
          <a:xfrm>
            <a:off x="5312" y="3958538"/>
            <a:ext cx="12191996" cy="272005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3" name="Google Shape;11;p1"/>
          <p:cNvPicPr>
            <a:picLocks noChangeAspect="1"/>
          </p:cNvPicPr>
          <p:nvPr/>
        </p:nvPicPr>
        <p:blipFill>
          <a:blip r:embed="rId9">
            <a:alphaModFix/>
          </a:blip>
          <a:srcRect t="34031"/>
          <a:stretch>
            <a:fillRect/>
          </a:stretch>
        </p:blipFill>
        <p:spPr>
          <a:xfrm>
            <a:off x="5312" y="0"/>
            <a:ext cx="12197318" cy="3958538"/>
          </a:xfrm>
          <a:prstGeom prst="rect">
            <a:avLst/>
          </a:prstGeom>
          <a:solidFill>
            <a:srgbClr val="F2F2F2"/>
          </a:solidFill>
          <a:ln cap="flat">
            <a:noFill/>
          </a:ln>
        </p:spPr>
      </p:pic>
      <p:sp>
        <p:nvSpPr>
          <p:cNvPr id="4" name="Google Shape;12;p1"/>
          <p:cNvSpPr txBox="1">
            <a:spLocks noGrp="1"/>
          </p:cNvSpPr>
          <p:nvPr>
            <p:ph type="title"/>
          </p:nvPr>
        </p:nvSpPr>
        <p:spPr>
          <a:xfrm>
            <a:off x="876836" y="1627257"/>
            <a:ext cx="8795192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endParaRPr lang="sv-SE"/>
          </a:p>
        </p:txBody>
      </p:sp>
      <p:sp>
        <p:nvSpPr>
          <p:cNvPr id="5" name="Google Shape;13;p1"/>
          <p:cNvSpPr txBox="1">
            <a:spLocks noGrp="1"/>
          </p:cNvSpPr>
          <p:nvPr>
            <p:ph type="body" idx="1"/>
          </p:nvPr>
        </p:nvSpPr>
        <p:spPr>
          <a:xfrm>
            <a:off x="876836" y="2949260"/>
            <a:ext cx="8795192" cy="3227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Google Shape;14;p1"/>
          <p:cNvPicPr>
            <a:picLocks noChangeAspect="1"/>
          </p:cNvPicPr>
          <p:nvPr/>
        </p:nvPicPr>
        <p:blipFill>
          <a:blip r:embed="rId10">
            <a:alphaModFix/>
          </a:blip>
          <a:srcRect/>
          <a:stretch>
            <a:fillRect/>
          </a:stretch>
        </p:blipFill>
        <p:spPr>
          <a:xfrm>
            <a:off x="271787" y="204441"/>
            <a:ext cx="2108204" cy="9652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5;p1"/>
          <p:cNvSpPr/>
          <p:nvPr/>
        </p:nvSpPr>
        <p:spPr>
          <a:xfrm>
            <a:off x="5312" y="6678594"/>
            <a:ext cx="12191996" cy="179405"/>
          </a:xfrm>
          <a:prstGeom prst="rect">
            <a:avLst/>
          </a:prstGeom>
          <a:solidFill>
            <a:srgbClr val="DC944B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92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819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0" cap="none" spc="0" baseline="0">
          <a:solidFill>
            <a:srgbClr val="3D9FCD"/>
          </a:solidFill>
          <a:uFillTx/>
          <a:latin typeface="Calibri"/>
          <a:ea typeface="Calibri"/>
          <a:cs typeface="Calibri"/>
        </a:defRPr>
      </a:lvl1pPr>
    </p:titleStyle>
    <p:bodyStyle>
      <a:lvl1pPr marL="457200" marR="0" lvl="0" indent="-406395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3D9FCD"/>
        </a:buClr>
        <a:buSzPts val="2800"/>
        <a:buFont typeface="Arial"/>
        <a:buChar char="•"/>
        <a:tabLst/>
        <a:defRPr lang="sv-SE" sz="2800" b="0" i="0" u="none" strike="noStrike" kern="0" cap="none" spc="0" baseline="0">
          <a:solidFill>
            <a:srgbClr val="3D9FCD"/>
          </a:solidFill>
          <a:uFillTx/>
          <a:latin typeface="Calibri"/>
          <a:ea typeface="Calibri"/>
          <a:cs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5316" y="3958540"/>
            <a:ext cx="12191999" cy="2720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1"/>
          <a:stretch/>
        </p:blipFill>
        <p:spPr>
          <a:xfrm>
            <a:off x="5316" y="0"/>
            <a:ext cx="12197316" cy="3958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76837" y="1627253"/>
            <a:ext cx="87951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76837" y="2949261"/>
            <a:ext cx="8795197" cy="322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1" y="204438"/>
            <a:ext cx="2108200" cy="965200"/>
          </a:xfrm>
          <a:prstGeom prst="rect">
            <a:avLst/>
          </a:prstGeom>
          <a:noFill/>
          <a:ln>
            <a:noFill/>
          </a:ln>
          <a:effectLst>
            <a:glow rad="12700">
              <a:schemeClr val="bg1">
                <a:alpha val="72000"/>
              </a:schemeClr>
            </a:glow>
          </a:effectLst>
        </p:spPr>
      </p:pic>
      <p:sp>
        <p:nvSpPr>
          <p:cNvPr id="11" name="Rektangel 10"/>
          <p:cNvSpPr/>
          <p:nvPr userDrawn="1"/>
        </p:nvSpPr>
        <p:spPr>
          <a:xfrm>
            <a:off x="5316" y="6678592"/>
            <a:ext cx="12192000" cy="179408"/>
          </a:xfrm>
          <a:prstGeom prst="rect">
            <a:avLst/>
          </a:prstGeom>
          <a:solidFill>
            <a:srgbClr val="DC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8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D9FC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D9FC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D9FC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D9FC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D9FC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D9FC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D4B828-10AD-410A-B447-BEF2E2585351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8212A01-0DB2-4E5D-9E95-2C3697E765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spor.se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85673" y="1801030"/>
            <a:ext cx="2790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Välkomna till dagens möte</a:t>
            </a:r>
            <a:r>
              <a:rPr lang="sv-SE" dirty="0" smtClean="0"/>
              <a:t>!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3029160"/>
            <a:ext cx="9645361" cy="24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673531" y="434435"/>
            <a:ext cx="7071360" cy="59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pc="-1" dirty="0" err="1" smtClean="0">
                <a:solidFill>
                  <a:srgbClr val="F2F2F2"/>
                </a:solidFill>
                <a:latin typeface="Arial"/>
              </a:rPr>
              <a:t>Automatisk</a:t>
            </a:r>
            <a:r>
              <a:rPr lang="en-US" sz="3200" b="1" spc="-1" dirty="0" smtClean="0">
                <a:solidFill>
                  <a:srgbClr val="F2F2F2"/>
                </a:solidFill>
                <a:latin typeface="Arial"/>
              </a:rPr>
              <a:t> </a:t>
            </a:r>
            <a:r>
              <a:rPr lang="en-US" sz="3200" b="1" spc="-1" dirty="0" err="1" smtClean="0">
                <a:solidFill>
                  <a:srgbClr val="F2F2F2"/>
                </a:solidFill>
                <a:latin typeface="Arial"/>
              </a:rPr>
              <a:t>överföring</a:t>
            </a:r>
            <a:r>
              <a:rPr lang="en-US" sz="3200" b="1" spc="-1" dirty="0" smtClean="0">
                <a:solidFill>
                  <a:srgbClr val="F2F2F2"/>
                </a:solidFill>
                <a:latin typeface="Arial"/>
              </a:rPr>
              <a:t> </a:t>
            </a:r>
            <a:r>
              <a:rPr lang="en-US" sz="3200" b="1" spc="-1" dirty="0" err="1">
                <a:solidFill>
                  <a:srgbClr val="F2F2F2"/>
                </a:solidFill>
                <a:latin typeface="Arial"/>
              </a:rPr>
              <a:t>av</a:t>
            </a:r>
            <a:r>
              <a:rPr lang="en-US" sz="3200" b="1" spc="-1" dirty="0">
                <a:solidFill>
                  <a:srgbClr val="F2F2F2"/>
                </a:solidFill>
                <a:latin typeface="Arial"/>
              </a:rPr>
              <a:t> data</a:t>
            </a:r>
            <a:endParaRPr lang="sv-SE" sz="3200" b="1" spc="-1" dirty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09755" y="4101457"/>
            <a:ext cx="10753389" cy="24129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93" b="1" spc="-1" dirty="0" err="1">
                <a:latin typeface="Arial"/>
              </a:rPr>
              <a:t>Dagliga</a:t>
            </a:r>
            <a:r>
              <a:rPr lang="en-US" sz="1693" b="1" spc="-1" dirty="0">
                <a:latin typeface="Arial"/>
              </a:rPr>
              <a:t> </a:t>
            </a:r>
            <a:r>
              <a:rPr lang="en-US" sz="1693" b="1" spc="-1" dirty="0" err="1">
                <a:latin typeface="Arial"/>
              </a:rPr>
              <a:t>inskick</a:t>
            </a:r>
            <a:endParaRPr lang="en-US" sz="1693" b="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93" spc="-1" dirty="0">
                <a:latin typeface="Arial"/>
              </a:rPr>
              <a:t>Vid </a:t>
            </a:r>
            <a:r>
              <a:rPr lang="en-US" sz="1693" spc="-1" dirty="0" err="1">
                <a:latin typeface="Arial"/>
              </a:rPr>
              <a:t>förutbestämda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punkter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i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flödet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skickas</a:t>
            </a:r>
            <a:r>
              <a:rPr lang="en-US" sz="1693" spc="-1" dirty="0">
                <a:latin typeface="Arial"/>
              </a:rPr>
              <a:t> data </a:t>
            </a:r>
            <a:r>
              <a:rPr lang="en-US" sz="1693" spc="-1" dirty="0" err="1">
                <a:latin typeface="Arial"/>
              </a:rPr>
              <a:t>från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operationsplaneringssystem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eller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liknande</a:t>
            </a:r>
            <a:r>
              <a:rPr lang="en-US" sz="1693" spc="-1" dirty="0">
                <a:latin typeface="Arial"/>
              </a:rPr>
              <a:t> till SPOR. </a:t>
            </a:r>
            <a:r>
              <a:rPr lang="en-US" sz="1693" spc="-1" dirty="0" err="1">
                <a:latin typeface="Arial"/>
              </a:rPr>
              <a:t>Detta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görs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oftast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gång</a:t>
            </a:r>
            <a:r>
              <a:rPr lang="en-US" sz="1693" spc="-1" dirty="0">
                <a:latin typeface="Arial"/>
              </a:rPr>
              <a:t> per </a:t>
            </a:r>
            <a:r>
              <a:rPr lang="en-US" sz="1693" spc="-1" dirty="0" err="1">
                <a:latin typeface="Arial"/>
              </a:rPr>
              <a:t>dygn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nattetid</a:t>
            </a:r>
            <a:r>
              <a:rPr lang="en-US" sz="1693" spc="-1" dirty="0">
                <a:latin typeface="Arial"/>
              </a:rPr>
              <a:t>.</a:t>
            </a:r>
            <a:endParaRPr lang="sv-SE" sz="1693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93" b="1" spc="-1" dirty="0" err="1">
                <a:latin typeface="Arial"/>
              </a:rPr>
              <a:t>Schemakontroll</a:t>
            </a:r>
            <a:r>
              <a:rPr lang="en-US" sz="1693" b="1" spc="-1" dirty="0">
                <a:latin typeface="Arial"/>
              </a:rPr>
              <a:t> =&gt; </a:t>
            </a:r>
            <a:r>
              <a:rPr lang="en-US" sz="1693" b="1" spc="-1" dirty="0" err="1">
                <a:latin typeface="Arial"/>
              </a:rPr>
              <a:t>Felmeddelanden</a:t>
            </a:r>
            <a:r>
              <a:rPr lang="en-US" sz="1693" b="1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93" spc="-1" dirty="0">
                <a:latin typeface="Arial"/>
              </a:rPr>
              <a:t>Vid </a:t>
            </a:r>
            <a:r>
              <a:rPr lang="en-US" sz="1693" spc="-1" dirty="0" err="1">
                <a:latin typeface="Arial"/>
              </a:rPr>
              <a:t>inskick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valideras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direkt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att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registreringen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uppfyller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ett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förutbestämt</a:t>
            </a:r>
            <a:r>
              <a:rPr lang="en-US" sz="1693" spc="-1" dirty="0">
                <a:latin typeface="Arial"/>
              </a:rPr>
              <a:t> format </a:t>
            </a:r>
            <a:r>
              <a:rPr lang="en-US" sz="1693" spc="-1" dirty="0" err="1">
                <a:latin typeface="Arial"/>
              </a:rPr>
              <a:t>och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att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vissa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obligatoriska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variabler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finns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angivna</a:t>
            </a:r>
            <a:r>
              <a:rPr lang="en-US" sz="1693" spc="-1" dirty="0">
                <a:latin typeface="Arial"/>
              </a:rPr>
              <a:t>, om </a:t>
            </a:r>
            <a:r>
              <a:rPr lang="en-US" sz="1693" spc="-1" dirty="0" err="1">
                <a:latin typeface="Arial"/>
              </a:rPr>
              <a:t>detta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inte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uppfylls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så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tas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inte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registreringen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emot</a:t>
            </a:r>
            <a:r>
              <a:rPr lang="en-US" sz="1693" spc="-1" dirty="0">
                <a:latin typeface="Arial"/>
              </a:rPr>
              <a:t>.</a:t>
            </a:r>
            <a:endParaRPr lang="sv-SE" sz="1693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93" b="1" spc="-1" dirty="0" err="1">
                <a:latin typeface="Arial"/>
              </a:rPr>
              <a:t>Regelkontroll</a:t>
            </a:r>
            <a:r>
              <a:rPr lang="en-US" sz="1693" b="1" spc="-1" dirty="0">
                <a:latin typeface="Arial"/>
              </a:rPr>
              <a:t> =&gt; SPORs </a:t>
            </a:r>
            <a:r>
              <a:rPr lang="en-US" sz="1693" b="1" spc="-1" dirty="0" err="1">
                <a:latin typeface="Arial"/>
              </a:rPr>
              <a:t>fellista</a:t>
            </a:r>
            <a:r>
              <a:rPr lang="en-US" sz="1693" b="1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93" spc="-1" dirty="0" err="1">
                <a:latin typeface="Arial"/>
              </a:rPr>
              <a:t>När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registreringen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tagits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emot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så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körs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validering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gentemot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drygt</a:t>
            </a:r>
            <a:r>
              <a:rPr lang="en-US" sz="1693" spc="-1" dirty="0">
                <a:latin typeface="Arial"/>
              </a:rPr>
              <a:t> 70 </a:t>
            </a:r>
            <a:r>
              <a:rPr lang="en-US" sz="1693" spc="-1" dirty="0" err="1">
                <a:latin typeface="Arial"/>
              </a:rPr>
              <a:t>fastställda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logiska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regler</a:t>
            </a:r>
            <a:r>
              <a:rPr lang="en-US" sz="1693" spc="-1" dirty="0">
                <a:latin typeface="Arial"/>
              </a:rPr>
              <a:t>, </a:t>
            </a:r>
            <a:r>
              <a:rPr lang="en-US" sz="1693" spc="-1" dirty="0" err="1">
                <a:latin typeface="Arial"/>
              </a:rPr>
              <a:t>exempelvis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att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tidpunkter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följer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särskild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ordning</a:t>
            </a:r>
            <a:r>
              <a:rPr lang="en-US" sz="1693" spc="-1" dirty="0">
                <a:latin typeface="Arial"/>
              </a:rPr>
              <a:t>. Om </a:t>
            </a:r>
            <a:r>
              <a:rPr lang="en-US" sz="1693" spc="-1" dirty="0" err="1">
                <a:latin typeface="Arial"/>
              </a:rPr>
              <a:t>fel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hittas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här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så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hamnar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registreringen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på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fellista</a:t>
            </a:r>
            <a:r>
              <a:rPr lang="en-US" sz="1693" spc="-1" dirty="0">
                <a:latin typeface="Arial"/>
              </a:rPr>
              <a:t>, </a:t>
            </a:r>
            <a:r>
              <a:rPr lang="en-US" sz="1693" spc="-1" dirty="0" err="1">
                <a:latin typeface="Arial"/>
              </a:rPr>
              <a:t>användaren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får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då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åtgärda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felet</a:t>
            </a:r>
            <a:r>
              <a:rPr lang="en-US" sz="1693" spc="-1" dirty="0">
                <a:latin typeface="Arial"/>
              </a:rPr>
              <a:t> hos </a:t>
            </a:r>
            <a:r>
              <a:rPr lang="en-US" sz="1693" spc="-1" dirty="0" err="1">
                <a:latin typeface="Arial"/>
              </a:rPr>
              <a:t>källan</a:t>
            </a:r>
            <a:r>
              <a:rPr lang="en-US" sz="1693" spc="-1" dirty="0">
                <a:latin typeface="Arial"/>
              </a:rPr>
              <a:t>, </a:t>
            </a:r>
            <a:r>
              <a:rPr lang="en-US" sz="1693" spc="-1" dirty="0" err="1">
                <a:latin typeface="Arial"/>
              </a:rPr>
              <a:t>och</a:t>
            </a:r>
            <a:r>
              <a:rPr lang="en-US" sz="1693" spc="-1" dirty="0">
                <a:latin typeface="Arial"/>
              </a:rPr>
              <a:t> sedan </a:t>
            </a:r>
            <a:r>
              <a:rPr lang="en-US" sz="1693" spc="-1" dirty="0" err="1">
                <a:latin typeface="Arial"/>
              </a:rPr>
              <a:t>skicka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registeringen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på</a:t>
            </a:r>
            <a:r>
              <a:rPr lang="en-US" sz="1693" spc="-1" dirty="0">
                <a:latin typeface="Arial"/>
              </a:rPr>
              <a:t> </a:t>
            </a:r>
            <a:r>
              <a:rPr lang="en-US" sz="1693" spc="-1" dirty="0" err="1">
                <a:latin typeface="Arial"/>
              </a:rPr>
              <a:t>nytt</a:t>
            </a:r>
            <a:r>
              <a:rPr lang="en-US" sz="1693" spc="-1" dirty="0">
                <a:latin typeface="Arial"/>
              </a:rPr>
              <a:t>. </a:t>
            </a:r>
            <a:endParaRPr lang="sv-SE" sz="1693" spc="-1" dirty="0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7026043" y="1913523"/>
            <a:ext cx="939999" cy="1193394"/>
          </a:xfrm>
          <a:prstGeom prst="cube">
            <a:avLst>
              <a:gd name="adj" fmla="val 31693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3407765" y="1869114"/>
            <a:ext cx="2147543" cy="1227354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935" spc="-1" dirty="0" err="1">
                <a:latin typeface="Arial"/>
              </a:rPr>
              <a:t>Op.planerings</a:t>
            </a:r>
            <a:r>
              <a:rPr lang="sv-SE" sz="1935" spc="-1" dirty="0">
                <a:latin typeface="Arial"/>
              </a:rPr>
              <a:t>- system</a:t>
            </a:r>
          </a:p>
        </p:txBody>
      </p:sp>
      <p:sp>
        <p:nvSpPr>
          <p:cNvPr id="85" name="CustomShape 5"/>
          <p:cNvSpPr/>
          <p:nvPr/>
        </p:nvSpPr>
        <p:spPr>
          <a:xfrm>
            <a:off x="7518900" y="1913523"/>
            <a:ext cx="2019540" cy="1193394"/>
          </a:xfrm>
          <a:prstGeom prst="cube">
            <a:avLst>
              <a:gd name="adj" fmla="val 25000"/>
            </a:avLst>
          </a:prstGeom>
          <a:solidFill>
            <a:srgbClr val="60B30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2177" spc="-1" dirty="0">
                <a:latin typeface="Arial"/>
              </a:rPr>
              <a:t>SPOR</a:t>
            </a:r>
          </a:p>
        </p:txBody>
      </p:sp>
      <p:sp>
        <p:nvSpPr>
          <p:cNvPr id="86" name="CustomShape 6"/>
          <p:cNvSpPr/>
          <p:nvPr/>
        </p:nvSpPr>
        <p:spPr>
          <a:xfrm>
            <a:off x="5528750" y="2162129"/>
            <a:ext cx="1538220" cy="71838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6767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87" name="CustomShape 7"/>
          <p:cNvSpPr/>
          <p:nvPr/>
        </p:nvSpPr>
        <p:spPr>
          <a:xfrm rot="19176748">
            <a:off x="5550754" y="1464820"/>
            <a:ext cx="1425855" cy="6309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1693" b="1" spc="-1" dirty="0">
                <a:latin typeface="Arial"/>
              </a:rPr>
              <a:t>SCHEMA</a:t>
            </a:r>
          </a:p>
          <a:p>
            <a:pPr algn="ctr">
              <a:lnSpc>
                <a:spcPct val="100000"/>
              </a:lnSpc>
            </a:pPr>
            <a:r>
              <a:rPr lang="sv-SE" sz="1693" b="1" spc="-1" dirty="0">
                <a:latin typeface="Arial"/>
              </a:rPr>
              <a:t>KONTROLL</a:t>
            </a:r>
          </a:p>
        </p:txBody>
      </p:sp>
      <p:sp>
        <p:nvSpPr>
          <p:cNvPr id="88" name="CustomShape 8"/>
          <p:cNvSpPr/>
          <p:nvPr/>
        </p:nvSpPr>
        <p:spPr>
          <a:xfrm rot="19552104">
            <a:off x="6989924" y="1276529"/>
            <a:ext cx="1425855" cy="6309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1693" b="1" spc="-1" dirty="0">
                <a:latin typeface="Arial"/>
              </a:rPr>
              <a:t>REGEL-</a:t>
            </a:r>
            <a:r>
              <a:rPr sz="1693" b="1" dirty="0"/>
              <a:t/>
            </a:r>
            <a:br>
              <a:rPr sz="1693" b="1" dirty="0"/>
            </a:br>
            <a:r>
              <a:rPr lang="sv-SE" sz="1693" b="1" spc="-1" dirty="0">
                <a:latin typeface="Arial"/>
              </a:rPr>
              <a:t>KONTROLL</a:t>
            </a:r>
          </a:p>
        </p:txBody>
      </p:sp>
      <p:sp>
        <p:nvSpPr>
          <p:cNvPr id="89" name="CustomShape 9"/>
          <p:cNvSpPr/>
          <p:nvPr/>
        </p:nvSpPr>
        <p:spPr>
          <a:xfrm>
            <a:off x="5959347" y="2343249"/>
            <a:ext cx="395331" cy="395766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458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10"/>
          <p:cNvSpPr/>
          <p:nvPr/>
        </p:nvSpPr>
        <p:spPr>
          <a:xfrm>
            <a:off x="7068711" y="2434245"/>
            <a:ext cx="395766" cy="395766"/>
          </a:xfrm>
          <a:prstGeom prst="noSmoking">
            <a:avLst>
              <a:gd name="adj" fmla="val 18750"/>
            </a:avLst>
          </a:prstGeom>
          <a:solidFill>
            <a:schemeClr val="accent3"/>
          </a:solidFill>
          <a:ln>
            <a:solidFill>
              <a:srgbClr val="458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11"/>
          <p:cNvSpPr/>
          <p:nvPr/>
        </p:nvSpPr>
        <p:spPr>
          <a:xfrm rot="9952800">
            <a:off x="4679658" y="2399121"/>
            <a:ext cx="1643131" cy="1250217"/>
          </a:xfrm>
          <a:prstGeom prst="circularArrow">
            <a:avLst>
              <a:gd name="adj1" fmla="val 4939"/>
              <a:gd name="adj2" fmla="val 1142319"/>
              <a:gd name="adj3" fmla="val 20301679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2" name="CustomShape 12"/>
          <p:cNvSpPr/>
          <p:nvPr/>
        </p:nvSpPr>
        <p:spPr>
          <a:xfrm rot="11907528">
            <a:off x="4058086" y="1617563"/>
            <a:ext cx="3360312" cy="2342814"/>
          </a:xfrm>
          <a:prstGeom prst="circularArrow">
            <a:avLst>
              <a:gd name="adj1" fmla="val 5928"/>
              <a:gd name="adj2" fmla="val 736340"/>
              <a:gd name="adj3" fmla="val 12971033"/>
              <a:gd name="adj4" fmla="val 10775859"/>
              <a:gd name="adj5" fmla="val 9368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93" name="CustomShape 13"/>
          <p:cNvSpPr/>
          <p:nvPr/>
        </p:nvSpPr>
        <p:spPr>
          <a:xfrm>
            <a:off x="3582557" y="3163207"/>
            <a:ext cx="1243242" cy="11149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177" spc="-1" dirty="0" err="1">
                <a:latin typeface="Arial"/>
              </a:rPr>
              <a:t>Felmed</a:t>
            </a:r>
            <a:r>
              <a:rPr lang="sv-SE" sz="2177" spc="-1" dirty="0">
                <a:latin typeface="Arial"/>
              </a:rPr>
              <a:t>-</a:t>
            </a:r>
            <a:r>
              <a:rPr sz="1693" dirty="0"/>
              <a:t/>
            </a:r>
            <a:br>
              <a:rPr sz="1693" dirty="0"/>
            </a:br>
            <a:r>
              <a:rPr lang="sv-SE" sz="2177" spc="-1" dirty="0">
                <a:latin typeface="Arial"/>
              </a:rPr>
              <a:t>delande</a:t>
            </a:r>
          </a:p>
          <a:p>
            <a:pPr>
              <a:lnSpc>
                <a:spcPct val="100000"/>
              </a:lnSpc>
            </a:pPr>
            <a:endParaRPr lang="sv-SE" sz="2177" spc="-1" dirty="0">
              <a:latin typeface="Arial"/>
            </a:endParaRPr>
          </a:p>
        </p:txBody>
      </p:sp>
      <p:sp>
        <p:nvSpPr>
          <p:cNvPr id="94" name="CustomShape 14"/>
          <p:cNvSpPr/>
          <p:nvPr/>
        </p:nvSpPr>
        <p:spPr>
          <a:xfrm>
            <a:off x="7242850" y="3164706"/>
            <a:ext cx="1148920" cy="7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177" spc="-1" dirty="0" err="1">
                <a:latin typeface="Arial"/>
              </a:rPr>
              <a:t>SPORs</a:t>
            </a:r>
            <a:r>
              <a:rPr sz="1693" dirty="0"/>
              <a:t/>
            </a:r>
            <a:br>
              <a:rPr sz="1693" dirty="0"/>
            </a:br>
            <a:r>
              <a:rPr lang="sv-SE" sz="2177" spc="-1" dirty="0">
                <a:latin typeface="Arial"/>
              </a:rPr>
              <a:t>Fellista</a:t>
            </a:r>
          </a:p>
        </p:txBody>
      </p:sp>
      <p:sp>
        <p:nvSpPr>
          <p:cNvPr id="95" name="CustomShape 15"/>
          <p:cNvSpPr/>
          <p:nvPr/>
        </p:nvSpPr>
        <p:spPr>
          <a:xfrm>
            <a:off x="549518" y="1551377"/>
            <a:ext cx="4010852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177" spc="-1" dirty="0">
                <a:latin typeface="Arial"/>
              </a:rPr>
              <a:t>Skickar in </a:t>
            </a:r>
            <a:r>
              <a:rPr lang="sv-SE" sz="2177" spc="-1" dirty="0" smtClean="0">
                <a:latin typeface="Arial"/>
              </a:rPr>
              <a:t>dagligen</a:t>
            </a:r>
            <a:endParaRPr lang="sv-SE" sz="2177" spc="-1" dirty="0">
              <a:latin typeface="Arial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9602666" y="550916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79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449396" y="107854"/>
            <a:ext cx="8257186" cy="11441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v-SE" sz="2800" b="1" spc="-1" dirty="0" err="1">
                <a:solidFill>
                  <a:srgbClr val="F2F2F2"/>
                </a:solidFill>
              </a:rPr>
              <a:t>Inskick</a:t>
            </a:r>
            <a:r>
              <a:rPr lang="sv-SE" sz="2800" b="1" spc="-1" dirty="0">
                <a:solidFill>
                  <a:srgbClr val="F2F2F2"/>
                </a:solidFill>
              </a:rPr>
              <a:t> till SPOR sker </a:t>
            </a:r>
            <a:r>
              <a:rPr lang="sv-SE" sz="2800" b="1" spc="-1" dirty="0" smtClean="0">
                <a:solidFill>
                  <a:srgbClr val="F2F2F2"/>
                </a:solidFill>
              </a:rPr>
              <a:t>vid trigger och uppdateringar </a:t>
            </a:r>
            <a:endParaRPr lang="sv-SE" sz="2800" b="1" spc="-1" dirty="0">
              <a:solidFill>
                <a:srgbClr val="F2F2F2"/>
              </a:solidFill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1576872" y="1096665"/>
            <a:ext cx="8904987" cy="3012923"/>
            <a:chOff x="219600" y="1754640"/>
            <a:chExt cx="9053640" cy="3416040"/>
          </a:xfrm>
        </p:grpSpPr>
        <p:pic>
          <p:nvPicPr>
            <p:cNvPr id="99" name="Picture 2"/>
            <p:cNvPicPr/>
            <p:nvPr/>
          </p:nvPicPr>
          <p:blipFill>
            <a:blip r:embed="rId2"/>
            <a:srcRect l="1045" t="11129" r="3128"/>
            <a:stretch/>
          </p:blipFill>
          <p:spPr>
            <a:xfrm>
              <a:off x="219600" y="1754640"/>
              <a:ext cx="8991720" cy="3416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" name="CustomShape 2"/>
            <p:cNvSpPr/>
            <p:nvPr/>
          </p:nvSpPr>
          <p:spPr>
            <a:xfrm>
              <a:off x="1729800" y="177912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3"/>
            <p:cNvSpPr/>
            <p:nvPr/>
          </p:nvSpPr>
          <p:spPr>
            <a:xfrm>
              <a:off x="7962840" y="177912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" name="CustomShape 4"/>
            <p:cNvSpPr/>
            <p:nvPr/>
          </p:nvSpPr>
          <p:spPr>
            <a:xfrm>
              <a:off x="7976520" y="293184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5"/>
            <p:cNvSpPr/>
            <p:nvPr/>
          </p:nvSpPr>
          <p:spPr>
            <a:xfrm>
              <a:off x="7977600" y="408456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6"/>
            <p:cNvSpPr/>
            <p:nvPr/>
          </p:nvSpPr>
          <p:spPr>
            <a:xfrm>
              <a:off x="3187440" y="299484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CustomShape 7"/>
            <p:cNvSpPr/>
            <p:nvPr/>
          </p:nvSpPr>
          <p:spPr>
            <a:xfrm>
              <a:off x="237600" y="1779120"/>
              <a:ext cx="1295640" cy="9356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CustomShape 9"/>
            <p:cNvSpPr/>
            <p:nvPr/>
          </p:nvSpPr>
          <p:spPr>
            <a:xfrm>
              <a:off x="6518880" y="2507760"/>
              <a:ext cx="878760" cy="6134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textruta 2"/>
          <p:cNvSpPr txBox="1"/>
          <p:nvPr/>
        </p:nvSpPr>
        <p:spPr>
          <a:xfrm>
            <a:off x="249038" y="3982772"/>
            <a:ext cx="4653774" cy="1953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93" b="1" dirty="0" err="1"/>
              <a:t>Inskick</a:t>
            </a:r>
            <a:endParaRPr lang="sv-SE" sz="1693" b="1" dirty="0"/>
          </a:p>
          <a:p>
            <a:pPr marL="345586" indent="-345586">
              <a:buFont typeface="Arial" panose="020B0604020202020204" pitchFamily="34" charset="0"/>
              <a:buChar char="•"/>
            </a:pPr>
            <a:r>
              <a:rPr lang="sv-SE" sz="1693" dirty="0"/>
              <a:t>3-4 fasta tillfällen </a:t>
            </a:r>
          </a:p>
          <a:p>
            <a:pPr marL="345586" indent="-345586">
              <a:buFont typeface="Arial" panose="020B0604020202020204" pitchFamily="34" charset="0"/>
              <a:buChar char="•"/>
            </a:pPr>
            <a:r>
              <a:rPr lang="sv-SE" sz="1693" dirty="0"/>
              <a:t>Uppdateringar av data</a:t>
            </a:r>
          </a:p>
          <a:p>
            <a:pPr marL="345586" indent="-345586">
              <a:buFont typeface="Arial" panose="020B0604020202020204" pitchFamily="34" charset="0"/>
              <a:buChar char="•"/>
            </a:pPr>
            <a:endParaRPr lang="sv-SE" sz="1935" i="1" dirty="0"/>
          </a:p>
          <a:p>
            <a:r>
              <a:rPr lang="sv-SE" sz="1693" i="1" dirty="0"/>
              <a:t>Bilden </a:t>
            </a:r>
            <a:br>
              <a:rPr lang="sv-SE" sz="1693" i="1" dirty="0"/>
            </a:br>
            <a:r>
              <a:rPr lang="sv-SE" sz="1693" i="1" dirty="0" smtClean="0"/>
              <a:t>700 tusen  </a:t>
            </a:r>
            <a:r>
              <a:rPr lang="sv-SE" sz="1693" i="1" dirty="0" err="1" smtClean="0"/>
              <a:t>inskick</a:t>
            </a:r>
            <a:r>
              <a:rPr lang="sv-SE" sz="1693" i="1" dirty="0" smtClean="0"/>
              <a:t> /v =&gt; 35 </a:t>
            </a:r>
            <a:r>
              <a:rPr lang="sv-SE" sz="1693" i="1" dirty="0" err="1" smtClean="0"/>
              <a:t>milj</a:t>
            </a:r>
            <a:r>
              <a:rPr lang="sv-SE" sz="1693" i="1" dirty="0" smtClean="0"/>
              <a:t> </a:t>
            </a:r>
            <a:r>
              <a:rPr lang="sv-SE" sz="1693" i="1" dirty="0" err="1" smtClean="0"/>
              <a:t>inskick</a:t>
            </a:r>
            <a:r>
              <a:rPr lang="sv-SE" sz="1693" i="1" dirty="0" smtClean="0"/>
              <a:t> /år</a:t>
            </a:r>
          </a:p>
          <a:p>
            <a:r>
              <a:rPr lang="sv-SE" sz="1693" i="1" dirty="0" smtClean="0"/>
              <a:t>70 kontroller per </a:t>
            </a:r>
            <a:r>
              <a:rPr lang="sv-SE" sz="1693" i="1" dirty="0" err="1" smtClean="0"/>
              <a:t>inskick</a:t>
            </a:r>
            <a:r>
              <a:rPr lang="sv-SE" sz="1693" i="1" dirty="0" smtClean="0"/>
              <a:t> =&gt; 250 </a:t>
            </a:r>
            <a:r>
              <a:rPr lang="sv-SE" sz="1693" i="1" dirty="0" err="1" smtClean="0"/>
              <a:t>milj</a:t>
            </a:r>
            <a:r>
              <a:rPr lang="sv-SE" sz="1693" i="1" dirty="0" smtClean="0"/>
              <a:t> kontroller /år.  </a:t>
            </a:r>
            <a:endParaRPr lang="sv-SE" sz="1693" i="1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55" y="4301051"/>
            <a:ext cx="6185694" cy="22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9942300" y="495285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5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1" y="1252059"/>
            <a:ext cx="7311945" cy="519728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85327" y="556114"/>
            <a:ext cx="489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</a:rPr>
              <a:t>Regeringsuppdrag Nationell vårdförmedling 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709544" y="105986"/>
            <a:ext cx="4051139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i="1" dirty="0"/>
              <a:t>Socialstyrelsen ska samordna genomförandet av uppdraget, </a:t>
            </a:r>
            <a:r>
              <a:rPr lang="sv-SE" sz="1600" i="1" dirty="0" smtClean="0"/>
              <a:t>// </a:t>
            </a:r>
            <a:r>
              <a:rPr lang="sv-SE" sz="1600" b="1" i="1" dirty="0"/>
              <a:t>stödja, effektivisera och förenkla regionernas och vårdgivarnas processer och arbetssätt för att erbjuda patienter vård hos en annan vårdgivare med ledig kapacitet eller kortare väntetider</a:t>
            </a:r>
            <a:r>
              <a:rPr lang="sv-SE" sz="1600" i="1" dirty="0"/>
              <a:t>, s.k. nationell vårdförmedling. </a:t>
            </a:r>
            <a:r>
              <a:rPr lang="sv-SE" sz="1600" i="1" dirty="0" smtClean="0"/>
              <a:t>//</a:t>
            </a:r>
          </a:p>
          <a:p>
            <a:r>
              <a:rPr lang="sv-SE" sz="1600" i="1" dirty="0"/>
              <a:t>. I uppdraget ingår att skapa en nationell lägesbild av både </a:t>
            </a:r>
            <a:r>
              <a:rPr lang="sv-SE" sz="1600" b="1" i="1" dirty="0"/>
              <a:t>offentliga och privata </a:t>
            </a:r>
            <a:r>
              <a:rPr lang="sv-SE" sz="1600" i="1" dirty="0" smtClean="0"/>
              <a:t>vårdgivares</a:t>
            </a:r>
            <a:endParaRPr lang="sv-SE" sz="160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993314-4A12-3FC1-109C-1357D14B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65" y="2846004"/>
            <a:ext cx="3720430" cy="36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480" y="-35473"/>
            <a:ext cx="10515600" cy="1325563"/>
          </a:xfrm>
        </p:spPr>
        <p:txBody>
          <a:bodyPr/>
          <a:lstStyle/>
          <a:p>
            <a:r>
              <a:rPr lang="sv-SE" dirty="0" smtClean="0"/>
              <a:t>Rektal cancer 0-&gt;60 dagar väntetid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82" y="853918"/>
            <a:ext cx="6803279" cy="583426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959633" y="871335"/>
            <a:ext cx="3936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Fyra cancerformer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Prostatacancer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Coloncancer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Rektalcancer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Bröstcancer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Urval utifrån </a:t>
            </a:r>
            <a:r>
              <a:rPr lang="sv-SE" b="1" dirty="0" smtClean="0"/>
              <a:t>ingreppskod</a:t>
            </a:r>
            <a:r>
              <a:rPr lang="sv-SE" dirty="0" smtClean="0"/>
              <a:t> och </a:t>
            </a:r>
            <a:r>
              <a:rPr lang="sv-SE" b="1" dirty="0" smtClean="0"/>
              <a:t>diagnos</a:t>
            </a:r>
            <a:r>
              <a:rPr lang="sv-SE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98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480" y="-35473"/>
            <a:ext cx="10515600" cy="1325563"/>
          </a:xfrm>
        </p:spPr>
        <p:txBody>
          <a:bodyPr/>
          <a:lstStyle/>
          <a:p>
            <a:r>
              <a:rPr lang="sv-SE" dirty="0" smtClean="0"/>
              <a:t>Rektal cancer 0-&gt;60 dagar väntetid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82" y="853918"/>
            <a:ext cx="6803279" cy="583426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959633" y="871335"/>
            <a:ext cx="3936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Fyra cancerformer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Prostatacancer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Coloncancer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Rektalcancer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Bröstcancer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Urval utifrån </a:t>
            </a:r>
            <a:r>
              <a:rPr lang="sv-SE" b="1" dirty="0" smtClean="0"/>
              <a:t>ingreppskod</a:t>
            </a:r>
            <a:r>
              <a:rPr lang="sv-SE" dirty="0" smtClean="0"/>
              <a:t> och </a:t>
            </a:r>
            <a:r>
              <a:rPr lang="sv-SE" b="1" dirty="0" smtClean="0"/>
              <a:t>diagnos</a:t>
            </a:r>
            <a:r>
              <a:rPr lang="sv-SE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Sjukhus/regioner med låg ifyllnadsgrad kommer exkluderas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969623" y="4284617"/>
            <a:ext cx="4545874" cy="182880"/>
          </a:xfrm>
          <a:prstGeom prst="rect">
            <a:avLst/>
          </a:prstGeom>
          <a:solidFill>
            <a:srgbClr val="A6A6A6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82613" y="4160978"/>
            <a:ext cx="252941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Region Västerbotten N=5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515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426115" y="521755"/>
            <a:ext cx="717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Regeringsuppdrag Nationell lägesbild Katastrofmedicin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0" y="992221"/>
            <a:ext cx="6952787" cy="441989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000344" y="171441"/>
            <a:ext cx="4760953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 </a:t>
            </a:r>
            <a:r>
              <a:rPr lang="sv-SE" dirty="0"/>
              <a:t>Socialstyrelsen ska följa läget inom hälso- och sjukvården avseende infektionssjukdomar med betydande påverkan på hälso- och sjukvården. </a:t>
            </a:r>
          </a:p>
          <a:p>
            <a:r>
              <a:rPr lang="sv-SE" dirty="0"/>
              <a:t>Socialstyrelsen ska även löpande inhämta aktuella uppgifter om exempelvis antalet inneliggande patienter från nationella och regionala datakällor, disponibla </a:t>
            </a:r>
            <a:r>
              <a:rPr lang="sv-SE" b="1" dirty="0"/>
              <a:t>vårdplatser inom slutenvård (inbegripet IVA) samt </a:t>
            </a:r>
            <a:r>
              <a:rPr lang="sv-SE" b="1" i="1" dirty="0"/>
              <a:t>operations-kapacitet</a:t>
            </a:r>
            <a:r>
              <a:rPr lang="sv-SE" dirty="0"/>
              <a:t>. Covid-19-pandemin har visat på behovet av att Socialstyrelsen kontinuerligt tar fram lägesbilder inom sjukvården till regeringen, </a:t>
            </a:r>
            <a:r>
              <a:rPr lang="sv-SE" dirty="0" smtClean="0"/>
              <a:t> //</a:t>
            </a:r>
            <a:br>
              <a:rPr lang="sv-SE" dirty="0" smtClean="0"/>
            </a:br>
            <a:r>
              <a:rPr lang="sv-SE" dirty="0" smtClean="0"/>
              <a:t>Myndigheten </a:t>
            </a:r>
            <a:r>
              <a:rPr lang="sv-SE" dirty="0"/>
              <a:t>för </a:t>
            </a:r>
            <a:r>
              <a:rPr lang="sv-SE" dirty="0" smtClean="0"/>
              <a:t>samhällsskydd </a:t>
            </a:r>
            <a:r>
              <a:rPr lang="sv-SE" dirty="0"/>
              <a:t>och beredskap, regioner, samt även för media och intresserad allmänhet. </a:t>
            </a:r>
          </a:p>
          <a:p>
            <a:r>
              <a:rPr lang="sv-SE" b="1" dirty="0"/>
              <a:t>Lägesbilder måste kunna sammanställas omedelbart i samband med en </a:t>
            </a:r>
            <a:r>
              <a:rPr lang="sv-SE" b="1" dirty="0" smtClean="0"/>
              <a:t>särskild </a:t>
            </a:r>
            <a:r>
              <a:rPr lang="sv-SE" b="1" dirty="0"/>
              <a:t>händelse</a:t>
            </a:r>
            <a:r>
              <a:rPr lang="sv-SE" dirty="0"/>
              <a:t> vilket bland annat kräver frekvent datainhämtning under en längre tid. </a:t>
            </a:r>
            <a:endParaRPr lang="sv-SE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330740" y="163576"/>
            <a:ext cx="4386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2F5496"/>
                </a:solidFill>
              </a:rPr>
              <a:t>Projektmedel (tillfälliga) </a:t>
            </a:r>
            <a:endParaRPr lang="sv-SE" sz="3200" b="1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426115" y="521755"/>
            <a:ext cx="717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Regeringsuppdrag Nationell lägesbild Katastrofmedicin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71" y="937078"/>
            <a:ext cx="6530293" cy="134892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76655" y="161226"/>
            <a:ext cx="347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2F5496"/>
                </a:solidFill>
              </a:rPr>
              <a:t>Statsbidrag (årliga) </a:t>
            </a:r>
            <a:endParaRPr lang="sv-SE" sz="3200" b="1" dirty="0">
              <a:solidFill>
                <a:srgbClr val="2F5496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b="4613"/>
          <a:stretch/>
        </p:blipFill>
        <p:spPr>
          <a:xfrm>
            <a:off x="875490" y="2660354"/>
            <a:ext cx="8238517" cy="33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85642"/>
            <a:ext cx="6832554" cy="591064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67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647" y="1126625"/>
            <a:ext cx="5286443" cy="457314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503538" y="5958042"/>
            <a:ext cx="20760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Kod</a:t>
            </a:r>
            <a:r>
              <a:rPr lang="sv-SE" sz="2400" b="1" dirty="0" smtClean="0"/>
              <a:t>: </a:t>
            </a:r>
            <a:r>
              <a:rPr lang="sv-SE" sz="2400" b="1" dirty="0" smtClean="0"/>
              <a:t>45324655</a:t>
            </a:r>
            <a:endParaRPr lang="sv-SE" sz="24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3927870" y="5837784"/>
            <a:ext cx="338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www.menti.com</a:t>
            </a:r>
            <a:endParaRPr lang="sv-SE" sz="3600" b="1" dirty="0"/>
          </a:p>
        </p:txBody>
      </p:sp>
      <p:sp>
        <p:nvSpPr>
          <p:cNvPr id="5" name="Högerpil 4"/>
          <p:cNvSpPr/>
          <p:nvPr/>
        </p:nvSpPr>
        <p:spPr>
          <a:xfrm>
            <a:off x="7668137" y="6027291"/>
            <a:ext cx="480291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37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5704052" y="3399971"/>
            <a:ext cx="6422634" cy="3243660"/>
            <a:chOff x="5233383" y="3196591"/>
            <a:chExt cx="6487949" cy="3336616"/>
          </a:xfrm>
        </p:grpSpPr>
        <p:grpSp>
          <p:nvGrpSpPr>
            <p:cNvPr id="14" name="Grupp 13"/>
            <p:cNvGrpSpPr/>
            <p:nvPr/>
          </p:nvGrpSpPr>
          <p:grpSpPr>
            <a:xfrm>
              <a:off x="5233383" y="3196591"/>
              <a:ext cx="6487949" cy="3336616"/>
              <a:chOff x="4293046" y="3083858"/>
              <a:chExt cx="6428742" cy="3276041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4293047" y="3083859"/>
                <a:ext cx="6428741" cy="3276040"/>
                <a:chOff x="4293047" y="1520190"/>
                <a:chExt cx="7753178" cy="4839709"/>
              </a:xfrm>
            </p:grpSpPr>
            <p:pic>
              <p:nvPicPr>
                <p:cNvPr id="8" name="Bildobjekt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2538" t="30984" r="23091" b="21913"/>
                <a:stretch/>
              </p:blipFill>
              <p:spPr>
                <a:xfrm>
                  <a:off x="4293047" y="4313524"/>
                  <a:ext cx="7753178" cy="2046375"/>
                </a:xfrm>
                <a:prstGeom prst="rect">
                  <a:avLst/>
                </a:prstGeom>
              </p:spPr>
            </p:pic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2436" t="12898" r="22693" b="20289"/>
                <a:stretch/>
              </p:blipFill>
              <p:spPr>
                <a:xfrm>
                  <a:off x="5730752" y="1520190"/>
                  <a:ext cx="6314581" cy="2902693"/>
                </a:xfrm>
                <a:prstGeom prst="rect">
                  <a:avLst/>
                </a:prstGeom>
              </p:spPr>
            </p:pic>
          </p:grpSp>
          <p:sp>
            <p:nvSpPr>
              <p:cNvPr id="10" name="textruta 9"/>
              <p:cNvSpPr txBox="1"/>
              <p:nvPr/>
            </p:nvSpPr>
            <p:spPr>
              <a:xfrm>
                <a:off x="4293046" y="3083858"/>
                <a:ext cx="1200491" cy="1902121"/>
              </a:xfrm>
              <a:prstGeom prst="rect">
                <a:avLst/>
              </a:prstGeom>
              <a:solidFill>
                <a:srgbClr val="3B3B3B"/>
              </a:solidFill>
            </p:spPr>
            <p:txBody>
              <a:bodyPr wrap="none" rtlCol="0">
                <a:noAutofit/>
              </a:bodyPr>
              <a:lstStyle/>
              <a:p>
                <a:endParaRPr lang="sv-SE" sz="1800" dirty="0">
                  <a:solidFill>
                    <a:srgbClr val="D2D0CB"/>
                  </a:solidFill>
                </a:endParaRPr>
              </a:p>
              <a:p>
                <a:endParaRPr lang="sv-SE" sz="1800" dirty="0">
                  <a:solidFill>
                    <a:srgbClr val="D2D0CB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600" dirty="0">
                  <a:solidFill>
                    <a:srgbClr val="54ACE3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800" dirty="0">
                  <a:solidFill>
                    <a:srgbClr val="54ACE3"/>
                  </a:solidFill>
                </a:endParaRPr>
              </a:p>
              <a:p>
                <a:endParaRPr lang="sv-SE" sz="1100" dirty="0">
                  <a:solidFill>
                    <a:srgbClr val="54ACE3"/>
                  </a:solidFill>
                </a:endParaRPr>
              </a:p>
            </p:txBody>
          </p:sp>
        </p:grpSp>
        <p:sp>
          <p:nvSpPr>
            <p:cNvPr id="11" name="textruta 10"/>
            <p:cNvSpPr txBox="1"/>
            <p:nvPr/>
          </p:nvSpPr>
          <p:spPr>
            <a:xfrm>
              <a:off x="10129077" y="6142148"/>
              <a:ext cx="476135" cy="24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solidFill>
                    <a:srgbClr val="D2D0CB"/>
                  </a:solidFill>
                </a:rPr>
                <a:t>2021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5720679" y="6111134"/>
              <a:ext cx="4603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solidFill>
                    <a:srgbClr val="D2D0CB"/>
                  </a:solidFill>
                </a:rPr>
                <a:t>2020</a:t>
              </a:r>
            </a:p>
          </p:txBody>
        </p:sp>
      </p:grpSp>
      <p:sp>
        <p:nvSpPr>
          <p:cNvPr id="2" name="Google Shape;53;p12"/>
          <p:cNvSpPr txBox="1">
            <a:spLocks noGrp="1"/>
          </p:cNvSpPr>
          <p:nvPr>
            <p:ph type="title"/>
          </p:nvPr>
        </p:nvSpPr>
        <p:spPr>
          <a:xfrm>
            <a:off x="0" y="1232025"/>
            <a:ext cx="9787814" cy="825788"/>
          </a:xfrm>
        </p:spPr>
        <p:txBody>
          <a:bodyPr tIns="45701" bIns="45701" anchorCtr="1"/>
          <a:lstStyle/>
          <a:p>
            <a:pPr lvl="0" algn="ctr"/>
            <a:r>
              <a:rPr lang="sv-SE" sz="5400" b="1" dirty="0" smtClean="0">
                <a:solidFill>
                  <a:srgbClr val="2F5496"/>
                </a:solidFill>
              </a:rPr>
              <a:t>Svenskt </a:t>
            </a:r>
            <a:r>
              <a:rPr lang="sv-SE" sz="5400" b="1" dirty="0" err="1" smtClean="0">
                <a:solidFill>
                  <a:srgbClr val="2F5496"/>
                </a:solidFill>
              </a:rPr>
              <a:t>perioperativt</a:t>
            </a:r>
            <a:r>
              <a:rPr lang="sv-SE" sz="5400" b="1" dirty="0" smtClean="0">
                <a:solidFill>
                  <a:srgbClr val="2F5496"/>
                </a:solidFill>
              </a:rPr>
              <a:t> register</a:t>
            </a:r>
            <a:endParaRPr lang="sv-SE" sz="3600" dirty="0">
              <a:solidFill>
                <a:srgbClr val="2F5496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473276" y="415672"/>
            <a:ext cx="3587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</a:rPr>
              <a:t>Användarmöte 240315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124958" y="2243417"/>
            <a:ext cx="303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2F5496"/>
                </a:solidFill>
              </a:rPr>
              <a:t>Bengt </a:t>
            </a:r>
            <a:r>
              <a:rPr lang="sv-SE" dirty="0">
                <a:solidFill>
                  <a:srgbClr val="2F5496"/>
                </a:solidFill>
              </a:rPr>
              <a:t>Cederlund  </a:t>
            </a:r>
            <a:br>
              <a:rPr lang="sv-SE" dirty="0">
                <a:solidFill>
                  <a:srgbClr val="2F5496"/>
                </a:solidFill>
              </a:rPr>
            </a:br>
            <a:r>
              <a:rPr lang="sv-SE" dirty="0">
                <a:solidFill>
                  <a:srgbClr val="2F5496"/>
                </a:solidFill>
              </a:rPr>
              <a:t>Registerhållare/ordförande </a:t>
            </a:r>
          </a:p>
          <a:p>
            <a:r>
              <a:rPr lang="sv-SE" dirty="0">
                <a:solidFill>
                  <a:srgbClr val="2F5496"/>
                </a:solidFill>
                <a:hlinkClick r:id="rId5"/>
              </a:rPr>
              <a:t>www.spor.se</a:t>
            </a:r>
            <a:endParaRPr lang="sv-SE" dirty="0">
              <a:solidFill>
                <a:srgbClr val="2F5496"/>
              </a:solidFill>
            </a:endParaRPr>
          </a:p>
          <a:p>
            <a:endParaRPr lang="sv-SE" dirty="0">
              <a:solidFill>
                <a:srgbClr val="2F5496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41324" r="20820" b="7444"/>
          <a:stretch/>
        </p:blipFill>
        <p:spPr>
          <a:xfrm>
            <a:off x="902038" y="4824654"/>
            <a:ext cx="3808966" cy="1768414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>
            <a:off x="1554480" y="2246811"/>
            <a:ext cx="5412397" cy="2888942"/>
            <a:chOff x="133330" y="4008818"/>
            <a:chExt cx="4259894" cy="2382254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30" y="4008818"/>
              <a:ext cx="4259894" cy="2382254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155596" y="6137875"/>
              <a:ext cx="1449658" cy="1954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textruta 17"/>
          <p:cNvSpPr txBox="1"/>
          <p:nvPr/>
        </p:nvSpPr>
        <p:spPr>
          <a:xfrm>
            <a:off x="10372679" y="6633249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Bengt Cederlund </a:t>
            </a:r>
            <a:r>
              <a:rPr lang="sv-SE" sz="1100" dirty="0" err="1">
                <a:solidFill>
                  <a:schemeClr val="bg1"/>
                </a:solidFill>
              </a:rPr>
              <a:t>ordf</a:t>
            </a:r>
            <a:r>
              <a:rPr lang="sv-SE" sz="1100" dirty="0">
                <a:solidFill>
                  <a:schemeClr val="bg1"/>
                </a:solidFill>
              </a:rPr>
              <a:t> SPOR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731354" y="42008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Mötet spelas in 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6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701751" y="415672"/>
            <a:ext cx="520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Svenskt </a:t>
            </a:r>
            <a:r>
              <a:rPr lang="sv-SE" sz="3200" b="1" dirty="0" err="1" smtClean="0">
                <a:solidFill>
                  <a:schemeClr val="bg1"/>
                </a:solidFill>
              </a:rPr>
              <a:t>perioperativt</a:t>
            </a:r>
            <a:r>
              <a:rPr lang="sv-SE" sz="32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>
                <a:solidFill>
                  <a:schemeClr val="bg1"/>
                </a:solidFill>
              </a:rPr>
              <a:t>register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7042AE-AC97-483B-BB6C-6F41F2CB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03" y="747565"/>
            <a:ext cx="2721348" cy="362215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37" y="3776182"/>
            <a:ext cx="6683831" cy="240502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733207" y="630749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3D9FCD"/>
                </a:solidFill>
              </a:rPr>
              <a:t>240315</a:t>
            </a:r>
            <a:endParaRPr lang="sv-SE" dirty="0">
              <a:solidFill>
                <a:srgbClr val="3D9FCD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64672" y="1037720"/>
            <a:ext cx="8726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54ACE3"/>
                </a:solidFill>
              </a:rPr>
              <a:t>Alla </a:t>
            </a:r>
            <a:r>
              <a:rPr lang="sv-SE" sz="2000" dirty="0" smtClean="0">
                <a:solidFill>
                  <a:srgbClr val="54ACE3"/>
                </a:solidFill>
              </a:rPr>
              <a:t>patientgrupper </a:t>
            </a:r>
            <a:r>
              <a:rPr lang="sv-SE" sz="2000" dirty="0">
                <a:solidFill>
                  <a:srgbClr val="54ACE3"/>
                </a:solidFill>
              </a:rPr>
              <a:t>inom </a:t>
            </a:r>
            <a:r>
              <a:rPr lang="sv-SE" sz="2000" dirty="0" smtClean="0">
                <a:solidFill>
                  <a:srgbClr val="54ACE3"/>
                </a:solidFill>
              </a:rPr>
              <a:t>operationssjukvården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100% täckning offentlig vård, ett mindre antal stora privata utförare.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600 000 ingrepp per år.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”Ingen” dubbel registrering, integrationer mot operationsplaneringssystem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Daglig uppdatering, gårdagens data finns </a:t>
            </a:r>
            <a:r>
              <a:rPr lang="sv-SE" sz="2000" dirty="0" err="1" smtClean="0">
                <a:solidFill>
                  <a:srgbClr val="54ACE3"/>
                </a:solidFill>
              </a:rPr>
              <a:t>kl</a:t>
            </a:r>
            <a:r>
              <a:rPr lang="sv-SE" sz="2000" dirty="0" smtClean="0">
                <a:solidFill>
                  <a:srgbClr val="54ACE3"/>
                </a:solidFill>
              </a:rPr>
              <a:t> 0645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Sökbara rapporter 50 via </a:t>
            </a:r>
            <a:r>
              <a:rPr lang="sv-SE" sz="2000" dirty="0" err="1" smtClean="0">
                <a:solidFill>
                  <a:srgbClr val="54ACE3"/>
                </a:solidFill>
              </a:rPr>
              <a:t>SITHs</a:t>
            </a:r>
            <a:r>
              <a:rPr lang="sv-SE" sz="2000" dirty="0" smtClean="0">
                <a:solidFill>
                  <a:srgbClr val="54ACE3"/>
                </a:solidFill>
              </a:rPr>
              <a:t>-kort,  8 offentliga.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54ACE3"/>
                </a:solidFill>
              </a:rPr>
              <a:t>Alla inloggade kan söka på alla vårdgivare</a:t>
            </a:r>
            <a:r>
              <a:rPr lang="sv-SE" sz="2000" dirty="0">
                <a:solidFill>
                  <a:srgbClr val="54ACE3"/>
                </a:solidFill>
              </a:rPr>
              <a:t/>
            </a:r>
            <a:br>
              <a:rPr lang="sv-SE" sz="2000" dirty="0">
                <a:solidFill>
                  <a:srgbClr val="54ACE3"/>
                </a:solidFill>
              </a:rPr>
            </a:br>
            <a:endParaRPr lang="sv-SE" sz="2000" dirty="0">
              <a:solidFill>
                <a:srgbClr val="54ACE3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25" y="4431006"/>
            <a:ext cx="4625125" cy="175020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9549742" y="231006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86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7F1D515-73CF-49FA-85A0-638FD52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284" y="268045"/>
            <a:ext cx="8795197" cy="870474"/>
          </a:xfrm>
        </p:spPr>
        <p:txBody>
          <a:bodyPr/>
          <a:lstStyle/>
          <a:p>
            <a:pPr algn="l"/>
            <a:r>
              <a:rPr lang="sv-SE" sz="2800" b="1" dirty="0" smtClea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Finansiering, styrelse, kansli…  </a:t>
            </a:r>
            <a:endParaRPr lang="sv-SE" sz="2800" b="1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635A990-5FBE-4A3F-8C01-04E98B0DB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715" y="1050621"/>
            <a:ext cx="8547063" cy="3958124"/>
          </a:xfrm>
        </p:spPr>
        <p:txBody>
          <a:bodyPr>
            <a:noAutofit/>
          </a:bodyPr>
          <a:lstStyle/>
          <a:p>
            <a:r>
              <a:rPr lang="sv-SE" sz="1800" dirty="0" smtClean="0"/>
              <a:t>Ett </a:t>
            </a:r>
            <a:r>
              <a:rPr lang="sv-SE" sz="1800" dirty="0"/>
              <a:t>av 100 + kvalitetsregister </a:t>
            </a:r>
          </a:p>
          <a:p>
            <a:r>
              <a:rPr lang="sv-SE" sz="1800" dirty="0"/>
              <a:t>SPOR är ett samarbete mellan flera professioner: </a:t>
            </a:r>
            <a:br>
              <a:rPr lang="sv-SE" sz="1800" dirty="0"/>
            </a:br>
            <a:r>
              <a:rPr lang="sv-SE" sz="1800" dirty="0"/>
              <a:t>Anestesiläk (SFAI), </a:t>
            </a:r>
            <a:r>
              <a:rPr lang="sv-SE" sz="1800" dirty="0" err="1"/>
              <a:t>OpSsk</a:t>
            </a:r>
            <a:r>
              <a:rPr lang="sv-SE" sz="1800" dirty="0"/>
              <a:t> (RFOP) , </a:t>
            </a:r>
            <a:r>
              <a:rPr lang="sv-SE" sz="1800" dirty="0" err="1"/>
              <a:t>AnestesiSsk</a:t>
            </a:r>
            <a:r>
              <a:rPr lang="sv-SE" sz="1800" dirty="0"/>
              <a:t> (</a:t>
            </a:r>
            <a:r>
              <a:rPr lang="sv-SE" sz="1800" dirty="0" err="1"/>
              <a:t>AnIVA</a:t>
            </a:r>
            <a:r>
              <a:rPr lang="sv-SE" sz="1800" dirty="0"/>
              <a:t>), </a:t>
            </a:r>
            <a:r>
              <a:rPr lang="sv-SE" sz="1800" dirty="0" err="1"/>
              <a:t>PostOpSsk</a:t>
            </a:r>
            <a:r>
              <a:rPr lang="sv-SE" sz="1800" dirty="0"/>
              <a:t> och operatörs organisationer (Svensk kirurgisk förening, Svensk ortopedisk förening, och Svensk </a:t>
            </a:r>
            <a:r>
              <a:rPr lang="sv-SE" sz="1800" dirty="0" err="1"/>
              <a:t>barnkirurgiusk</a:t>
            </a:r>
            <a:r>
              <a:rPr lang="sv-SE" sz="1800" dirty="0"/>
              <a:t> förening  </a:t>
            </a:r>
            <a:r>
              <a:rPr lang="sv-SE" sz="1800" dirty="0" smtClean="0"/>
              <a:t>)</a:t>
            </a:r>
          </a:p>
          <a:p>
            <a:r>
              <a:rPr lang="sv-SE" sz="1800" dirty="0" smtClean="0"/>
              <a:t>Omsättning </a:t>
            </a:r>
            <a:r>
              <a:rPr lang="sv-SE" sz="1800" dirty="0"/>
              <a:t>6,5 mkr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SKR 20%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Myndigheter 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Dataavgift medlemskliniker 75%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sv-SE" sz="1800" dirty="0"/>
              <a:t>Styrelsen har arvode + </a:t>
            </a:r>
            <a:r>
              <a:rPr lang="sv-SE" sz="1800" dirty="0" smtClean="0"/>
              <a:t>kansli. Totalt 1,5 heltidstjänster (2023):  </a:t>
            </a:r>
            <a:r>
              <a:rPr lang="sv-SE" sz="1800" dirty="0"/>
              <a:t>20% av </a:t>
            </a:r>
            <a:r>
              <a:rPr lang="sv-SE" sz="1800" dirty="0" smtClean="0"/>
              <a:t>kostnaderna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Registercentrum 80% av kostnaderna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sv-SE" sz="1800" dirty="0"/>
              <a:t>Styrelse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11 </a:t>
            </a: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ordinarie och 3 adjungerade</a:t>
            </a:r>
            <a:endParaRPr lang="sv-SE" sz="1800" kern="0" dirty="0">
              <a:solidFill>
                <a:srgbClr val="3D9FCD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10 </a:t>
            </a: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anestesiologer, 1 operationssjuksköterska, 1 IVA/Postopssjuksköterska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Erfarenheter: 1 professor, 2 docenter; 6 </a:t>
            </a: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disputerade </a:t>
            </a: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3 doktorander.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8 tidigare och nuvarande  </a:t>
            </a:r>
            <a:r>
              <a:rPr lang="sv-SE" sz="1800" kern="0" dirty="0" err="1">
                <a:solidFill>
                  <a:srgbClr val="3D9FCD"/>
                </a:solidFill>
                <a:ea typeface="Calibri"/>
                <a:cs typeface="Calibri"/>
              </a:rPr>
              <a:t>VCh</a:t>
            </a: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, 1 </a:t>
            </a:r>
            <a:r>
              <a:rPr lang="sv-SE" sz="1800" kern="0" dirty="0" err="1">
                <a:solidFill>
                  <a:srgbClr val="3D9FCD"/>
                </a:solidFill>
                <a:ea typeface="Calibri"/>
                <a:cs typeface="Calibri"/>
              </a:rPr>
              <a:t>chefläk</a:t>
            </a:r>
            <a:r>
              <a:rPr lang="sv-SE" sz="1800" kern="0" dirty="0">
                <a:solidFill>
                  <a:srgbClr val="3D9FCD"/>
                </a:solidFill>
                <a:ea typeface="Calibri"/>
                <a:cs typeface="Calibri"/>
              </a:rPr>
              <a:t>, 1 vårdutvecklare 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1 ledamot tidigare ordf. Nationellt programområde kunskapsstyrningen (NPO </a:t>
            </a:r>
            <a:r>
              <a:rPr lang="sv-SE" sz="1800" kern="0" dirty="0" err="1" smtClean="0">
                <a:solidFill>
                  <a:srgbClr val="3D9FCD"/>
                </a:solidFill>
                <a:ea typeface="Calibri"/>
                <a:cs typeface="Calibri"/>
              </a:rPr>
              <a:t>PIVoT</a:t>
            </a: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), 2 </a:t>
            </a:r>
            <a:r>
              <a:rPr lang="sv-SE" sz="1800" kern="0" dirty="0" err="1" smtClean="0">
                <a:solidFill>
                  <a:srgbClr val="3D9FCD"/>
                </a:solidFill>
                <a:ea typeface="Calibri"/>
                <a:cs typeface="Calibri"/>
              </a:rPr>
              <a:t>fd</a:t>
            </a:r>
            <a:r>
              <a:rPr lang="sv-SE" sz="1800" kern="0" dirty="0" smtClean="0">
                <a:solidFill>
                  <a:srgbClr val="3D9FCD"/>
                </a:solidFill>
                <a:ea typeface="Calibri"/>
                <a:cs typeface="Calibri"/>
              </a:rPr>
              <a:t> SFAI ordförande</a:t>
            </a: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t="12869" r="15124" b="11828"/>
          <a:stretch/>
        </p:blipFill>
        <p:spPr>
          <a:xfrm>
            <a:off x="8953897" y="1050621"/>
            <a:ext cx="3238103" cy="265614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423744" y="3852705"/>
            <a:ext cx="36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i="1" dirty="0">
                <a:solidFill>
                  <a:srgbClr val="3D9FCD"/>
                </a:solidFill>
                <a:latin typeface="Calibri"/>
                <a:ea typeface="Calibri"/>
                <a:cs typeface="Calibri"/>
                <a:sym typeface="Calibri"/>
              </a:rPr>
              <a:t>20% av finansiering via SKR</a:t>
            </a:r>
          </a:p>
          <a:p>
            <a:pPr algn="r"/>
            <a:r>
              <a:rPr lang="sv-SE" sz="1600" i="1" dirty="0">
                <a:solidFill>
                  <a:srgbClr val="3D9FCD"/>
                </a:solidFill>
                <a:latin typeface="Calibri"/>
                <a:ea typeface="Calibri"/>
                <a:cs typeface="Calibri"/>
                <a:sym typeface="Calibri"/>
              </a:rPr>
              <a:t>80% från kliniker = </a:t>
            </a:r>
            <a:r>
              <a:rPr lang="sv-SE" sz="1600" i="1" dirty="0" smtClean="0">
                <a:solidFill>
                  <a:srgbClr val="3D9FCD"/>
                </a:solidFill>
                <a:latin typeface="Calibri"/>
                <a:ea typeface="Calibri"/>
                <a:cs typeface="Calibri"/>
                <a:sym typeface="Calibri"/>
              </a:rPr>
              <a:t>9 kr</a:t>
            </a:r>
            <a:r>
              <a:rPr lang="sv-SE" sz="1600" i="1" dirty="0">
                <a:solidFill>
                  <a:srgbClr val="3D9FCD"/>
                </a:solidFill>
                <a:latin typeface="Calibri"/>
                <a:ea typeface="Calibri"/>
                <a:cs typeface="Calibri"/>
                <a:sym typeface="Calibri"/>
              </a:rPr>
              <a:t>/ patient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0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t="20396" r="12491"/>
          <a:stretch/>
        </p:blipFill>
        <p:spPr>
          <a:xfrm>
            <a:off x="138617" y="1492356"/>
            <a:ext cx="5299122" cy="218317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-1" t="16606" r="35220" b="36129"/>
          <a:stretch/>
        </p:blipFill>
        <p:spPr>
          <a:xfrm>
            <a:off x="138617" y="4102425"/>
            <a:ext cx="5724301" cy="256930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/>
          <a:srcRect t="19814" r="19154"/>
          <a:stretch/>
        </p:blipFill>
        <p:spPr>
          <a:xfrm>
            <a:off x="6534149" y="3729285"/>
            <a:ext cx="5432073" cy="278712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534149" y="2774307"/>
            <a:ext cx="4058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LAC </a:t>
            </a:r>
            <a:r>
              <a:rPr lang="sv-SE" sz="2000" dirty="0" err="1"/>
              <a:t>Enukleationer</a:t>
            </a:r>
            <a:r>
              <a:rPr lang="sv-SE" sz="2000" dirty="0"/>
              <a:t> och destruktioner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av </a:t>
            </a:r>
            <a:r>
              <a:rPr lang="sv-SE" sz="2000" dirty="0"/>
              <a:t>förändring </a:t>
            </a:r>
            <a:r>
              <a:rPr lang="sv-SE" sz="2000" dirty="0" smtClean="0"/>
              <a:t>i ovarier n=17. </a:t>
            </a:r>
            <a:br>
              <a:rPr lang="sv-SE" sz="2000" dirty="0" smtClean="0"/>
            </a:b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2540000" y="492084"/>
            <a:ext cx="7018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Smärta  NRS inom 1 timme på </a:t>
            </a:r>
            <a:r>
              <a:rPr lang="sv-SE" sz="2400" b="1" dirty="0" err="1">
                <a:solidFill>
                  <a:schemeClr val="bg1"/>
                </a:solidFill>
              </a:rPr>
              <a:t>PostOP</a:t>
            </a:r>
            <a:r>
              <a:rPr lang="sv-SE" sz="2400" b="1" dirty="0">
                <a:solidFill>
                  <a:schemeClr val="bg1"/>
                </a:solidFill>
              </a:rPr>
              <a:t> 221001-230101</a:t>
            </a:r>
          </a:p>
          <a:p>
            <a:r>
              <a:rPr lang="sv-SE" sz="2400" b="1" dirty="0" smtClean="0">
                <a:solidFill>
                  <a:schemeClr val="bg1"/>
                </a:solidFill>
              </a:rPr>
              <a:t>  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2411" y="1092245"/>
            <a:ext cx="148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Alla ingrepp </a:t>
            </a:r>
            <a:endParaRPr lang="sv-SE" sz="2000" dirty="0"/>
          </a:p>
        </p:txBody>
      </p:sp>
      <p:sp>
        <p:nvSpPr>
          <p:cNvPr id="9" name="textruta 8"/>
          <p:cNvSpPr txBox="1"/>
          <p:nvPr/>
        </p:nvSpPr>
        <p:spPr>
          <a:xfrm>
            <a:off x="138617" y="3729285"/>
            <a:ext cx="20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Högsta medel NRS</a:t>
            </a:r>
            <a:endParaRPr lang="sv-SE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2461538" y="1030690"/>
            <a:ext cx="340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En av ett 50-tal rapporter 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4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9390" y="1080120"/>
            <a:ext cx="1154944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i="1" dirty="0" smtClean="0"/>
          </a:p>
          <a:p>
            <a:r>
              <a:rPr lang="sv-SE" sz="2800" i="1" dirty="0" smtClean="0"/>
              <a:t>”</a:t>
            </a:r>
            <a:r>
              <a:rPr lang="sv-SE" sz="2800" i="1" dirty="0"/>
              <a:t>En säker och jämlik operationssjukvård för alla invånare i Sverige</a:t>
            </a:r>
            <a:r>
              <a:rPr lang="sv-SE" sz="2800" i="1" dirty="0" smtClean="0"/>
              <a:t>”</a:t>
            </a:r>
          </a:p>
          <a:p>
            <a:endParaRPr lang="sv-SE" sz="2400" dirty="0"/>
          </a:p>
          <a:p>
            <a:r>
              <a:rPr lang="sv-SE" sz="2400" i="1" dirty="0"/>
              <a:t>Vi vill…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göra </a:t>
            </a:r>
            <a:r>
              <a:rPr lang="sv-SE" sz="2400" i="1" dirty="0"/>
              <a:t>kvalitén inom </a:t>
            </a:r>
            <a:r>
              <a:rPr lang="sv-SE" sz="2400" i="1" dirty="0" err="1"/>
              <a:t>perioperativ</a:t>
            </a:r>
            <a:r>
              <a:rPr lang="sv-SE" sz="2400" i="1" dirty="0"/>
              <a:t> vård mätbar, bidra till att sänka antalet </a:t>
            </a:r>
            <a:r>
              <a:rPr lang="sv-SE" sz="2400" i="1" dirty="0" err="1"/>
              <a:t>vårdskador</a:t>
            </a:r>
            <a:r>
              <a:rPr lang="sv-SE" sz="2400" i="1" dirty="0"/>
              <a:t> </a:t>
            </a:r>
            <a:r>
              <a:rPr lang="sv-SE" sz="2400" i="1" dirty="0" smtClean="0"/>
              <a:t/>
            </a:r>
            <a:br>
              <a:rPr lang="sv-SE" sz="2400" i="1" dirty="0" smtClean="0"/>
            </a:br>
            <a:r>
              <a:rPr lang="sv-SE" sz="2400" i="1" dirty="0" smtClean="0"/>
              <a:t>och </a:t>
            </a:r>
            <a:r>
              <a:rPr lang="sv-SE" sz="2400" i="1" dirty="0"/>
              <a:t>vara en del av skapandet av en god patientsäkerhetskultur.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err="1" smtClean="0"/>
              <a:t>uveckla</a:t>
            </a:r>
            <a:r>
              <a:rPr lang="sv-SE" sz="2400" i="1" dirty="0" smtClean="0"/>
              <a:t> </a:t>
            </a:r>
            <a:r>
              <a:rPr lang="sv-SE" sz="2400" i="1" dirty="0"/>
              <a:t>och förbättra nationella definitioner och riktlinjer inom operationssjukvården </a:t>
            </a:r>
            <a:r>
              <a:rPr lang="sv-SE" sz="2400" i="1" dirty="0" smtClean="0"/>
              <a:t/>
            </a:r>
            <a:br>
              <a:rPr lang="sv-SE" sz="2400" i="1" dirty="0" smtClean="0"/>
            </a:br>
            <a:r>
              <a:rPr lang="sv-SE" sz="2400" i="1" dirty="0" smtClean="0"/>
              <a:t>i </a:t>
            </a:r>
            <a:r>
              <a:rPr lang="sv-SE" sz="2400" i="1" dirty="0"/>
              <a:t>samverkan med NPO </a:t>
            </a:r>
            <a:r>
              <a:rPr lang="sv-SE" sz="2400" i="1" dirty="0" err="1"/>
              <a:t>POVoT</a:t>
            </a:r>
            <a:r>
              <a:rPr lang="sv-SE" sz="2400" i="1" dirty="0"/>
              <a:t> och professionerna.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medverka </a:t>
            </a:r>
            <a:r>
              <a:rPr lang="sv-SE" sz="2400" i="1" dirty="0"/>
              <a:t>vid skapandet av nationella riktlinjer samt mäta följsamheten gentemot dessa.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bidra </a:t>
            </a:r>
            <a:r>
              <a:rPr lang="sv-SE" sz="2400" i="1" dirty="0"/>
              <a:t>till forskning som ger möjlighet att utveckla och förbättra vården.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att </a:t>
            </a:r>
            <a:r>
              <a:rPr lang="sv-SE" sz="2400" i="1" dirty="0" err="1"/>
              <a:t>SPORs</a:t>
            </a:r>
            <a:r>
              <a:rPr lang="sv-SE" sz="2400" i="1" dirty="0"/>
              <a:t> rapporter ska vara en integrerad del av det dagliga arbetet </a:t>
            </a:r>
            <a:r>
              <a:rPr lang="sv-SE" sz="2400" i="1" dirty="0" smtClean="0"/>
              <a:t/>
            </a:r>
            <a:br>
              <a:rPr lang="sv-SE" sz="2400" i="1" dirty="0" smtClean="0"/>
            </a:br>
            <a:r>
              <a:rPr lang="sv-SE" sz="2400" i="1" dirty="0" smtClean="0"/>
              <a:t>på </a:t>
            </a:r>
            <a:r>
              <a:rPr lang="sv-SE" sz="2400" i="1" dirty="0"/>
              <a:t>Sveriges operationsavdelningar.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visualisera </a:t>
            </a:r>
            <a:r>
              <a:rPr lang="sv-SE" sz="2400" i="1" dirty="0"/>
              <a:t>processdata för att möjliggöra optimerat resursnyttjande.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i="1" dirty="0" smtClean="0"/>
              <a:t>vara </a:t>
            </a:r>
            <a:r>
              <a:rPr lang="sv-SE" sz="2400" i="1" dirty="0"/>
              <a:t>en nationell och regional källa av hälsodata i realtid.</a:t>
            </a:r>
            <a:endParaRPr lang="sv-SE" sz="2400" dirty="0"/>
          </a:p>
          <a:p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91" y="1008822"/>
            <a:ext cx="1998446" cy="17942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586445" y="494603"/>
            <a:ext cx="256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Verksamhetspan</a:t>
            </a:r>
            <a:r>
              <a:rPr lang="sv-SE" dirty="0" smtClean="0"/>
              <a:t> 2024-26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872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173783"/>
            <a:ext cx="5232299" cy="422826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562475" y="4094885"/>
            <a:ext cx="4762500" cy="467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781"/>
            <a:ext cx="4381500" cy="240582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-66416" y="4175374"/>
            <a:ext cx="4591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receiving general </a:t>
            </a:r>
            <a:r>
              <a:rPr lang="en-US" dirty="0" err="1"/>
              <a:t>anaesthesia</a:t>
            </a:r>
            <a:r>
              <a:rPr lang="en-US" dirty="0"/>
              <a:t> (HR 1.34 Cl 1.04, 1.73 P=0.024) are at higher risk than patients receiving spinal </a:t>
            </a:r>
            <a:r>
              <a:rPr lang="en-US" dirty="0" err="1" smtClean="0"/>
              <a:t>anaesthesia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risk for reoperation increases 6% every 10 min of operative time (HR 1.06 Cl 1.02, 1.09 P=&lt; 0.001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9481056" y="954478"/>
            <a:ext cx="2710944" cy="5332022"/>
            <a:chOff x="5005387" y="400050"/>
            <a:chExt cx="3658682" cy="605790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387" y="400050"/>
              <a:ext cx="2181225" cy="605790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5"/>
            <a:srcRect t="2458"/>
            <a:stretch/>
          </p:blipFill>
          <p:spPr>
            <a:xfrm>
              <a:off x="7035294" y="409575"/>
              <a:ext cx="1628775" cy="6048375"/>
            </a:xfrm>
            <a:prstGeom prst="rect">
              <a:avLst/>
            </a:prstGeom>
          </p:spPr>
        </p:pic>
      </p:grpSp>
      <p:sp>
        <p:nvSpPr>
          <p:cNvPr id="9" name="textruta 8"/>
          <p:cNvSpPr txBox="1"/>
          <p:nvPr/>
        </p:nvSpPr>
        <p:spPr>
          <a:xfrm>
            <a:off x="2687216" y="477807"/>
            <a:ext cx="1414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Forskning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602666" y="533498"/>
            <a:ext cx="2366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Mentimeter</a:t>
            </a:r>
            <a:r>
              <a:rPr lang="sv-SE" dirty="0" smtClean="0"/>
              <a:t>: 45324655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E4864-634B-423A-A59B-2E6E4CDF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28CB4C-97BD-4463-8596-77CF485E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F7537A-F82B-D0F6-3654-FF4A30E7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6236" cy="685065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08212" y="245223"/>
            <a:ext cx="473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SPOR index antal operationer  </a:t>
            </a:r>
            <a:endParaRPr lang="sv-SE" sz="28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1479176" y="58751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2020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786873" y="5875100"/>
            <a:ext cx="7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2021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811061" y="5875100"/>
            <a:ext cx="7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2022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494589" y="5875100"/>
            <a:ext cx="7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2023</a:t>
            </a:r>
            <a:endParaRPr lang="sv-SE" dirty="0"/>
          </a:p>
        </p:txBody>
      </p:sp>
      <p:sp>
        <p:nvSpPr>
          <p:cNvPr id="11" name="Nedåtpil 10"/>
          <p:cNvSpPr/>
          <p:nvPr/>
        </p:nvSpPr>
        <p:spPr>
          <a:xfrm>
            <a:off x="340657" y="1080212"/>
            <a:ext cx="493059" cy="538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349622" y="715132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v3-6 2020</a:t>
            </a:r>
            <a:endParaRPr lang="sv-SE" dirty="0"/>
          </a:p>
        </p:txBody>
      </p:sp>
      <p:sp>
        <p:nvSpPr>
          <p:cNvPr id="13" name="Nedåtpil 12"/>
          <p:cNvSpPr/>
          <p:nvPr/>
        </p:nvSpPr>
        <p:spPr>
          <a:xfrm>
            <a:off x="9997538" y="1080212"/>
            <a:ext cx="493059" cy="538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10006503" y="715132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v13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3142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r_Powerpointmall" id="{83E4A51F-A82E-4D41-A479-9C6B64C962D2}" vid="{8A4C0344-C1F4-764C-8262-F5F3D7EB6BB7}"/>
    </a:ext>
  </a:extLst>
</a:theme>
</file>

<file path=ppt/theme/theme3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32573</TotalTime>
  <Words>927</Words>
  <Application>Microsoft Office PowerPoint</Application>
  <PresentationFormat>Bredbild</PresentationFormat>
  <Paragraphs>138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1_Office tema</vt:lpstr>
      <vt:lpstr>6_Office-tema</vt:lpstr>
      <vt:lpstr>Office-tema</vt:lpstr>
      <vt:lpstr>PowerPoint-presentation</vt:lpstr>
      <vt:lpstr>PowerPoint-presentation</vt:lpstr>
      <vt:lpstr>Svenskt perioperativt register</vt:lpstr>
      <vt:lpstr>PowerPoint-presentation</vt:lpstr>
      <vt:lpstr>Finansiering, styrelse, kansli…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Rektal cancer 0-&gt;60 dagar väntetid</vt:lpstr>
      <vt:lpstr>Rektal cancer 0-&gt;60 dagar väntetid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Försvarsmedicin</dc:title>
  <dc:creator>Patrik Hansson</dc:creator>
  <cp:lastModifiedBy>Brattström Olof /Operation Anestesi IVA Mora /Mora</cp:lastModifiedBy>
  <cp:revision>363</cp:revision>
  <dcterms:created xsi:type="dcterms:W3CDTF">2019-04-07T18:17:41Z</dcterms:created>
  <dcterms:modified xsi:type="dcterms:W3CDTF">2024-03-15T07:43:05Z</dcterms:modified>
</cp:coreProperties>
</file>