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  <p:sldId id="264" r:id="rId6"/>
    <p:sldId id="2602" r:id="rId7"/>
    <p:sldId id="2606" r:id="rId8"/>
    <p:sldId id="2629" r:id="rId9"/>
    <p:sldId id="2630" r:id="rId10"/>
    <p:sldId id="271" r:id="rId11"/>
    <p:sldId id="2607" r:id="rId12"/>
    <p:sldId id="2605" r:id="rId13"/>
    <p:sldId id="2627" r:id="rId14"/>
    <p:sldId id="2550" r:id="rId15"/>
    <p:sldId id="2295" r:id="rId16"/>
    <p:sldId id="2296" r:id="rId17"/>
    <p:sldId id="2297" r:id="rId18"/>
    <p:sldId id="2298" r:id="rId19"/>
    <p:sldId id="2299" r:id="rId20"/>
    <p:sldId id="2614" r:id="rId21"/>
    <p:sldId id="2615" r:id="rId22"/>
    <p:sldId id="2493" r:id="rId23"/>
    <p:sldId id="2491" r:id="rId24"/>
    <p:sldId id="2494" r:id="rId25"/>
    <p:sldId id="2637" r:id="rId26"/>
    <p:sldId id="2636" r:id="rId27"/>
    <p:sldId id="2631" r:id="rId28"/>
    <p:sldId id="1264" r:id="rId29"/>
    <p:sldId id="1271" r:id="rId30"/>
    <p:sldId id="2611" r:id="rId31"/>
    <p:sldId id="2612" r:id="rId32"/>
    <p:sldId id="2501" r:id="rId33"/>
    <p:sldId id="2502" r:id="rId34"/>
    <p:sldId id="2635" r:id="rId35"/>
    <p:sldId id="2634" r:id="rId36"/>
    <p:sldId id="316" r:id="rId37"/>
    <p:sldId id="2613" r:id="rId38"/>
    <p:sldId id="2505" r:id="rId39"/>
    <p:sldId id="2639" r:id="rId40"/>
    <p:sldId id="2638" r:id="rId41"/>
  </p:sldIdLst>
  <p:sldSz cx="12192000" cy="6858000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607"/>
    <a:srgbClr val="F39307"/>
    <a:srgbClr val="EF9107"/>
    <a:srgbClr val="F9B62F"/>
    <a:srgbClr val="F9BA3D"/>
    <a:srgbClr val="FFCF37"/>
    <a:srgbClr val="D9B353"/>
    <a:srgbClr val="D9A953"/>
    <a:srgbClr val="53B0D9"/>
    <a:srgbClr val="36A2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J:\!%20A%20SPOR%20Statistik\!%20SPOR%20statistik%202024\INDEX%20spor%20v1-2023%20till%20v10-2024%20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J:\V&#228;ntetider%20i%20V&#229;rden\V&#228;ntetider%20i%20V&#229;rden%202014%20till%202024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J:\V&#228;ntetider%20i%20V&#229;rden\V&#228;ntetider%20i%20V&#229;rden%202014%20till%202024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J:\V&#228;ntetider%20i%20V&#229;rden\V&#228;ntetider%20i%20V&#229;rden%202014%20till%202024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SPOR-index Totalt antal operationer</a:t>
            </a:r>
            <a:br>
              <a:rPr lang="en-US"/>
            </a:br>
            <a:r>
              <a:rPr lang="en-US"/>
              <a:t>Regionvis v ecka</a:t>
            </a:r>
            <a:r>
              <a:rPr lang="en-US" baseline="0"/>
              <a:t> 10 - 2024</a:t>
            </a:r>
          </a:p>
          <a:p>
            <a:pPr>
              <a:defRPr/>
            </a:pPr>
            <a:r>
              <a:rPr lang="en-US"/>
              <a:t>Medelvärde 95% = röd linje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'Totalt op Region'!$A$2:$A$22</c:f>
              <c:strCache>
                <c:ptCount val="21"/>
                <c:pt idx="0">
                  <c:v>Region Skåne</c:v>
                </c:pt>
                <c:pt idx="1">
                  <c:v>Region Örebro län</c:v>
                </c:pt>
                <c:pt idx="2">
                  <c:v>Region Sörmland</c:v>
                </c:pt>
                <c:pt idx="3">
                  <c:v>Region Jönköpings Län</c:v>
                </c:pt>
                <c:pt idx="4">
                  <c:v>Region Stockholm</c:v>
                </c:pt>
                <c:pt idx="5">
                  <c:v>Region Östergötland</c:v>
                </c:pt>
                <c:pt idx="6">
                  <c:v>Västra Götalandsregionen</c:v>
                </c:pt>
                <c:pt idx="7">
                  <c:v>Region Uppsala</c:v>
                </c:pt>
                <c:pt idx="8">
                  <c:v>Region Dalarna</c:v>
                </c:pt>
                <c:pt idx="9">
                  <c:v>Region Gotland</c:v>
                </c:pt>
                <c:pt idx="10">
                  <c:v>Region Gävleborg</c:v>
                </c:pt>
                <c:pt idx="11">
                  <c:v>Region Kronoberg</c:v>
                </c:pt>
                <c:pt idx="12">
                  <c:v>Region Blekinge</c:v>
                </c:pt>
                <c:pt idx="13">
                  <c:v>Region Västerbotten</c:v>
                </c:pt>
                <c:pt idx="14">
                  <c:v>Region Värmland</c:v>
                </c:pt>
                <c:pt idx="15">
                  <c:v>Region Halland</c:v>
                </c:pt>
                <c:pt idx="16">
                  <c:v>Region Västmanland</c:v>
                </c:pt>
                <c:pt idx="17">
                  <c:v>Region Västernorrland</c:v>
                </c:pt>
                <c:pt idx="18">
                  <c:v>Region Norrbotten</c:v>
                </c:pt>
                <c:pt idx="19">
                  <c:v>Region Kalmar län</c:v>
                </c:pt>
                <c:pt idx="20">
                  <c:v>Region Jämtland Härjedalen</c:v>
                </c:pt>
              </c:strCache>
            </c:strRef>
          </c:cat>
          <c:val>
            <c:numRef>
              <c:f>'Totalt op Region'!$QC$2:$QC$22</c:f>
              <c:numCache>
                <c:formatCode>General</c:formatCode>
                <c:ptCount val="21"/>
                <c:pt idx="0">
                  <c:v>111</c:v>
                </c:pt>
                <c:pt idx="1">
                  <c:v>109</c:v>
                </c:pt>
                <c:pt idx="2">
                  <c:v>105</c:v>
                </c:pt>
                <c:pt idx="3">
                  <c:v>100</c:v>
                </c:pt>
                <c:pt idx="4">
                  <c:v>99</c:v>
                </c:pt>
                <c:pt idx="5">
                  <c:v>98</c:v>
                </c:pt>
                <c:pt idx="6">
                  <c:v>98</c:v>
                </c:pt>
                <c:pt idx="7">
                  <c:v>96</c:v>
                </c:pt>
                <c:pt idx="8">
                  <c:v>96</c:v>
                </c:pt>
                <c:pt idx="9">
                  <c:v>95</c:v>
                </c:pt>
                <c:pt idx="10">
                  <c:v>91</c:v>
                </c:pt>
                <c:pt idx="11">
                  <c:v>90</c:v>
                </c:pt>
                <c:pt idx="12">
                  <c:v>89</c:v>
                </c:pt>
                <c:pt idx="13">
                  <c:v>88</c:v>
                </c:pt>
                <c:pt idx="14">
                  <c:v>85</c:v>
                </c:pt>
                <c:pt idx="15">
                  <c:v>81</c:v>
                </c:pt>
                <c:pt idx="16">
                  <c:v>81</c:v>
                </c:pt>
                <c:pt idx="17">
                  <c:v>78</c:v>
                </c:pt>
                <c:pt idx="18">
                  <c:v>77</c:v>
                </c:pt>
                <c:pt idx="19">
                  <c:v>76</c:v>
                </c:pt>
                <c:pt idx="20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8B-4830-902A-2045D7172FB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15591408"/>
        <c:axId val="903874592"/>
      </c:barChart>
      <c:catAx>
        <c:axId val="915591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03874592"/>
        <c:crosses val="autoZero"/>
        <c:auto val="1"/>
        <c:lblAlgn val="ctr"/>
        <c:lblOffset val="100"/>
        <c:noMultiLvlLbl val="0"/>
      </c:catAx>
      <c:valAx>
        <c:axId val="903874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15591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sz="1800" b="1" dirty="0"/>
              <a:t>Väntande till operation Januari</a:t>
            </a:r>
          </a:p>
          <a:p>
            <a:pPr>
              <a:defRPr/>
            </a:pPr>
            <a:r>
              <a:rPr lang="sv-SE" sz="1800" b="1" dirty="0"/>
              <a:t>År 2014 till 2024, Väntetider i Vården, SKR</a:t>
            </a:r>
          </a:p>
          <a:p>
            <a:pPr>
              <a:defRPr/>
            </a:pPr>
            <a:endParaRPr lang="sv-SE" dirty="0"/>
          </a:p>
        </c:rich>
      </c:tx>
      <c:layout>
        <c:manualLayout>
          <c:xMode val="edge"/>
          <c:yMode val="edge"/>
          <c:x val="0.29975424546290685"/>
          <c:y val="2.46872041114002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v>Antal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'ViV 2014 - 2024'!$A$2:$A$12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'ViV 2014 - 2024'!$B$2:$B$12</c:f>
              <c:numCache>
                <c:formatCode>General</c:formatCode>
                <c:ptCount val="11"/>
                <c:pt idx="0">
                  <c:v>97081</c:v>
                </c:pt>
                <c:pt idx="1">
                  <c:v>108012</c:v>
                </c:pt>
                <c:pt idx="2">
                  <c:v>114498</c:v>
                </c:pt>
                <c:pt idx="3">
                  <c:v>120063</c:v>
                </c:pt>
                <c:pt idx="4">
                  <c:v>130766</c:v>
                </c:pt>
                <c:pt idx="5">
                  <c:v>129944</c:v>
                </c:pt>
                <c:pt idx="6">
                  <c:v>124922</c:v>
                </c:pt>
                <c:pt idx="7">
                  <c:v>125886</c:v>
                </c:pt>
                <c:pt idx="8">
                  <c:v>153206</c:v>
                </c:pt>
                <c:pt idx="9">
                  <c:v>170646</c:v>
                </c:pt>
                <c:pt idx="10">
                  <c:v>172176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A0-4859-A61F-19AD3C02CE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72936079"/>
        <c:axId val="1293179391"/>
      </c:barChart>
      <c:catAx>
        <c:axId val="13729360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293179391"/>
        <c:crosses val="autoZero"/>
        <c:auto val="1"/>
        <c:lblAlgn val="ctr"/>
        <c:lblOffset val="100"/>
        <c:noMultiLvlLbl val="0"/>
      </c:catAx>
      <c:valAx>
        <c:axId val="12931793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372936079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sz="1800" b="1" dirty="0"/>
              <a:t>Väntande till operation Januari</a:t>
            </a:r>
          </a:p>
          <a:p>
            <a:pPr>
              <a:defRPr/>
            </a:pPr>
            <a:r>
              <a:rPr lang="sv-SE" sz="1800" b="1" dirty="0"/>
              <a:t>År 2014 till 2024, Väntetider i Vården</a:t>
            </a:r>
          </a:p>
          <a:p>
            <a:pPr>
              <a:defRPr/>
            </a:pPr>
            <a:endParaRPr lang="sv-SE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>
        <c:manualLayout>
          <c:layoutTarget val="inner"/>
          <c:xMode val="edge"/>
          <c:yMode val="edge"/>
          <c:x val="6.2986629876393654E-2"/>
          <c:y val="0.19309882197680711"/>
          <c:w val="0.91422134733158356"/>
          <c:h val="0.74360862952971318"/>
        </c:manualLayout>
      </c:layout>
      <c:barChart>
        <c:barDir val="col"/>
        <c:grouping val="stacked"/>
        <c:varyColors val="0"/>
        <c:ser>
          <c:idx val="0"/>
          <c:order val="0"/>
          <c:tx>
            <c:v>Antal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'ViV 2014 - 2024'!$A$2:$A$12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'ViV 2014 - 2024'!$B$2:$B$12</c:f>
              <c:numCache>
                <c:formatCode>General</c:formatCode>
                <c:ptCount val="11"/>
                <c:pt idx="0">
                  <c:v>97081</c:v>
                </c:pt>
                <c:pt idx="1">
                  <c:v>108012</c:v>
                </c:pt>
                <c:pt idx="2">
                  <c:v>114498</c:v>
                </c:pt>
                <c:pt idx="3">
                  <c:v>120063</c:v>
                </c:pt>
                <c:pt idx="4">
                  <c:v>130766</c:v>
                </c:pt>
                <c:pt idx="5">
                  <c:v>129944</c:v>
                </c:pt>
                <c:pt idx="6">
                  <c:v>124922</c:v>
                </c:pt>
                <c:pt idx="7">
                  <c:v>125886</c:v>
                </c:pt>
                <c:pt idx="8">
                  <c:v>153206</c:v>
                </c:pt>
                <c:pt idx="9">
                  <c:v>170646</c:v>
                </c:pt>
                <c:pt idx="10">
                  <c:v>172176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A0-4859-A61F-19AD3C02CE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72936079"/>
        <c:axId val="1293179391"/>
      </c:barChart>
      <c:catAx>
        <c:axId val="13729360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293179391"/>
        <c:crosses val="autoZero"/>
        <c:auto val="1"/>
        <c:lblAlgn val="ctr"/>
        <c:lblOffset val="100"/>
        <c:noMultiLvlLbl val="0"/>
      </c:catAx>
      <c:valAx>
        <c:axId val="12931793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372936079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sz="1800" b="1" dirty="0"/>
              <a:t>Väntande till operation Januari</a:t>
            </a:r>
          </a:p>
          <a:p>
            <a:pPr>
              <a:defRPr/>
            </a:pPr>
            <a:r>
              <a:rPr lang="sv-SE" sz="1800" b="1" dirty="0"/>
              <a:t>År 2014 till 2024, Väntetider i Vården</a:t>
            </a:r>
          </a:p>
          <a:p>
            <a:pPr>
              <a:defRPr/>
            </a:pPr>
            <a:endParaRPr lang="sv-SE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>
        <c:manualLayout>
          <c:layoutTarget val="inner"/>
          <c:xMode val="edge"/>
          <c:yMode val="edge"/>
          <c:x val="6.2986629876393654E-2"/>
          <c:y val="0.19309882197680711"/>
          <c:w val="0.91422134733158356"/>
          <c:h val="0.74360862952971318"/>
        </c:manualLayout>
      </c:layout>
      <c:barChart>
        <c:barDir val="col"/>
        <c:grouping val="stacked"/>
        <c:varyColors val="0"/>
        <c:ser>
          <c:idx val="0"/>
          <c:order val="0"/>
          <c:tx>
            <c:v>Antal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'ViV 2014 - 2024'!$A$2:$A$12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'ViV 2014 - 2024'!$B$2:$B$12</c:f>
              <c:numCache>
                <c:formatCode>General</c:formatCode>
                <c:ptCount val="11"/>
                <c:pt idx="0">
                  <c:v>97081</c:v>
                </c:pt>
                <c:pt idx="1">
                  <c:v>108012</c:v>
                </c:pt>
                <c:pt idx="2">
                  <c:v>114498</c:v>
                </c:pt>
                <c:pt idx="3">
                  <c:v>120063</c:v>
                </c:pt>
                <c:pt idx="4">
                  <c:v>130766</c:v>
                </c:pt>
                <c:pt idx="5">
                  <c:v>129944</c:v>
                </c:pt>
                <c:pt idx="6">
                  <c:v>124922</c:v>
                </c:pt>
                <c:pt idx="7">
                  <c:v>125886</c:v>
                </c:pt>
                <c:pt idx="8">
                  <c:v>153206</c:v>
                </c:pt>
                <c:pt idx="9">
                  <c:v>170646</c:v>
                </c:pt>
                <c:pt idx="10">
                  <c:v>172176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A0-4859-A61F-19AD3C02CE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72936079"/>
        <c:axId val="1293179391"/>
      </c:barChart>
      <c:catAx>
        <c:axId val="13729360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293179391"/>
        <c:crosses val="autoZero"/>
        <c:auto val="1"/>
        <c:lblAlgn val="ctr"/>
        <c:lblOffset val="100"/>
        <c:noMultiLvlLbl val="0"/>
      </c:catAx>
      <c:valAx>
        <c:axId val="12931793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372936079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0.03963</cdr:x>
      <cdr:y>0.28492</cdr:y>
    </cdr:from>
    <cdr:to>
      <cdr:x>0.98679</cdr:x>
      <cdr:y>0.28492</cdr:y>
    </cdr:to>
    <cdr:cxnSp macro="">
      <cdr:nvCxnSpPr>
        <cdr:cNvPr id="3" name="Rak koppling 2">
          <a:extLst xmlns:a="http://schemas.openxmlformats.org/drawingml/2006/main">
            <a:ext uri="{FF2B5EF4-FFF2-40B4-BE49-F238E27FC236}">
              <a16:creationId xmlns:a16="http://schemas.microsoft.com/office/drawing/2014/main" id="{87455255-D89D-81F2-61E5-AF50E18E97AB}"/>
            </a:ext>
          </a:extLst>
        </cdr:cNvPr>
        <cdr:cNvCxnSpPr/>
      </cdr:nvCxnSpPr>
      <cdr:spPr>
        <a:xfrm xmlns:a="http://schemas.openxmlformats.org/drawingml/2006/main">
          <a:off x="371476" y="1700214"/>
          <a:ext cx="8877300" cy="0"/>
        </a:xfrm>
        <a:prstGeom xmlns:a="http://schemas.openxmlformats.org/drawingml/2006/main" prst="line">
          <a:avLst/>
        </a:prstGeom>
        <a:ln xmlns:a="http://schemas.openxmlformats.org/drawingml/2006/main" w="28575"/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0.53832</cdr:x>
      <cdr:y>0.25728</cdr:y>
    </cdr:from>
    <cdr:to>
      <cdr:x>0.92882</cdr:x>
      <cdr:y>0.36995</cdr:y>
    </cdr:to>
    <cdr:sp macro="" textlink="">
      <cdr:nvSpPr>
        <cdr:cNvPr id="2" name="textruta 1">
          <a:extLst xmlns:a="http://schemas.openxmlformats.org/drawingml/2006/main">
            <a:ext uri="{FF2B5EF4-FFF2-40B4-BE49-F238E27FC236}">
              <a16:creationId xmlns:a16="http://schemas.microsoft.com/office/drawing/2014/main" id="{2A7890DC-FB13-F045-1EE2-B3C900CB5C52}"/>
            </a:ext>
          </a:extLst>
        </cdr:cNvPr>
        <cdr:cNvSpPr txBox="1"/>
      </cdr:nvSpPr>
      <cdr:spPr>
        <a:xfrm xmlns:a="http://schemas.openxmlformats.org/drawingml/2006/main">
          <a:off x="4799377" y="1455898"/>
          <a:ext cx="3481431" cy="6375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1400" b="1" dirty="0"/>
            <a:t>2020 – minus  91.312 op</a:t>
          </a:r>
        </a:p>
        <a:p xmlns:a="http://schemas.openxmlformats.org/drawingml/2006/main">
          <a:r>
            <a:rPr lang="sv-SE" sz="1400" b="1" dirty="0"/>
            <a:t>2021 – minus  77.668 op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0.53832</cdr:x>
      <cdr:y>0.25728</cdr:y>
    </cdr:from>
    <cdr:to>
      <cdr:x>0.92882</cdr:x>
      <cdr:y>0.36995</cdr:y>
    </cdr:to>
    <cdr:sp macro="" textlink="">
      <cdr:nvSpPr>
        <cdr:cNvPr id="2" name="textruta 1">
          <a:extLst xmlns:a="http://schemas.openxmlformats.org/drawingml/2006/main">
            <a:ext uri="{FF2B5EF4-FFF2-40B4-BE49-F238E27FC236}">
              <a16:creationId xmlns:a16="http://schemas.microsoft.com/office/drawing/2014/main" id="{2A7890DC-FB13-F045-1EE2-B3C900CB5C52}"/>
            </a:ext>
          </a:extLst>
        </cdr:cNvPr>
        <cdr:cNvSpPr txBox="1"/>
      </cdr:nvSpPr>
      <cdr:spPr>
        <a:xfrm xmlns:a="http://schemas.openxmlformats.org/drawingml/2006/main">
          <a:off x="4799377" y="1455898"/>
          <a:ext cx="3481431" cy="6375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1400" b="1" dirty="0"/>
            <a:t>2020 – minus  91.312 op</a:t>
          </a:r>
        </a:p>
        <a:p xmlns:a="http://schemas.openxmlformats.org/drawingml/2006/main">
          <a:r>
            <a:rPr lang="sv-SE" sz="1400" b="1" dirty="0"/>
            <a:t>2021 – minus  77.668 op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E99F2-1F68-4025-B35F-9A249DD66AA4}" type="datetimeFigureOut">
              <a:rPr lang="sv-SE" smtClean="0"/>
              <a:t>2024-03-14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36CDF-69DE-4E22-8EE6-F63912064B8E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 descr="En bild som visar text, clipart&#10;&#10;Automatiskt genererad beskrivning">
            <a:extLst>
              <a:ext uri="{FF2B5EF4-FFF2-40B4-BE49-F238E27FC236}">
                <a16:creationId xmlns:a16="http://schemas.microsoft.com/office/drawing/2014/main" id="{D6E09BDB-D380-45BA-B60B-FAEB6EB969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1" y="5735637"/>
            <a:ext cx="2105527" cy="962526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27411839-2BAD-43B6-B9C5-F2AB9469D1B8}"/>
              </a:ext>
            </a:extLst>
          </p:cNvPr>
          <p:cNvSpPr/>
          <p:nvPr userDrawn="1"/>
        </p:nvSpPr>
        <p:spPr>
          <a:xfrm>
            <a:off x="390526" y="6172202"/>
            <a:ext cx="9496425" cy="66675"/>
          </a:xfrm>
          <a:prstGeom prst="rect">
            <a:avLst/>
          </a:prstGeom>
          <a:solidFill>
            <a:srgbClr val="F79607"/>
          </a:solidFill>
          <a:ln>
            <a:solidFill>
              <a:srgbClr val="EF91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</p:spTree>
    <p:extLst>
      <p:ext uri="{BB962C8B-B14F-4D97-AF65-F5344CB8AC3E}">
        <p14:creationId xmlns:p14="http://schemas.microsoft.com/office/powerpoint/2010/main" val="3806730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E99F2-1F68-4025-B35F-9A249DD66AA4}" type="datetimeFigureOut">
              <a:rPr lang="sv-SE" smtClean="0"/>
              <a:t>2024-03-14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36CDF-69DE-4E22-8EE6-F63912064B8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90690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E99F2-1F68-4025-B35F-9A249DD66AA4}" type="datetimeFigureOut">
              <a:rPr lang="sv-SE" smtClean="0"/>
              <a:t>2024-03-14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36CDF-69DE-4E22-8EE6-F63912064B8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44485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D531DFC-F8DB-47CC-AF4C-19461327D6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D4EB2A1-D040-4965-B0CB-F11E6BBEDE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0C5D948-1EEC-4290-9CB6-6245966B7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E99F2-1F68-4025-B35F-9A249DD66AA4}" type="datetimeFigureOut">
              <a:rPr lang="sv-SE" smtClean="0"/>
              <a:t>2024-03-14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8E97A82-E778-4CBF-A4E8-CFDC99948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32EA73E-9CFA-4B90-A3A4-4C5D3EC2D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36CDF-69DE-4E22-8EE6-F63912064B8E}" type="slidenum">
              <a:rPr lang="sv-SE" smtClean="0"/>
              <a:t>‹#›</a:t>
            </a:fld>
            <a:endParaRPr lang="sv-SE"/>
          </a:p>
        </p:txBody>
      </p:sp>
      <p:pic>
        <p:nvPicPr>
          <p:cNvPr id="12" name="Bildobjekt 11" descr="En bild som visar text, clipart&#10;&#10;Automatiskt genererad beskrivning">
            <a:extLst>
              <a:ext uri="{FF2B5EF4-FFF2-40B4-BE49-F238E27FC236}">
                <a16:creationId xmlns:a16="http://schemas.microsoft.com/office/drawing/2014/main" id="{712B71B5-C4FA-4E8D-87CD-339E0EF56F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1" y="5735637"/>
            <a:ext cx="2105527" cy="962526"/>
          </a:xfrm>
          <a:prstGeom prst="rect">
            <a:avLst/>
          </a:prstGeom>
        </p:spPr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id="{694EB9BA-E662-4A11-88FB-D91B83580863}"/>
              </a:ext>
            </a:extLst>
          </p:cNvPr>
          <p:cNvSpPr/>
          <p:nvPr userDrawn="1"/>
        </p:nvSpPr>
        <p:spPr>
          <a:xfrm>
            <a:off x="390526" y="6172202"/>
            <a:ext cx="9496425" cy="66675"/>
          </a:xfrm>
          <a:prstGeom prst="rect">
            <a:avLst/>
          </a:prstGeom>
          <a:solidFill>
            <a:srgbClr val="F79607"/>
          </a:solidFill>
          <a:ln>
            <a:solidFill>
              <a:srgbClr val="EF91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</p:spTree>
    <p:extLst>
      <p:ext uri="{BB962C8B-B14F-4D97-AF65-F5344CB8AC3E}">
        <p14:creationId xmlns:p14="http://schemas.microsoft.com/office/powerpoint/2010/main" val="1823585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E99F2-1F68-4025-B35F-9A249DD66AA4}" type="datetimeFigureOut">
              <a:rPr lang="sv-SE" smtClean="0"/>
              <a:t>2024-03-14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36CDF-69DE-4E22-8EE6-F63912064B8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27820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E99F2-1F68-4025-B35F-9A249DD66AA4}" type="datetimeFigureOut">
              <a:rPr lang="sv-SE" smtClean="0"/>
              <a:t>2024-03-14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36CDF-69DE-4E22-8EE6-F63912064B8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76069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E99F2-1F68-4025-B35F-9A249DD66AA4}" type="datetimeFigureOut">
              <a:rPr lang="sv-SE" smtClean="0"/>
              <a:t>2024-03-14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36CDF-69DE-4E22-8EE6-F63912064B8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5501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E99F2-1F68-4025-B35F-9A249DD66AA4}" type="datetimeFigureOut">
              <a:rPr lang="sv-SE" smtClean="0"/>
              <a:t>2024-03-14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36CDF-69DE-4E22-8EE6-F63912064B8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84443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E99F2-1F68-4025-B35F-9A249DD66AA4}" type="datetimeFigureOut">
              <a:rPr lang="sv-SE" smtClean="0"/>
              <a:t>2024-03-14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36CDF-69DE-4E22-8EE6-F63912064B8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1704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E99F2-1F68-4025-B35F-9A249DD66AA4}" type="datetimeFigureOut">
              <a:rPr lang="sv-SE" smtClean="0"/>
              <a:t>2024-03-14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36CDF-69DE-4E22-8EE6-F63912064B8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64253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E99F2-1F68-4025-B35F-9A249DD66AA4}" type="datetimeFigureOut">
              <a:rPr lang="sv-SE" smtClean="0"/>
              <a:t>2024-03-14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36CDF-69DE-4E22-8EE6-F63912064B8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1094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E99F2-1F68-4025-B35F-9A249DD66AA4}" type="datetimeFigureOut">
              <a:rPr lang="sv-SE" smtClean="0"/>
              <a:t>2024-03-14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36CDF-69DE-4E22-8EE6-F63912064B8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55149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E99F2-1F68-4025-B35F-9A249DD66AA4}" type="datetimeFigureOut">
              <a:rPr lang="sv-SE" smtClean="0"/>
              <a:t>2024-03-14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6CDF-69DE-4E22-8EE6-F63912064B8E}" type="slidenum">
              <a:rPr lang="sv-SE" smtClean="0"/>
              <a:t>‹#›</a:t>
            </a:fld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68D4B828-10AD-410A-B447-BEF2E2585351}"/>
              </a:ext>
            </a:extLst>
          </p:cNvPr>
          <p:cNvSpPr/>
          <p:nvPr userDrawn="1"/>
        </p:nvSpPr>
        <p:spPr>
          <a:xfrm>
            <a:off x="390526" y="6172202"/>
            <a:ext cx="9496425" cy="66675"/>
          </a:xfrm>
          <a:prstGeom prst="rect">
            <a:avLst/>
          </a:prstGeom>
          <a:solidFill>
            <a:srgbClr val="F79607"/>
          </a:solidFill>
          <a:ln>
            <a:solidFill>
              <a:srgbClr val="EF91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pic>
        <p:nvPicPr>
          <p:cNvPr id="8" name="Bildobjekt 7" descr="En bild som visar text, clipart&#10;&#10;Automatiskt genererad beskrivning">
            <a:extLst>
              <a:ext uri="{FF2B5EF4-FFF2-40B4-BE49-F238E27FC236}">
                <a16:creationId xmlns:a16="http://schemas.microsoft.com/office/drawing/2014/main" id="{E8212A01-0DB2-4E5D-9E95-2C3697E765F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1" y="5735637"/>
            <a:ext cx="2105527" cy="96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88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4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D6548EE-DACF-428A-A795-E59F1F35E2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046965"/>
          </a:xfrm>
        </p:spPr>
        <p:txBody>
          <a:bodyPr>
            <a:normAutofit/>
          </a:bodyPr>
          <a:lstStyle/>
          <a:p>
            <a:r>
              <a:rPr lang="sv-SE" dirty="0"/>
              <a:t>Intressanta utdatarapporter</a:t>
            </a:r>
            <a:br>
              <a:rPr lang="sv-SE" dirty="0"/>
            </a:b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B085EF57-E8A0-42B8-9CD9-242428D8C8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1721" y="4256379"/>
            <a:ext cx="9144000" cy="1655762"/>
          </a:xfrm>
        </p:spPr>
        <p:txBody>
          <a:bodyPr/>
          <a:lstStyle/>
          <a:p>
            <a:r>
              <a:rPr lang="sv-SE" dirty="0"/>
              <a:t>Gunnar Enlund</a:t>
            </a:r>
          </a:p>
          <a:p>
            <a:r>
              <a:rPr lang="sv-SE" dirty="0"/>
              <a:t>Mars 2024-03-15</a:t>
            </a:r>
          </a:p>
        </p:txBody>
      </p:sp>
    </p:spTree>
    <p:extLst>
      <p:ext uri="{BB962C8B-B14F-4D97-AF65-F5344CB8AC3E}">
        <p14:creationId xmlns:p14="http://schemas.microsoft.com/office/powerpoint/2010/main" val="420927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336A31B-D72D-DAA5-9AC7-827C6B6A2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 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CF1DB5A-75F5-DD76-3AB8-70CD20F5B5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2399534"/>
              </p:ext>
            </p:extLst>
          </p:nvPr>
        </p:nvGraphicFramePr>
        <p:xfrm>
          <a:off x="930304" y="222513"/>
          <a:ext cx="8915400" cy="5658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99495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6A4F8C1-1967-04D9-7BDF-9F8A1B6F7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526C9C5D-3359-180E-536C-33988E8FDF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5691883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6AE8BB8C-98C4-ED24-5086-1691D462AEAA}"/>
              </a:ext>
            </a:extLst>
          </p:cNvPr>
          <p:cNvSpPr txBox="1"/>
          <p:nvPr/>
        </p:nvSpPr>
        <p:spPr>
          <a:xfrm>
            <a:off x="476250" y="171450"/>
            <a:ext cx="3495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Använda opsalar i Sverige </a:t>
            </a:r>
            <a:b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2023-01-01 till 2023-09-25</a:t>
            </a:r>
          </a:p>
        </p:txBody>
      </p:sp>
    </p:spTree>
    <p:extLst>
      <p:ext uri="{BB962C8B-B14F-4D97-AF65-F5344CB8AC3E}">
        <p14:creationId xmlns:p14="http://schemas.microsoft.com/office/powerpoint/2010/main" val="4262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D5BD1A6-386E-92C5-11D8-5DACB37BA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sv-SE" dirty="0"/>
              <a:t>2023-09-01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34B2B3F-D374-080C-1A66-8BC1984028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31077793-9EF3-594D-0E1E-A7749D968E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-41153"/>
            <a:ext cx="7195464" cy="694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963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FB0A492C-B861-A99D-5F51-1199CB194F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2716"/>
          <a:stretch/>
        </p:blipFill>
        <p:spPr>
          <a:xfrm>
            <a:off x="-1220804" y="700803"/>
            <a:ext cx="13896039" cy="450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5942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0E5245F-2B0F-BD68-2F16-2A8F19295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BC09547-E78D-A50B-9ED2-4326AAC83A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493DE558-55EE-14D2-73EF-250AED1F07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29402"/>
            <a:ext cx="8189516" cy="620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9744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BDA42B0-6A0F-E319-87D9-A678F879E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F9AD1D0-A01A-1328-56DB-0D525C7845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78131AE-F5D6-E9C0-18D8-BA67CC6DE0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005" y="304232"/>
            <a:ext cx="6378493" cy="655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5155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311C559-251E-F376-8CA1-BF1C4EB05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3600" b="1" dirty="0"/>
              <a:t>Kömiljarder har hittills aldrig </a:t>
            </a:r>
            <a:br>
              <a:rPr lang="sv-SE" sz="3600" b="1" dirty="0"/>
            </a:br>
            <a:r>
              <a:rPr lang="sv-SE" sz="3600" b="1" dirty="0"/>
              <a:t>löst köproblematiken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42AB765-DE90-B7C4-CC36-5B6B1F08D9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F3DFF302-F5CC-E518-3487-C7BADCF972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" y="1482553"/>
            <a:ext cx="8887968" cy="525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7546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07FFB65-CDF5-15E7-DE1E-DC42387B3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4A0C8BC-854B-ED56-8B47-CA2387C8EA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59F74C1-9679-96E0-204B-59811BCC69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793" y="0"/>
            <a:ext cx="113184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0528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9A42482-4D95-8867-1781-8C59F584D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49F80A6-4AFB-3F4B-1D81-466EAF5201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A03B7F35-9137-8812-8997-959A115ADD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" y="61912"/>
            <a:ext cx="11772900" cy="673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4618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CD07433-15D0-E330-B0B4-9EF2E7A86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God vård –2005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FB049B93-968C-5900-61E2-C16DBA9DB1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32367"/>
            <a:ext cx="7856658" cy="4876546"/>
          </a:xfrm>
          <a:prstGeom prst="rect">
            <a:avLst/>
          </a:prstGeom>
        </p:spPr>
      </p:pic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7A497312-434E-EE38-47D3-37F1C2BA13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2152" b="65308"/>
          <a:stretch/>
        </p:blipFill>
        <p:spPr>
          <a:xfrm>
            <a:off x="4696955" y="365125"/>
            <a:ext cx="8207476" cy="11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946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358FF97-B7CE-6577-190C-1210FBFB6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FCFA78B-267F-581A-F805-D5F19974CB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5D3C091E-D8A4-0140-1D02-BFF67A0EB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281" y="220648"/>
            <a:ext cx="10086975" cy="653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1804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D50673C-BBF9-D5BE-BF41-54FC2B494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81166" cy="1325563"/>
          </a:xfrm>
        </p:spPr>
        <p:txBody>
          <a:bodyPr>
            <a:normAutofit/>
          </a:bodyPr>
          <a:lstStyle/>
          <a:p>
            <a:pPr algn="r"/>
            <a:r>
              <a:rPr lang="sv-SE" sz="3200" dirty="0"/>
              <a:t>2023-05-25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E109D37-AB3B-61FD-C13D-8001A464B3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1C9F1D8C-D806-2AB2-D3A6-8E81A58266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634" y="0"/>
            <a:ext cx="9090027" cy="6858000"/>
          </a:xfrm>
          <a:prstGeom prst="rect">
            <a:avLst/>
          </a:prstGeom>
        </p:spPr>
      </p:pic>
      <p:sp>
        <p:nvSpPr>
          <p:cNvPr id="4" name="Pil: höger 3">
            <a:extLst>
              <a:ext uri="{FF2B5EF4-FFF2-40B4-BE49-F238E27FC236}">
                <a16:creationId xmlns:a16="http://schemas.microsoft.com/office/drawing/2014/main" id="{3054102B-13A1-ED01-513B-4E46292BE85D}"/>
              </a:ext>
            </a:extLst>
          </p:cNvPr>
          <p:cNvSpPr/>
          <p:nvPr/>
        </p:nvSpPr>
        <p:spPr>
          <a:xfrm rot="10800000">
            <a:off x="8184731" y="6176963"/>
            <a:ext cx="843378" cy="5789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90291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B787BBA-C001-6846-817C-B26566323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sv-SE" dirty="0"/>
              <a:t>2023-06-01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9D37D45-E777-B6CC-3D36-CFBB89A7B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9B5FFEEA-2006-B6D1-6FEB-A5DD999D21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969" y="105719"/>
            <a:ext cx="7350711" cy="675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985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EC3C4CD-349A-CCB1-46A4-440355801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0A814F3-4FEF-705C-0DE7-0254040B64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33EBA082-C625-9244-FB9C-18151A563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4557" y="42863"/>
            <a:ext cx="9385168" cy="653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6523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23A4B94-539C-7504-AEE4-A662ABC06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sv-SE" dirty="0"/>
              <a:t>Bröstcancer</a:t>
            </a:r>
            <a:br>
              <a:rPr lang="sv-SE" dirty="0"/>
            </a:br>
            <a:r>
              <a:rPr lang="sv-SE" dirty="0"/>
              <a:t>2024-02-29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A17DEA6-F75C-F2F2-EA25-1A28EA3A59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A7B88DD-C3E8-9DFB-8C2B-C6153DF044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2241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0022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179CE7-B9DC-8565-902C-9F5A48B99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sv-SE" dirty="0"/>
              <a:t>Prostatacancer</a:t>
            </a:r>
            <a:br>
              <a:rPr lang="sv-SE" dirty="0"/>
            </a:br>
            <a:r>
              <a:rPr lang="sv-SE" dirty="0"/>
              <a:t>2024-02-29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287B585-2D50-7961-6CA5-1E0489F3C2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2F89BDDD-57AC-1319-9088-4FEA930006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362" y="0"/>
            <a:ext cx="7178662" cy="596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7499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CB6B067-1461-1C0E-3342-5612881B9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3638"/>
            <a:ext cx="10515600" cy="2215488"/>
          </a:xfrm>
        </p:spPr>
        <p:txBody>
          <a:bodyPr>
            <a:normAutofit/>
          </a:bodyPr>
          <a:lstStyle/>
          <a:p>
            <a:pPr algn="r"/>
            <a:r>
              <a:rPr lang="sv-SE" sz="2400" dirty="0"/>
              <a:t>2023-01-01  till</a:t>
            </a:r>
            <a:br>
              <a:rPr lang="sv-SE" sz="2400" dirty="0"/>
            </a:br>
            <a:r>
              <a:rPr lang="sv-SE" sz="2400" dirty="0"/>
              <a:t>2023-09-14</a:t>
            </a:r>
            <a:br>
              <a:rPr lang="sv-SE" sz="2400" dirty="0"/>
            </a:br>
            <a:br>
              <a:rPr lang="sv-SE" sz="2400" dirty="0"/>
            </a:br>
            <a:r>
              <a:rPr lang="sv-SE" sz="2400" dirty="0"/>
              <a:t>Inom 90 dagar:</a:t>
            </a:r>
            <a:br>
              <a:rPr lang="sv-SE" sz="2400" dirty="0"/>
            </a:br>
            <a:r>
              <a:rPr lang="sv-SE" sz="2400" dirty="0"/>
              <a:t>Sörmland  75 %</a:t>
            </a:r>
            <a:br>
              <a:rPr lang="sv-SE" sz="2400" dirty="0"/>
            </a:br>
            <a:r>
              <a:rPr lang="sv-SE" sz="2400" dirty="0"/>
              <a:t>Dalarna 10 %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FB14880-B3FF-34EF-D0D0-87C00291C7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  <a:p>
            <a:r>
              <a:rPr lang="sv-SE" dirty="0"/>
              <a:t> 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09E37E8E-5C38-35E6-7D96-3C9761BBE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177" y="882030"/>
            <a:ext cx="8314678" cy="5975970"/>
          </a:xfrm>
          <a:prstGeom prst="rect">
            <a:avLst/>
          </a:prstGeom>
        </p:spPr>
      </p:pic>
      <p:sp>
        <p:nvSpPr>
          <p:cNvPr id="6" name="Frihandsfigur: Form 5">
            <a:extLst>
              <a:ext uri="{FF2B5EF4-FFF2-40B4-BE49-F238E27FC236}">
                <a16:creationId xmlns:a16="http://schemas.microsoft.com/office/drawing/2014/main" id="{DD34B225-538C-E0B8-3063-6636222BA323}"/>
              </a:ext>
            </a:extLst>
          </p:cNvPr>
          <p:cNvSpPr/>
          <p:nvPr/>
        </p:nvSpPr>
        <p:spPr>
          <a:xfrm>
            <a:off x="3567440" y="1685932"/>
            <a:ext cx="3665989" cy="4630723"/>
          </a:xfrm>
          <a:custGeom>
            <a:avLst/>
            <a:gdLst>
              <a:gd name="connsiteX0" fmla="*/ 3665989 w 3665989"/>
              <a:gd name="connsiteY0" fmla="*/ 0 h 4630723"/>
              <a:gd name="connsiteX1" fmla="*/ 3582099 w 3665989"/>
              <a:gd name="connsiteY1" fmla="*/ 33556 h 4630723"/>
              <a:gd name="connsiteX2" fmla="*/ 3514987 w 3665989"/>
              <a:gd name="connsiteY2" fmla="*/ 67112 h 4630723"/>
              <a:gd name="connsiteX3" fmla="*/ 3481431 w 3665989"/>
              <a:gd name="connsiteY3" fmla="*/ 83890 h 4630723"/>
              <a:gd name="connsiteX4" fmla="*/ 3397541 w 3665989"/>
              <a:gd name="connsiteY4" fmla="*/ 100668 h 4630723"/>
              <a:gd name="connsiteX5" fmla="*/ 3187816 w 3665989"/>
              <a:gd name="connsiteY5" fmla="*/ 134224 h 4630723"/>
              <a:gd name="connsiteX6" fmla="*/ 3137482 w 3665989"/>
              <a:gd name="connsiteY6" fmla="*/ 151002 h 4630723"/>
              <a:gd name="connsiteX7" fmla="*/ 3078759 w 3665989"/>
              <a:gd name="connsiteY7" fmla="*/ 167780 h 4630723"/>
              <a:gd name="connsiteX8" fmla="*/ 3045203 w 3665989"/>
              <a:gd name="connsiteY8" fmla="*/ 184558 h 4630723"/>
              <a:gd name="connsiteX9" fmla="*/ 3020036 w 3665989"/>
              <a:gd name="connsiteY9" fmla="*/ 192947 h 4630723"/>
              <a:gd name="connsiteX10" fmla="*/ 2944535 w 3665989"/>
              <a:gd name="connsiteY10" fmla="*/ 251670 h 4630723"/>
              <a:gd name="connsiteX11" fmla="*/ 2910980 w 3665989"/>
              <a:gd name="connsiteY11" fmla="*/ 276837 h 4630723"/>
              <a:gd name="connsiteX12" fmla="*/ 2885813 w 3665989"/>
              <a:gd name="connsiteY12" fmla="*/ 302004 h 4630723"/>
              <a:gd name="connsiteX13" fmla="*/ 2835479 w 3665989"/>
              <a:gd name="connsiteY13" fmla="*/ 352338 h 4630723"/>
              <a:gd name="connsiteX14" fmla="*/ 2793534 w 3665989"/>
              <a:gd name="connsiteY14" fmla="*/ 444617 h 4630723"/>
              <a:gd name="connsiteX15" fmla="*/ 2751589 w 3665989"/>
              <a:gd name="connsiteY15" fmla="*/ 511729 h 4630723"/>
              <a:gd name="connsiteX16" fmla="*/ 2726422 w 3665989"/>
              <a:gd name="connsiteY16" fmla="*/ 587230 h 4630723"/>
              <a:gd name="connsiteX17" fmla="*/ 2718033 w 3665989"/>
              <a:gd name="connsiteY17" fmla="*/ 612397 h 4630723"/>
              <a:gd name="connsiteX18" fmla="*/ 2692866 w 3665989"/>
              <a:gd name="connsiteY18" fmla="*/ 645952 h 4630723"/>
              <a:gd name="connsiteX19" fmla="*/ 2659310 w 3665989"/>
              <a:gd name="connsiteY19" fmla="*/ 713064 h 4630723"/>
              <a:gd name="connsiteX20" fmla="*/ 2650921 w 3665989"/>
              <a:gd name="connsiteY20" fmla="*/ 738231 h 4630723"/>
              <a:gd name="connsiteX21" fmla="*/ 2600587 w 3665989"/>
              <a:gd name="connsiteY21" fmla="*/ 796954 h 4630723"/>
              <a:gd name="connsiteX22" fmla="*/ 2567031 w 3665989"/>
              <a:gd name="connsiteY22" fmla="*/ 872455 h 4630723"/>
              <a:gd name="connsiteX23" fmla="*/ 2516697 w 3665989"/>
              <a:gd name="connsiteY23" fmla="*/ 947956 h 4630723"/>
              <a:gd name="connsiteX24" fmla="*/ 2491530 w 3665989"/>
              <a:gd name="connsiteY24" fmla="*/ 1040235 h 4630723"/>
              <a:gd name="connsiteX25" fmla="*/ 2483141 w 3665989"/>
              <a:gd name="connsiteY25" fmla="*/ 1073791 h 4630723"/>
              <a:gd name="connsiteX26" fmla="*/ 2466363 w 3665989"/>
              <a:gd name="connsiteY26" fmla="*/ 1107347 h 4630723"/>
              <a:gd name="connsiteX27" fmla="*/ 2449585 w 3665989"/>
              <a:gd name="connsiteY27" fmla="*/ 1157681 h 4630723"/>
              <a:gd name="connsiteX28" fmla="*/ 2441196 w 3665989"/>
              <a:gd name="connsiteY28" fmla="*/ 1191237 h 4630723"/>
              <a:gd name="connsiteX29" fmla="*/ 2416029 w 3665989"/>
              <a:gd name="connsiteY29" fmla="*/ 1233182 h 4630723"/>
              <a:gd name="connsiteX30" fmla="*/ 2399251 w 3665989"/>
              <a:gd name="connsiteY30" fmla="*/ 1275127 h 4630723"/>
              <a:gd name="connsiteX31" fmla="*/ 2365695 w 3665989"/>
              <a:gd name="connsiteY31" fmla="*/ 1333850 h 4630723"/>
              <a:gd name="connsiteX32" fmla="*/ 2332139 w 3665989"/>
              <a:gd name="connsiteY32" fmla="*/ 1434518 h 4630723"/>
              <a:gd name="connsiteX33" fmla="*/ 2306972 w 3665989"/>
              <a:gd name="connsiteY33" fmla="*/ 1476463 h 4630723"/>
              <a:gd name="connsiteX34" fmla="*/ 2265027 w 3665989"/>
              <a:gd name="connsiteY34" fmla="*/ 1577130 h 4630723"/>
              <a:gd name="connsiteX35" fmla="*/ 2248249 w 3665989"/>
              <a:gd name="connsiteY35" fmla="*/ 1610686 h 4630723"/>
              <a:gd name="connsiteX36" fmla="*/ 2231471 w 3665989"/>
              <a:gd name="connsiteY36" fmla="*/ 1661020 h 4630723"/>
              <a:gd name="connsiteX37" fmla="*/ 2155970 w 3665989"/>
              <a:gd name="connsiteY37" fmla="*/ 1778466 h 4630723"/>
              <a:gd name="connsiteX38" fmla="*/ 2114025 w 3665989"/>
              <a:gd name="connsiteY38" fmla="*/ 1912690 h 4630723"/>
              <a:gd name="connsiteX39" fmla="*/ 2097247 w 3665989"/>
              <a:gd name="connsiteY39" fmla="*/ 1963024 h 4630723"/>
              <a:gd name="connsiteX40" fmla="*/ 2072080 w 3665989"/>
              <a:gd name="connsiteY40" fmla="*/ 2030136 h 4630723"/>
              <a:gd name="connsiteX41" fmla="*/ 2063691 w 3665989"/>
              <a:gd name="connsiteY41" fmla="*/ 2072081 h 4630723"/>
              <a:gd name="connsiteX42" fmla="*/ 2004969 w 3665989"/>
              <a:gd name="connsiteY42" fmla="*/ 2172749 h 4630723"/>
              <a:gd name="connsiteX43" fmla="*/ 1988191 w 3665989"/>
              <a:gd name="connsiteY43" fmla="*/ 2206305 h 4630723"/>
              <a:gd name="connsiteX44" fmla="*/ 1929468 w 3665989"/>
              <a:gd name="connsiteY44" fmla="*/ 2281806 h 4630723"/>
              <a:gd name="connsiteX45" fmla="*/ 1837189 w 3665989"/>
              <a:gd name="connsiteY45" fmla="*/ 2424419 h 4630723"/>
              <a:gd name="connsiteX46" fmla="*/ 1786855 w 3665989"/>
              <a:gd name="connsiteY46" fmla="*/ 2474752 h 4630723"/>
              <a:gd name="connsiteX47" fmla="*/ 1719743 w 3665989"/>
              <a:gd name="connsiteY47" fmla="*/ 2600587 h 4630723"/>
              <a:gd name="connsiteX48" fmla="*/ 1686187 w 3665989"/>
              <a:gd name="connsiteY48" fmla="*/ 2659310 h 4630723"/>
              <a:gd name="connsiteX49" fmla="*/ 1661020 w 3665989"/>
              <a:gd name="connsiteY49" fmla="*/ 2709644 h 4630723"/>
              <a:gd name="connsiteX50" fmla="*/ 1627464 w 3665989"/>
              <a:gd name="connsiteY50" fmla="*/ 2759978 h 4630723"/>
              <a:gd name="connsiteX51" fmla="*/ 1610686 w 3665989"/>
              <a:gd name="connsiteY51" fmla="*/ 2785145 h 4630723"/>
              <a:gd name="connsiteX52" fmla="*/ 1577130 w 3665989"/>
              <a:gd name="connsiteY52" fmla="*/ 2843868 h 4630723"/>
              <a:gd name="connsiteX53" fmla="*/ 1551963 w 3665989"/>
              <a:gd name="connsiteY53" fmla="*/ 2869035 h 4630723"/>
              <a:gd name="connsiteX54" fmla="*/ 1518407 w 3665989"/>
              <a:gd name="connsiteY54" fmla="*/ 2910980 h 4630723"/>
              <a:gd name="connsiteX55" fmla="*/ 1476462 w 3665989"/>
              <a:gd name="connsiteY55" fmla="*/ 2986481 h 4630723"/>
              <a:gd name="connsiteX56" fmla="*/ 1434517 w 3665989"/>
              <a:gd name="connsiteY56" fmla="*/ 3087149 h 4630723"/>
              <a:gd name="connsiteX57" fmla="*/ 1426128 w 3665989"/>
              <a:gd name="connsiteY57" fmla="*/ 3112316 h 4630723"/>
              <a:gd name="connsiteX58" fmla="*/ 1392572 w 3665989"/>
              <a:gd name="connsiteY58" fmla="*/ 3229762 h 4630723"/>
              <a:gd name="connsiteX59" fmla="*/ 1375794 w 3665989"/>
              <a:gd name="connsiteY59" fmla="*/ 3263318 h 4630723"/>
              <a:gd name="connsiteX60" fmla="*/ 1359016 w 3665989"/>
              <a:gd name="connsiteY60" fmla="*/ 3313652 h 4630723"/>
              <a:gd name="connsiteX61" fmla="*/ 1317071 w 3665989"/>
              <a:gd name="connsiteY61" fmla="*/ 3405930 h 4630723"/>
              <a:gd name="connsiteX62" fmla="*/ 1308682 w 3665989"/>
              <a:gd name="connsiteY62" fmla="*/ 3439486 h 4630723"/>
              <a:gd name="connsiteX63" fmla="*/ 1300293 w 3665989"/>
              <a:gd name="connsiteY63" fmla="*/ 3464653 h 4630723"/>
              <a:gd name="connsiteX64" fmla="*/ 1291904 w 3665989"/>
              <a:gd name="connsiteY64" fmla="*/ 3498209 h 4630723"/>
              <a:gd name="connsiteX65" fmla="*/ 1283515 w 3665989"/>
              <a:gd name="connsiteY65" fmla="*/ 3523376 h 4630723"/>
              <a:gd name="connsiteX66" fmla="*/ 1275126 w 3665989"/>
              <a:gd name="connsiteY66" fmla="*/ 3573710 h 4630723"/>
              <a:gd name="connsiteX67" fmla="*/ 1249959 w 3665989"/>
              <a:gd name="connsiteY67" fmla="*/ 3657600 h 4630723"/>
              <a:gd name="connsiteX68" fmla="*/ 1241570 w 3665989"/>
              <a:gd name="connsiteY68" fmla="*/ 3733101 h 4630723"/>
              <a:gd name="connsiteX69" fmla="*/ 1224792 w 3665989"/>
              <a:gd name="connsiteY69" fmla="*/ 3758268 h 4630723"/>
              <a:gd name="connsiteX70" fmla="*/ 1216403 w 3665989"/>
              <a:gd name="connsiteY70" fmla="*/ 3800213 h 4630723"/>
              <a:gd name="connsiteX71" fmla="*/ 1208014 w 3665989"/>
              <a:gd name="connsiteY71" fmla="*/ 3858936 h 4630723"/>
              <a:gd name="connsiteX72" fmla="*/ 1199625 w 3665989"/>
              <a:gd name="connsiteY72" fmla="*/ 3900881 h 4630723"/>
              <a:gd name="connsiteX73" fmla="*/ 1191236 w 3665989"/>
              <a:gd name="connsiteY73" fmla="*/ 3959604 h 4630723"/>
              <a:gd name="connsiteX74" fmla="*/ 1174458 w 3665989"/>
              <a:gd name="connsiteY74" fmla="*/ 4001549 h 4630723"/>
              <a:gd name="connsiteX75" fmla="*/ 1166069 w 3665989"/>
              <a:gd name="connsiteY75" fmla="*/ 4026716 h 4630723"/>
              <a:gd name="connsiteX76" fmla="*/ 1023457 w 3665989"/>
              <a:gd name="connsiteY76" fmla="*/ 4018327 h 4630723"/>
              <a:gd name="connsiteX77" fmla="*/ 897622 w 3665989"/>
              <a:gd name="connsiteY77" fmla="*/ 4001549 h 4630723"/>
              <a:gd name="connsiteX78" fmla="*/ 713064 w 3665989"/>
              <a:gd name="connsiteY78" fmla="*/ 4009938 h 4630723"/>
              <a:gd name="connsiteX79" fmla="*/ 662730 w 3665989"/>
              <a:gd name="connsiteY79" fmla="*/ 4018327 h 4630723"/>
              <a:gd name="connsiteX80" fmla="*/ 604007 w 3665989"/>
              <a:gd name="connsiteY80" fmla="*/ 4043494 h 4630723"/>
              <a:gd name="connsiteX81" fmla="*/ 511728 w 3665989"/>
              <a:gd name="connsiteY81" fmla="*/ 4068661 h 4630723"/>
              <a:gd name="connsiteX82" fmla="*/ 411060 w 3665989"/>
              <a:gd name="connsiteY82" fmla="*/ 4110606 h 4630723"/>
              <a:gd name="connsiteX83" fmla="*/ 318781 w 3665989"/>
              <a:gd name="connsiteY83" fmla="*/ 4152551 h 4630723"/>
              <a:gd name="connsiteX84" fmla="*/ 234891 w 3665989"/>
              <a:gd name="connsiteY84" fmla="*/ 4202885 h 4630723"/>
              <a:gd name="connsiteX85" fmla="*/ 192946 w 3665989"/>
              <a:gd name="connsiteY85" fmla="*/ 4236441 h 4630723"/>
              <a:gd name="connsiteX86" fmla="*/ 142613 w 3665989"/>
              <a:gd name="connsiteY86" fmla="*/ 4320330 h 4630723"/>
              <a:gd name="connsiteX87" fmla="*/ 117446 w 3665989"/>
              <a:gd name="connsiteY87" fmla="*/ 4362275 h 4630723"/>
              <a:gd name="connsiteX88" fmla="*/ 33556 w 3665989"/>
              <a:gd name="connsiteY88" fmla="*/ 4563611 h 4630723"/>
              <a:gd name="connsiteX89" fmla="*/ 0 w 3665989"/>
              <a:gd name="connsiteY89" fmla="*/ 4630723 h 4630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3665989" h="4630723">
                <a:moveTo>
                  <a:pt x="3665989" y="0"/>
                </a:moveTo>
                <a:cubicBezTo>
                  <a:pt x="3555032" y="66574"/>
                  <a:pt x="3689690" y="-7825"/>
                  <a:pt x="3582099" y="33556"/>
                </a:cubicBezTo>
                <a:cubicBezTo>
                  <a:pt x="3558755" y="42534"/>
                  <a:pt x="3537358" y="55927"/>
                  <a:pt x="3514987" y="67112"/>
                </a:cubicBezTo>
                <a:cubicBezTo>
                  <a:pt x="3503802" y="72705"/>
                  <a:pt x="3493694" y="81437"/>
                  <a:pt x="3481431" y="83890"/>
                </a:cubicBezTo>
                <a:cubicBezTo>
                  <a:pt x="3453468" y="89483"/>
                  <a:pt x="3425648" y="95850"/>
                  <a:pt x="3397541" y="100668"/>
                </a:cubicBezTo>
                <a:cubicBezTo>
                  <a:pt x="3327761" y="112630"/>
                  <a:pt x="3187816" y="134224"/>
                  <a:pt x="3187816" y="134224"/>
                </a:cubicBezTo>
                <a:cubicBezTo>
                  <a:pt x="3171038" y="139817"/>
                  <a:pt x="3154385" y="145801"/>
                  <a:pt x="3137482" y="151002"/>
                </a:cubicBezTo>
                <a:cubicBezTo>
                  <a:pt x="3118025" y="156989"/>
                  <a:pt x="3097891" y="160823"/>
                  <a:pt x="3078759" y="167780"/>
                </a:cubicBezTo>
                <a:cubicBezTo>
                  <a:pt x="3067006" y="172054"/>
                  <a:pt x="3056697" y="179632"/>
                  <a:pt x="3045203" y="184558"/>
                </a:cubicBezTo>
                <a:cubicBezTo>
                  <a:pt x="3037075" y="188041"/>
                  <a:pt x="3028425" y="190151"/>
                  <a:pt x="3020036" y="192947"/>
                </a:cubicBezTo>
                <a:lnTo>
                  <a:pt x="2944535" y="251670"/>
                </a:lnTo>
                <a:cubicBezTo>
                  <a:pt x="2933453" y="260195"/>
                  <a:pt x="2920866" y="266951"/>
                  <a:pt x="2910980" y="276837"/>
                </a:cubicBezTo>
                <a:cubicBezTo>
                  <a:pt x="2902591" y="285226"/>
                  <a:pt x="2894927" y="294409"/>
                  <a:pt x="2885813" y="302004"/>
                </a:cubicBezTo>
                <a:cubicBezTo>
                  <a:pt x="2836746" y="342893"/>
                  <a:pt x="2883706" y="288035"/>
                  <a:pt x="2835479" y="352338"/>
                </a:cubicBezTo>
                <a:cubicBezTo>
                  <a:pt x="2824486" y="385318"/>
                  <a:pt x="2816040" y="414609"/>
                  <a:pt x="2793534" y="444617"/>
                </a:cubicBezTo>
                <a:cubicBezTo>
                  <a:pt x="2760864" y="488177"/>
                  <a:pt x="2774620" y="465667"/>
                  <a:pt x="2751589" y="511729"/>
                </a:cubicBezTo>
                <a:cubicBezTo>
                  <a:pt x="2737447" y="582437"/>
                  <a:pt x="2752471" y="526449"/>
                  <a:pt x="2726422" y="587230"/>
                </a:cubicBezTo>
                <a:cubicBezTo>
                  <a:pt x="2722939" y="595358"/>
                  <a:pt x="2722420" y="604719"/>
                  <a:pt x="2718033" y="612397"/>
                </a:cubicBezTo>
                <a:cubicBezTo>
                  <a:pt x="2711096" y="624536"/>
                  <a:pt x="2699911" y="633875"/>
                  <a:pt x="2692866" y="645952"/>
                </a:cubicBezTo>
                <a:cubicBezTo>
                  <a:pt x="2680264" y="667556"/>
                  <a:pt x="2667219" y="689336"/>
                  <a:pt x="2659310" y="713064"/>
                </a:cubicBezTo>
                <a:cubicBezTo>
                  <a:pt x="2656514" y="721453"/>
                  <a:pt x="2655308" y="730553"/>
                  <a:pt x="2650921" y="738231"/>
                </a:cubicBezTo>
                <a:cubicBezTo>
                  <a:pt x="2636572" y="763342"/>
                  <a:pt x="2620421" y="777120"/>
                  <a:pt x="2600587" y="796954"/>
                </a:cubicBezTo>
                <a:cubicBezTo>
                  <a:pt x="2589402" y="822121"/>
                  <a:pt x="2579348" y="847822"/>
                  <a:pt x="2567031" y="872455"/>
                </a:cubicBezTo>
                <a:cubicBezTo>
                  <a:pt x="2550851" y="904816"/>
                  <a:pt x="2537773" y="919855"/>
                  <a:pt x="2516697" y="947956"/>
                </a:cubicBezTo>
                <a:cubicBezTo>
                  <a:pt x="2501485" y="1039231"/>
                  <a:pt x="2518474" y="959402"/>
                  <a:pt x="2491530" y="1040235"/>
                </a:cubicBezTo>
                <a:cubicBezTo>
                  <a:pt x="2487884" y="1051173"/>
                  <a:pt x="2487189" y="1062996"/>
                  <a:pt x="2483141" y="1073791"/>
                </a:cubicBezTo>
                <a:cubicBezTo>
                  <a:pt x="2478750" y="1085500"/>
                  <a:pt x="2471007" y="1095736"/>
                  <a:pt x="2466363" y="1107347"/>
                </a:cubicBezTo>
                <a:cubicBezTo>
                  <a:pt x="2459795" y="1123768"/>
                  <a:pt x="2454667" y="1140741"/>
                  <a:pt x="2449585" y="1157681"/>
                </a:cubicBezTo>
                <a:cubicBezTo>
                  <a:pt x="2446272" y="1168724"/>
                  <a:pt x="2445879" y="1180701"/>
                  <a:pt x="2441196" y="1191237"/>
                </a:cubicBezTo>
                <a:cubicBezTo>
                  <a:pt x="2434574" y="1206137"/>
                  <a:pt x="2423321" y="1218598"/>
                  <a:pt x="2416029" y="1233182"/>
                </a:cubicBezTo>
                <a:cubicBezTo>
                  <a:pt x="2409295" y="1246651"/>
                  <a:pt x="2405985" y="1261658"/>
                  <a:pt x="2399251" y="1275127"/>
                </a:cubicBezTo>
                <a:cubicBezTo>
                  <a:pt x="2389169" y="1295292"/>
                  <a:pt x="2375777" y="1313685"/>
                  <a:pt x="2365695" y="1333850"/>
                </a:cubicBezTo>
                <a:cubicBezTo>
                  <a:pt x="2329234" y="1406771"/>
                  <a:pt x="2369441" y="1344992"/>
                  <a:pt x="2332139" y="1434518"/>
                </a:cubicBezTo>
                <a:cubicBezTo>
                  <a:pt x="2325868" y="1449569"/>
                  <a:pt x="2313915" y="1461710"/>
                  <a:pt x="2306972" y="1476463"/>
                </a:cubicBezTo>
                <a:cubicBezTo>
                  <a:pt x="2291493" y="1509355"/>
                  <a:pt x="2281284" y="1544616"/>
                  <a:pt x="2265027" y="1577130"/>
                </a:cubicBezTo>
                <a:cubicBezTo>
                  <a:pt x="2259434" y="1588315"/>
                  <a:pt x="2252893" y="1599075"/>
                  <a:pt x="2248249" y="1610686"/>
                </a:cubicBezTo>
                <a:cubicBezTo>
                  <a:pt x="2241681" y="1627107"/>
                  <a:pt x="2238950" y="1644994"/>
                  <a:pt x="2231471" y="1661020"/>
                </a:cubicBezTo>
                <a:cubicBezTo>
                  <a:pt x="2200276" y="1727866"/>
                  <a:pt x="2195417" y="1729157"/>
                  <a:pt x="2155970" y="1778466"/>
                </a:cubicBezTo>
                <a:cubicBezTo>
                  <a:pt x="2139002" y="1846337"/>
                  <a:pt x="2151227" y="1801084"/>
                  <a:pt x="2114025" y="1912690"/>
                </a:cubicBezTo>
                <a:cubicBezTo>
                  <a:pt x="2108432" y="1929468"/>
                  <a:pt x="2103457" y="1946464"/>
                  <a:pt x="2097247" y="1963024"/>
                </a:cubicBezTo>
                <a:cubicBezTo>
                  <a:pt x="2088858" y="1985395"/>
                  <a:pt x="2079106" y="2007301"/>
                  <a:pt x="2072080" y="2030136"/>
                </a:cubicBezTo>
                <a:cubicBezTo>
                  <a:pt x="2067887" y="2043764"/>
                  <a:pt x="2068564" y="2058681"/>
                  <a:pt x="2063691" y="2072081"/>
                </a:cubicBezTo>
                <a:cubicBezTo>
                  <a:pt x="2046882" y="2118306"/>
                  <a:pt x="2030251" y="2130612"/>
                  <a:pt x="2004969" y="2172749"/>
                </a:cubicBezTo>
                <a:cubicBezTo>
                  <a:pt x="1998535" y="2183473"/>
                  <a:pt x="1995309" y="2196023"/>
                  <a:pt x="1988191" y="2206305"/>
                </a:cubicBezTo>
                <a:cubicBezTo>
                  <a:pt x="1970043" y="2232519"/>
                  <a:pt x="1943727" y="2253289"/>
                  <a:pt x="1929468" y="2281806"/>
                </a:cubicBezTo>
                <a:cubicBezTo>
                  <a:pt x="1903303" y="2334136"/>
                  <a:pt x="1883088" y="2378521"/>
                  <a:pt x="1837189" y="2424419"/>
                </a:cubicBezTo>
                <a:cubicBezTo>
                  <a:pt x="1820411" y="2441197"/>
                  <a:pt x="1801880" y="2456388"/>
                  <a:pt x="1786855" y="2474752"/>
                </a:cubicBezTo>
                <a:cubicBezTo>
                  <a:pt x="1768178" y="2497579"/>
                  <a:pt x="1725693" y="2590174"/>
                  <a:pt x="1719743" y="2600587"/>
                </a:cubicBezTo>
                <a:cubicBezTo>
                  <a:pt x="1708558" y="2620161"/>
                  <a:pt x="1696875" y="2639460"/>
                  <a:pt x="1686187" y="2659310"/>
                </a:cubicBezTo>
                <a:cubicBezTo>
                  <a:pt x="1677294" y="2675826"/>
                  <a:pt x="1670472" y="2693441"/>
                  <a:pt x="1661020" y="2709644"/>
                </a:cubicBezTo>
                <a:cubicBezTo>
                  <a:pt x="1650860" y="2727062"/>
                  <a:pt x="1638649" y="2743200"/>
                  <a:pt x="1627464" y="2759978"/>
                </a:cubicBezTo>
                <a:cubicBezTo>
                  <a:pt x="1621871" y="2768367"/>
                  <a:pt x="1615688" y="2776391"/>
                  <a:pt x="1610686" y="2785145"/>
                </a:cubicBezTo>
                <a:cubicBezTo>
                  <a:pt x="1599501" y="2804719"/>
                  <a:pt x="1590059" y="2825399"/>
                  <a:pt x="1577130" y="2843868"/>
                </a:cubicBezTo>
                <a:cubicBezTo>
                  <a:pt x="1570327" y="2853587"/>
                  <a:pt x="1559775" y="2860107"/>
                  <a:pt x="1551963" y="2869035"/>
                </a:cubicBezTo>
                <a:cubicBezTo>
                  <a:pt x="1540172" y="2882510"/>
                  <a:pt x="1528089" y="2895918"/>
                  <a:pt x="1518407" y="2910980"/>
                </a:cubicBezTo>
                <a:cubicBezTo>
                  <a:pt x="1502839" y="2935198"/>
                  <a:pt x="1490111" y="2961132"/>
                  <a:pt x="1476462" y="2986481"/>
                </a:cubicBezTo>
                <a:cubicBezTo>
                  <a:pt x="1454837" y="3026641"/>
                  <a:pt x="1452921" y="3036537"/>
                  <a:pt x="1434517" y="3087149"/>
                </a:cubicBezTo>
                <a:cubicBezTo>
                  <a:pt x="1431495" y="3095459"/>
                  <a:pt x="1428273" y="3103737"/>
                  <a:pt x="1426128" y="3112316"/>
                </a:cubicBezTo>
                <a:cubicBezTo>
                  <a:pt x="1413716" y="3161965"/>
                  <a:pt x="1420054" y="3174799"/>
                  <a:pt x="1392572" y="3229762"/>
                </a:cubicBezTo>
                <a:cubicBezTo>
                  <a:pt x="1386979" y="3240947"/>
                  <a:pt x="1380438" y="3251707"/>
                  <a:pt x="1375794" y="3263318"/>
                </a:cubicBezTo>
                <a:cubicBezTo>
                  <a:pt x="1369226" y="3279739"/>
                  <a:pt x="1368115" y="3298487"/>
                  <a:pt x="1359016" y="3313652"/>
                </a:cubicBezTo>
                <a:cubicBezTo>
                  <a:pt x="1328795" y="3364020"/>
                  <a:pt x="1334618" y="3347441"/>
                  <a:pt x="1317071" y="3405930"/>
                </a:cubicBezTo>
                <a:cubicBezTo>
                  <a:pt x="1313758" y="3416973"/>
                  <a:pt x="1311849" y="3428400"/>
                  <a:pt x="1308682" y="3439486"/>
                </a:cubicBezTo>
                <a:cubicBezTo>
                  <a:pt x="1306253" y="3447989"/>
                  <a:pt x="1302722" y="3456150"/>
                  <a:pt x="1300293" y="3464653"/>
                </a:cubicBezTo>
                <a:cubicBezTo>
                  <a:pt x="1297126" y="3475739"/>
                  <a:pt x="1295071" y="3487123"/>
                  <a:pt x="1291904" y="3498209"/>
                </a:cubicBezTo>
                <a:cubicBezTo>
                  <a:pt x="1289475" y="3506712"/>
                  <a:pt x="1285433" y="3514744"/>
                  <a:pt x="1283515" y="3523376"/>
                </a:cubicBezTo>
                <a:cubicBezTo>
                  <a:pt x="1279825" y="3539980"/>
                  <a:pt x="1278462" y="3557031"/>
                  <a:pt x="1275126" y="3573710"/>
                </a:cubicBezTo>
                <a:cubicBezTo>
                  <a:pt x="1268787" y="3605406"/>
                  <a:pt x="1260659" y="3625500"/>
                  <a:pt x="1249959" y="3657600"/>
                </a:cubicBezTo>
                <a:cubicBezTo>
                  <a:pt x="1247163" y="3682767"/>
                  <a:pt x="1247711" y="3708535"/>
                  <a:pt x="1241570" y="3733101"/>
                </a:cubicBezTo>
                <a:cubicBezTo>
                  <a:pt x="1239125" y="3742882"/>
                  <a:pt x="1228332" y="3748828"/>
                  <a:pt x="1224792" y="3758268"/>
                </a:cubicBezTo>
                <a:cubicBezTo>
                  <a:pt x="1219785" y="3771619"/>
                  <a:pt x="1218747" y="3786148"/>
                  <a:pt x="1216403" y="3800213"/>
                </a:cubicBezTo>
                <a:cubicBezTo>
                  <a:pt x="1213152" y="3819717"/>
                  <a:pt x="1211265" y="3839432"/>
                  <a:pt x="1208014" y="3858936"/>
                </a:cubicBezTo>
                <a:cubicBezTo>
                  <a:pt x="1205670" y="3873001"/>
                  <a:pt x="1201969" y="3886816"/>
                  <a:pt x="1199625" y="3900881"/>
                </a:cubicBezTo>
                <a:cubicBezTo>
                  <a:pt x="1196374" y="3920385"/>
                  <a:pt x="1196032" y="3940421"/>
                  <a:pt x="1191236" y="3959604"/>
                </a:cubicBezTo>
                <a:cubicBezTo>
                  <a:pt x="1187584" y="3974213"/>
                  <a:pt x="1179745" y="3987449"/>
                  <a:pt x="1174458" y="4001549"/>
                </a:cubicBezTo>
                <a:cubicBezTo>
                  <a:pt x="1171353" y="4009829"/>
                  <a:pt x="1168865" y="4018327"/>
                  <a:pt x="1166069" y="4026716"/>
                </a:cubicBezTo>
                <a:lnTo>
                  <a:pt x="1023457" y="4018327"/>
                </a:lnTo>
                <a:cubicBezTo>
                  <a:pt x="931015" y="4011724"/>
                  <a:pt x="956917" y="4016373"/>
                  <a:pt x="897622" y="4001549"/>
                </a:cubicBezTo>
                <a:cubicBezTo>
                  <a:pt x="836103" y="4004345"/>
                  <a:pt x="774490" y="4005550"/>
                  <a:pt x="713064" y="4009938"/>
                </a:cubicBezTo>
                <a:cubicBezTo>
                  <a:pt x="696098" y="4011150"/>
                  <a:pt x="678987" y="4013325"/>
                  <a:pt x="662730" y="4018327"/>
                </a:cubicBezTo>
                <a:cubicBezTo>
                  <a:pt x="642376" y="4024590"/>
                  <a:pt x="624210" y="4036760"/>
                  <a:pt x="604007" y="4043494"/>
                </a:cubicBezTo>
                <a:cubicBezTo>
                  <a:pt x="548776" y="4061904"/>
                  <a:pt x="570557" y="4039246"/>
                  <a:pt x="511728" y="4068661"/>
                </a:cubicBezTo>
                <a:cubicBezTo>
                  <a:pt x="414998" y="4117026"/>
                  <a:pt x="508482" y="4094369"/>
                  <a:pt x="411060" y="4110606"/>
                </a:cubicBezTo>
                <a:cubicBezTo>
                  <a:pt x="371398" y="4126471"/>
                  <a:pt x="358044" y="4130465"/>
                  <a:pt x="318781" y="4152551"/>
                </a:cubicBezTo>
                <a:cubicBezTo>
                  <a:pt x="290358" y="4168539"/>
                  <a:pt x="260356" y="4182513"/>
                  <a:pt x="234891" y="4202885"/>
                </a:cubicBezTo>
                <a:cubicBezTo>
                  <a:pt x="220909" y="4214070"/>
                  <a:pt x="205607" y="4223780"/>
                  <a:pt x="192946" y="4236441"/>
                </a:cubicBezTo>
                <a:cubicBezTo>
                  <a:pt x="166413" y="4262975"/>
                  <a:pt x="160768" y="4287046"/>
                  <a:pt x="142613" y="4320330"/>
                </a:cubicBezTo>
                <a:cubicBezTo>
                  <a:pt x="134805" y="4334644"/>
                  <a:pt x="124116" y="4347396"/>
                  <a:pt x="117446" y="4362275"/>
                </a:cubicBezTo>
                <a:cubicBezTo>
                  <a:pt x="87706" y="4428619"/>
                  <a:pt x="61673" y="4496563"/>
                  <a:pt x="33556" y="4563611"/>
                </a:cubicBezTo>
                <a:cubicBezTo>
                  <a:pt x="7821" y="4624979"/>
                  <a:pt x="23264" y="4607459"/>
                  <a:pt x="0" y="4630723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737B1F31-245C-93F7-E99D-06656F8639A7}"/>
              </a:ext>
            </a:extLst>
          </p:cNvPr>
          <p:cNvSpPr txBox="1"/>
          <p:nvPr/>
        </p:nvSpPr>
        <p:spPr>
          <a:xfrm>
            <a:off x="0" y="180749"/>
            <a:ext cx="117806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Har vi en jämlik vård i Sverige ? NFBxx = Primär höftledsprotes </a:t>
            </a:r>
            <a:endParaRPr kumimoji="0" lang="sv-SE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58444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A23705-DDA9-1704-DB91-BFF8F1DEB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604" y="2211680"/>
            <a:ext cx="10515600" cy="1325563"/>
          </a:xfrm>
        </p:spPr>
        <p:txBody>
          <a:bodyPr>
            <a:normAutofit fontScale="90000"/>
          </a:bodyPr>
          <a:lstStyle/>
          <a:p>
            <a:pPr algn="r"/>
            <a:r>
              <a:rPr lang="sv-SE" dirty="0"/>
              <a:t>NFBxx</a:t>
            </a:r>
            <a:br>
              <a:rPr lang="sv-SE" dirty="0"/>
            </a:br>
            <a:r>
              <a:rPr lang="sv-SE" dirty="0"/>
              <a:t>09</a:t>
            </a:r>
            <a:br>
              <a:rPr lang="sv-SE" dirty="0"/>
            </a:br>
            <a:r>
              <a:rPr lang="sv-SE" dirty="0"/>
              <a:t>19</a:t>
            </a:r>
            <a:br>
              <a:rPr lang="sv-SE" dirty="0"/>
            </a:br>
            <a:r>
              <a:rPr lang="sv-SE" dirty="0"/>
              <a:t>29</a:t>
            </a:r>
            <a:br>
              <a:rPr lang="sv-SE" dirty="0"/>
            </a:br>
            <a:r>
              <a:rPr lang="sv-SE" dirty="0"/>
              <a:t>39</a:t>
            </a:r>
            <a:br>
              <a:rPr lang="sv-SE" dirty="0"/>
            </a:br>
            <a:r>
              <a:rPr lang="sv-SE" dirty="0"/>
              <a:t>99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26039F6-9D2C-3545-99DB-7F2B44C06B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5281173F-D7DD-3A81-1C3C-A11BA1DBA6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35" y="16881"/>
            <a:ext cx="8641359" cy="6632712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27DFA31E-D303-182C-05A9-DB5EF5DDB0B7}"/>
              </a:ext>
            </a:extLst>
          </p:cNvPr>
          <p:cNvSpPr txBox="1"/>
          <p:nvPr/>
        </p:nvSpPr>
        <p:spPr>
          <a:xfrm>
            <a:off x="8294255" y="103857"/>
            <a:ext cx="681987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NFBxx =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Primär höftledsprotes</a:t>
            </a: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05968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E54F4BD-BF59-64B8-D105-0F08A6952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v-SE" dirty="0"/>
              <a:t>2023-01-01 till 2023-09-14 jämfört med</a:t>
            </a:r>
            <a:br>
              <a:rPr lang="sv-SE" dirty="0"/>
            </a:br>
            <a:r>
              <a:rPr lang="sv-SE" dirty="0"/>
              <a:t>2023-12-13 till 2024-03-12 ( Höger)</a:t>
            </a:r>
            <a:br>
              <a:rPr lang="sv-SE" dirty="0"/>
            </a:br>
            <a:r>
              <a:rPr lang="sv-SE" dirty="0" err="1"/>
              <a:t>Höfproteser</a:t>
            </a:r>
            <a:endParaRPr lang="sv-SE" dirty="0"/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E847CF5B-5030-2D18-B60A-DB0511E33C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47215" y="2433104"/>
            <a:ext cx="6202557" cy="4680760"/>
          </a:xfr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8EDDC1FE-03E4-6422-B659-9A7148EEC1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9497" y="2433104"/>
            <a:ext cx="6225497" cy="4575898"/>
          </a:xfrm>
          <a:prstGeom prst="rect">
            <a:avLst/>
          </a:prstGeom>
        </p:spPr>
      </p:pic>
      <p:cxnSp>
        <p:nvCxnSpPr>
          <p:cNvPr id="9" name="Rak pilkoppling 8">
            <a:extLst>
              <a:ext uri="{FF2B5EF4-FFF2-40B4-BE49-F238E27FC236}">
                <a16:creationId xmlns:a16="http://schemas.microsoft.com/office/drawing/2014/main" id="{8C6EF637-8E19-A04F-D22A-1F2DB13E1375}"/>
              </a:ext>
            </a:extLst>
          </p:cNvPr>
          <p:cNvCxnSpPr/>
          <p:nvPr/>
        </p:nvCxnSpPr>
        <p:spPr>
          <a:xfrm flipV="1">
            <a:off x="5947215" y="6056851"/>
            <a:ext cx="864646" cy="42783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pilkoppling 9">
            <a:extLst>
              <a:ext uri="{FF2B5EF4-FFF2-40B4-BE49-F238E27FC236}">
                <a16:creationId xmlns:a16="http://schemas.microsoft.com/office/drawing/2014/main" id="{E99910C3-F1E0-7378-63E0-14B75342E300}"/>
              </a:ext>
            </a:extLst>
          </p:cNvPr>
          <p:cNvCxnSpPr>
            <a:cxnSpLocks/>
          </p:cNvCxnSpPr>
          <p:nvPr/>
        </p:nvCxnSpPr>
        <p:spPr>
          <a:xfrm flipV="1">
            <a:off x="6021608" y="3624044"/>
            <a:ext cx="662730" cy="83485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pilkoppling 10">
            <a:extLst>
              <a:ext uri="{FF2B5EF4-FFF2-40B4-BE49-F238E27FC236}">
                <a16:creationId xmlns:a16="http://schemas.microsoft.com/office/drawing/2014/main" id="{16929FB7-45BF-6735-266A-6A391B1FB516}"/>
              </a:ext>
            </a:extLst>
          </p:cNvPr>
          <p:cNvCxnSpPr>
            <a:cxnSpLocks/>
          </p:cNvCxnSpPr>
          <p:nvPr/>
        </p:nvCxnSpPr>
        <p:spPr>
          <a:xfrm>
            <a:off x="5974624" y="5314435"/>
            <a:ext cx="837237" cy="95633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30878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2A3166F-8365-F6CA-BB3B-920A1F11D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NFB – Primär höftprotes – 2018 till 2024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F136CD5-61B8-28E7-7600-C601AB5AAF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FB5B1891-F5AE-9E21-3238-145DE7B168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991" y="1667343"/>
            <a:ext cx="9671572" cy="519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5366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B5C2632-B858-191D-CDDE-B63BA2CD2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BE7E5DE-EFAA-A4B8-3D4E-38A9574616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798C598B-D242-2263-15FA-2F39412CE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003" y="373115"/>
            <a:ext cx="10767993" cy="6111770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192A1241-0FC3-4954-A95D-9EE008507003}"/>
              </a:ext>
            </a:extLst>
          </p:cNvPr>
          <p:cNvSpPr txBox="1"/>
          <p:nvPr/>
        </p:nvSpPr>
        <p:spPr>
          <a:xfrm>
            <a:off x="6560191" y="99520"/>
            <a:ext cx="5461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Reella väntetider sjukhus 2023 NFB</a:t>
            </a:r>
          </a:p>
        </p:txBody>
      </p:sp>
    </p:spTree>
    <p:extLst>
      <p:ext uri="{BB962C8B-B14F-4D97-AF65-F5344CB8AC3E}">
        <p14:creationId xmlns:p14="http://schemas.microsoft.com/office/powerpoint/2010/main" val="4074499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A8E4864-634B-423A-A59B-2E6E4CDF4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D28CB4C-97BD-4463-8596-77CF485E64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83F7537A-F82B-D0F6-3654-FF4A30E76F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976236" cy="6850656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F72A96C0-3447-B5ED-AECA-0D9DD858E3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41" y="3714462"/>
            <a:ext cx="4362275" cy="2820052"/>
          </a:xfrm>
          <a:prstGeom prst="rect">
            <a:avLst/>
          </a:prstGeom>
          <a:noFill/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EA26F342-4901-70B2-6914-7BCD602640D0}"/>
              </a:ext>
            </a:extLst>
          </p:cNvPr>
          <p:cNvSpPr txBox="1"/>
          <p:nvPr/>
        </p:nvSpPr>
        <p:spPr>
          <a:xfrm>
            <a:off x="7297445" y="266330"/>
            <a:ext cx="45453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/>
              <a:t>Från Covid till Bemanning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FAC572F4-19E5-908E-6E58-8EBDCAD06B90}"/>
              </a:ext>
            </a:extLst>
          </p:cNvPr>
          <p:cNvSpPr txBox="1"/>
          <p:nvPr/>
        </p:nvSpPr>
        <p:spPr>
          <a:xfrm>
            <a:off x="727969" y="365125"/>
            <a:ext cx="25834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/>
              <a:t>V 35 o v36 -  stannar upp med 94% opkapacitet</a:t>
            </a:r>
          </a:p>
        </p:txBody>
      </p:sp>
      <p:sp>
        <p:nvSpPr>
          <p:cNvPr id="8" name="Pil: nedåt 7">
            <a:extLst>
              <a:ext uri="{FF2B5EF4-FFF2-40B4-BE49-F238E27FC236}">
                <a16:creationId xmlns:a16="http://schemas.microsoft.com/office/drawing/2014/main" id="{0030B896-D3E8-92AB-1352-9A0C01E45422}"/>
              </a:ext>
            </a:extLst>
          </p:cNvPr>
          <p:cNvSpPr/>
          <p:nvPr/>
        </p:nvSpPr>
        <p:spPr>
          <a:xfrm>
            <a:off x="6782540" y="986042"/>
            <a:ext cx="312545" cy="6391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69A27E2C-899E-51AD-C977-40D5C17B83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0475" y="5705728"/>
            <a:ext cx="838781" cy="537561"/>
          </a:xfrm>
          <a:prstGeom prst="rect">
            <a:avLst/>
          </a:prstGeom>
        </p:spPr>
      </p:pic>
      <p:sp>
        <p:nvSpPr>
          <p:cNvPr id="10" name="Pil: nedåt 9">
            <a:extLst>
              <a:ext uri="{FF2B5EF4-FFF2-40B4-BE49-F238E27FC236}">
                <a16:creationId xmlns:a16="http://schemas.microsoft.com/office/drawing/2014/main" id="{F0D26DE3-2333-49B0-B8BE-585FC2009D63}"/>
              </a:ext>
            </a:extLst>
          </p:cNvPr>
          <p:cNvSpPr/>
          <p:nvPr/>
        </p:nvSpPr>
        <p:spPr>
          <a:xfrm>
            <a:off x="10716826" y="986042"/>
            <a:ext cx="312545" cy="6391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Pil: nedåt 11">
            <a:extLst>
              <a:ext uri="{FF2B5EF4-FFF2-40B4-BE49-F238E27FC236}">
                <a16:creationId xmlns:a16="http://schemas.microsoft.com/office/drawing/2014/main" id="{552676BC-7888-CE8E-5CC6-9760DDCBCB11}"/>
              </a:ext>
            </a:extLst>
          </p:cNvPr>
          <p:cNvSpPr/>
          <p:nvPr/>
        </p:nvSpPr>
        <p:spPr>
          <a:xfrm>
            <a:off x="11530267" y="986042"/>
            <a:ext cx="312545" cy="6391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11981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8A0FD93-8991-D871-F26C-27BFD2CCE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C2AC4F7-0D05-5A5C-5A04-AFD63B256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7270698-2F04-6750-5A64-71342995C9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12"/>
          <a:stretch/>
        </p:blipFill>
        <p:spPr>
          <a:xfrm>
            <a:off x="311369" y="952404"/>
            <a:ext cx="11112325" cy="583009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74545F0F-D7F1-646F-CCF5-452035470F60}"/>
              </a:ext>
            </a:extLst>
          </p:cNvPr>
          <p:cNvSpPr txBox="1"/>
          <p:nvPr/>
        </p:nvSpPr>
        <p:spPr>
          <a:xfrm>
            <a:off x="311369" y="272612"/>
            <a:ext cx="117356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Reella väntetider sjukhus – LÄNGST väntan NFB  -- Har vi en jämlik vård i Sverige?</a:t>
            </a:r>
          </a:p>
        </p:txBody>
      </p:sp>
    </p:spTree>
    <p:extLst>
      <p:ext uri="{BB962C8B-B14F-4D97-AF65-F5344CB8AC3E}">
        <p14:creationId xmlns:p14="http://schemas.microsoft.com/office/powerpoint/2010/main" val="8687469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5409FF8-9147-303B-4264-DD8873918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Knäprotes – ASA-klasser 2019 till 2023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B7C2772-AA91-264B-84D0-B3C225B1F2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5834EB53-FF18-4CF0-E66E-FB51B184BD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207" y="1379775"/>
            <a:ext cx="9865804" cy="511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723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5B19C11-539B-816F-6DE2-D0E4835A4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Knäprotes – ASA-klasser 2019 till 2023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39B2758-80A4-7660-B5F4-FDA019A924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2717A74-5700-9C89-55A3-9BF91D602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76" y="1668487"/>
            <a:ext cx="9607322" cy="455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8788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ED63DDE-3965-4814-88B2-1C1EB4BD8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607211" cy="2100673"/>
          </a:xfrm>
        </p:spPr>
        <p:txBody>
          <a:bodyPr>
            <a:normAutofit fontScale="90000"/>
          </a:bodyPr>
          <a:lstStyle/>
          <a:p>
            <a:pPr algn="r"/>
            <a:br>
              <a:rPr lang="sv-SE" dirty="0"/>
            </a:br>
            <a:r>
              <a:rPr lang="sv-SE" dirty="0"/>
              <a:t>1.</a:t>
            </a:r>
            <a:br>
              <a:rPr lang="sv-SE" dirty="0"/>
            </a:br>
            <a:r>
              <a:rPr lang="sv-SE" dirty="0"/>
              <a:t>JAK21 </a:t>
            </a:r>
            <a:br>
              <a:rPr lang="sv-SE" dirty="0"/>
            </a:br>
            <a:r>
              <a:rPr lang="sv-SE" dirty="0"/>
              <a:t>Lapgalla</a:t>
            </a:r>
            <a:br>
              <a:rPr lang="sv-SE" dirty="0"/>
            </a:br>
            <a:r>
              <a:rPr lang="sv-SE" dirty="0"/>
              <a:t>2022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B5C1B6C-E050-41CF-B913-3F661C507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CBDA04C-2129-4000-8DBA-395A649F99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590" y="0"/>
            <a:ext cx="8505825" cy="6791325"/>
          </a:xfrm>
          <a:prstGeom prst="rect">
            <a:avLst/>
          </a:prstGeom>
        </p:spPr>
      </p:pic>
      <p:sp>
        <p:nvSpPr>
          <p:cNvPr id="4" name="Frihandsfigur: Form 3">
            <a:extLst>
              <a:ext uri="{FF2B5EF4-FFF2-40B4-BE49-F238E27FC236}">
                <a16:creationId xmlns:a16="http://schemas.microsoft.com/office/drawing/2014/main" id="{205B466C-D9FE-4433-BFF6-01584424EAD3}"/>
              </a:ext>
            </a:extLst>
          </p:cNvPr>
          <p:cNvSpPr/>
          <p:nvPr/>
        </p:nvSpPr>
        <p:spPr>
          <a:xfrm>
            <a:off x="4764946" y="1031846"/>
            <a:ext cx="3381321" cy="5108895"/>
          </a:xfrm>
          <a:custGeom>
            <a:avLst/>
            <a:gdLst>
              <a:gd name="connsiteX0" fmla="*/ 3372375 w 3381321"/>
              <a:gd name="connsiteY0" fmla="*/ 0 h 5108895"/>
              <a:gd name="connsiteX1" fmla="*/ 3372375 w 3381321"/>
              <a:gd name="connsiteY1" fmla="*/ 209725 h 5108895"/>
              <a:gd name="connsiteX2" fmla="*/ 3363986 w 3381321"/>
              <a:gd name="connsiteY2" fmla="*/ 243281 h 5108895"/>
              <a:gd name="connsiteX3" fmla="*/ 3322041 w 3381321"/>
              <a:gd name="connsiteY3" fmla="*/ 310393 h 5108895"/>
              <a:gd name="connsiteX4" fmla="*/ 3313652 w 3381321"/>
              <a:gd name="connsiteY4" fmla="*/ 335560 h 5108895"/>
              <a:gd name="connsiteX5" fmla="*/ 3288485 w 3381321"/>
              <a:gd name="connsiteY5" fmla="*/ 419449 h 5108895"/>
              <a:gd name="connsiteX6" fmla="*/ 3254929 w 3381321"/>
              <a:gd name="connsiteY6" fmla="*/ 453005 h 5108895"/>
              <a:gd name="connsiteX7" fmla="*/ 3246540 w 3381321"/>
              <a:gd name="connsiteY7" fmla="*/ 486561 h 5108895"/>
              <a:gd name="connsiteX8" fmla="*/ 3187817 w 3381321"/>
              <a:gd name="connsiteY8" fmla="*/ 511728 h 5108895"/>
              <a:gd name="connsiteX9" fmla="*/ 3145872 w 3381321"/>
              <a:gd name="connsiteY9" fmla="*/ 528506 h 5108895"/>
              <a:gd name="connsiteX10" fmla="*/ 2986482 w 3381321"/>
              <a:gd name="connsiteY10" fmla="*/ 545284 h 5108895"/>
              <a:gd name="connsiteX11" fmla="*/ 2776757 w 3381321"/>
              <a:gd name="connsiteY11" fmla="*/ 587229 h 5108895"/>
              <a:gd name="connsiteX12" fmla="*/ 2726423 w 3381321"/>
              <a:gd name="connsiteY12" fmla="*/ 595618 h 5108895"/>
              <a:gd name="connsiteX13" fmla="*/ 2659311 w 3381321"/>
              <a:gd name="connsiteY13" fmla="*/ 629174 h 5108895"/>
              <a:gd name="connsiteX14" fmla="*/ 2608977 w 3381321"/>
              <a:gd name="connsiteY14" fmla="*/ 662730 h 5108895"/>
              <a:gd name="connsiteX15" fmla="*/ 2516698 w 3381321"/>
              <a:gd name="connsiteY15" fmla="*/ 721453 h 5108895"/>
              <a:gd name="connsiteX16" fmla="*/ 2483142 w 3381321"/>
              <a:gd name="connsiteY16" fmla="*/ 738231 h 5108895"/>
              <a:gd name="connsiteX17" fmla="*/ 2457975 w 3381321"/>
              <a:gd name="connsiteY17" fmla="*/ 763398 h 5108895"/>
              <a:gd name="connsiteX18" fmla="*/ 2365696 w 3381321"/>
              <a:gd name="connsiteY18" fmla="*/ 822121 h 5108895"/>
              <a:gd name="connsiteX19" fmla="*/ 2332140 w 3381321"/>
              <a:gd name="connsiteY19" fmla="*/ 855677 h 5108895"/>
              <a:gd name="connsiteX20" fmla="*/ 2273417 w 3381321"/>
              <a:gd name="connsiteY20" fmla="*/ 889233 h 5108895"/>
              <a:gd name="connsiteX21" fmla="*/ 2256639 w 3381321"/>
              <a:gd name="connsiteY21" fmla="*/ 922789 h 5108895"/>
              <a:gd name="connsiteX22" fmla="*/ 2248250 w 3381321"/>
              <a:gd name="connsiteY22" fmla="*/ 956345 h 5108895"/>
              <a:gd name="connsiteX23" fmla="*/ 2239861 w 3381321"/>
              <a:gd name="connsiteY23" fmla="*/ 981512 h 5108895"/>
              <a:gd name="connsiteX24" fmla="*/ 2231472 w 3381321"/>
              <a:gd name="connsiteY24" fmla="*/ 1015068 h 5108895"/>
              <a:gd name="connsiteX25" fmla="*/ 2197916 w 3381321"/>
              <a:gd name="connsiteY25" fmla="*/ 1065402 h 5108895"/>
              <a:gd name="connsiteX26" fmla="*/ 2181138 w 3381321"/>
              <a:gd name="connsiteY26" fmla="*/ 1098958 h 5108895"/>
              <a:gd name="connsiteX27" fmla="*/ 2139193 w 3381321"/>
              <a:gd name="connsiteY27" fmla="*/ 1140903 h 5108895"/>
              <a:gd name="connsiteX28" fmla="*/ 2097248 w 3381321"/>
              <a:gd name="connsiteY28" fmla="*/ 1208015 h 5108895"/>
              <a:gd name="connsiteX29" fmla="*/ 2072082 w 3381321"/>
              <a:gd name="connsiteY29" fmla="*/ 1241571 h 5108895"/>
              <a:gd name="connsiteX30" fmla="*/ 2030137 w 3381321"/>
              <a:gd name="connsiteY30" fmla="*/ 1266737 h 5108895"/>
              <a:gd name="connsiteX31" fmla="*/ 1996581 w 3381321"/>
              <a:gd name="connsiteY31" fmla="*/ 1291904 h 5108895"/>
              <a:gd name="connsiteX32" fmla="*/ 1929469 w 3381321"/>
              <a:gd name="connsiteY32" fmla="*/ 1350627 h 5108895"/>
              <a:gd name="connsiteX33" fmla="*/ 1853968 w 3381321"/>
              <a:gd name="connsiteY33" fmla="*/ 1400961 h 5108895"/>
              <a:gd name="connsiteX34" fmla="*/ 1837190 w 3381321"/>
              <a:gd name="connsiteY34" fmla="*/ 1434517 h 5108895"/>
              <a:gd name="connsiteX35" fmla="*/ 1820412 w 3381321"/>
              <a:gd name="connsiteY35" fmla="*/ 1484851 h 5108895"/>
              <a:gd name="connsiteX36" fmla="*/ 1803634 w 3381321"/>
              <a:gd name="connsiteY36" fmla="*/ 1510018 h 5108895"/>
              <a:gd name="connsiteX37" fmla="*/ 1795245 w 3381321"/>
              <a:gd name="connsiteY37" fmla="*/ 1535185 h 5108895"/>
              <a:gd name="connsiteX38" fmla="*/ 1770078 w 3381321"/>
              <a:gd name="connsiteY38" fmla="*/ 1560352 h 5108895"/>
              <a:gd name="connsiteX39" fmla="*/ 1753300 w 3381321"/>
              <a:gd name="connsiteY39" fmla="*/ 1610686 h 5108895"/>
              <a:gd name="connsiteX40" fmla="*/ 1744911 w 3381321"/>
              <a:gd name="connsiteY40" fmla="*/ 1644242 h 5108895"/>
              <a:gd name="connsiteX41" fmla="*/ 1719744 w 3381321"/>
              <a:gd name="connsiteY41" fmla="*/ 1686187 h 5108895"/>
              <a:gd name="connsiteX42" fmla="*/ 1677799 w 3381321"/>
              <a:gd name="connsiteY42" fmla="*/ 1820411 h 5108895"/>
              <a:gd name="connsiteX43" fmla="*/ 1661021 w 3381321"/>
              <a:gd name="connsiteY43" fmla="*/ 1862356 h 5108895"/>
              <a:gd name="connsiteX44" fmla="*/ 1644243 w 3381321"/>
              <a:gd name="connsiteY44" fmla="*/ 1912690 h 5108895"/>
              <a:gd name="connsiteX45" fmla="*/ 1635854 w 3381321"/>
              <a:gd name="connsiteY45" fmla="*/ 1937857 h 5108895"/>
              <a:gd name="connsiteX46" fmla="*/ 1627465 w 3381321"/>
              <a:gd name="connsiteY46" fmla="*/ 1979802 h 5108895"/>
              <a:gd name="connsiteX47" fmla="*/ 1610687 w 3381321"/>
              <a:gd name="connsiteY47" fmla="*/ 2181137 h 5108895"/>
              <a:gd name="connsiteX48" fmla="*/ 1593909 w 3381321"/>
              <a:gd name="connsiteY48" fmla="*/ 2273416 h 5108895"/>
              <a:gd name="connsiteX49" fmla="*/ 1568742 w 3381321"/>
              <a:gd name="connsiteY49" fmla="*/ 2323750 h 5108895"/>
              <a:gd name="connsiteX50" fmla="*/ 1535186 w 3381321"/>
              <a:gd name="connsiteY50" fmla="*/ 2407640 h 5108895"/>
              <a:gd name="connsiteX51" fmla="*/ 1510019 w 3381321"/>
              <a:gd name="connsiteY51" fmla="*/ 2457974 h 5108895"/>
              <a:gd name="connsiteX52" fmla="*/ 1501630 w 3381321"/>
              <a:gd name="connsiteY52" fmla="*/ 2491530 h 5108895"/>
              <a:gd name="connsiteX53" fmla="*/ 1476463 w 3381321"/>
              <a:gd name="connsiteY53" fmla="*/ 2533475 h 5108895"/>
              <a:gd name="connsiteX54" fmla="*/ 1375795 w 3381321"/>
              <a:gd name="connsiteY54" fmla="*/ 2734811 h 5108895"/>
              <a:gd name="connsiteX55" fmla="*/ 1342239 w 3381321"/>
              <a:gd name="connsiteY55" fmla="*/ 2810312 h 5108895"/>
              <a:gd name="connsiteX56" fmla="*/ 1333850 w 3381321"/>
              <a:gd name="connsiteY56" fmla="*/ 2852257 h 5108895"/>
              <a:gd name="connsiteX57" fmla="*/ 1308683 w 3381321"/>
              <a:gd name="connsiteY57" fmla="*/ 3196205 h 5108895"/>
              <a:gd name="connsiteX58" fmla="*/ 1291905 w 3381321"/>
              <a:gd name="connsiteY58" fmla="*/ 3246539 h 5108895"/>
              <a:gd name="connsiteX59" fmla="*/ 1283516 w 3381321"/>
              <a:gd name="connsiteY59" fmla="*/ 3288484 h 5108895"/>
              <a:gd name="connsiteX60" fmla="*/ 1249960 w 3381321"/>
              <a:gd name="connsiteY60" fmla="*/ 3397541 h 5108895"/>
              <a:gd name="connsiteX61" fmla="*/ 1266738 w 3381321"/>
              <a:gd name="connsiteY61" fmla="*/ 3548543 h 5108895"/>
              <a:gd name="connsiteX62" fmla="*/ 1249960 w 3381321"/>
              <a:gd name="connsiteY62" fmla="*/ 3691156 h 5108895"/>
              <a:gd name="connsiteX63" fmla="*/ 1241571 w 3381321"/>
              <a:gd name="connsiteY63" fmla="*/ 3749879 h 5108895"/>
              <a:gd name="connsiteX64" fmla="*/ 1233182 w 3381321"/>
              <a:gd name="connsiteY64" fmla="*/ 3775046 h 5108895"/>
              <a:gd name="connsiteX65" fmla="*/ 1166071 w 3381321"/>
              <a:gd name="connsiteY65" fmla="*/ 3842158 h 5108895"/>
              <a:gd name="connsiteX66" fmla="*/ 1098959 w 3381321"/>
              <a:gd name="connsiteY66" fmla="*/ 3934437 h 5108895"/>
              <a:gd name="connsiteX67" fmla="*/ 914401 w 3381321"/>
              <a:gd name="connsiteY67" fmla="*/ 4085438 h 5108895"/>
              <a:gd name="connsiteX68" fmla="*/ 889234 w 3381321"/>
              <a:gd name="connsiteY68" fmla="*/ 4110605 h 5108895"/>
              <a:gd name="connsiteX69" fmla="*/ 864067 w 3381321"/>
              <a:gd name="connsiteY69" fmla="*/ 4160939 h 5108895"/>
              <a:gd name="connsiteX70" fmla="*/ 838900 w 3381321"/>
              <a:gd name="connsiteY70" fmla="*/ 4211273 h 5108895"/>
              <a:gd name="connsiteX71" fmla="*/ 780177 w 3381321"/>
              <a:gd name="connsiteY71" fmla="*/ 4320330 h 5108895"/>
              <a:gd name="connsiteX72" fmla="*/ 771788 w 3381321"/>
              <a:gd name="connsiteY72" fmla="*/ 4395831 h 5108895"/>
              <a:gd name="connsiteX73" fmla="*/ 704676 w 3381321"/>
              <a:gd name="connsiteY73" fmla="*/ 4488110 h 5108895"/>
              <a:gd name="connsiteX74" fmla="*/ 637564 w 3381321"/>
              <a:gd name="connsiteY74" fmla="*/ 4689446 h 5108895"/>
              <a:gd name="connsiteX75" fmla="*/ 595619 w 3381321"/>
              <a:gd name="connsiteY75" fmla="*/ 4723002 h 5108895"/>
              <a:gd name="connsiteX76" fmla="*/ 536896 w 3381321"/>
              <a:gd name="connsiteY76" fmla="*/ 4764947 h 5108895"/>
              <a:gd name="connsiteX77" fmla="*/ 385894 w 3381321"/>
              <a:gd name="connsiteY77" fmla="*/ 4815281 h 5108895"/>
              <a:gd name="connsiteX78" fmla="*/ 142614 w 3381321"/>
              <a:gd name="connsiteY78" fmla="*/ 4848837 h 5108895"/>
              <a:gd name="connsiteX79" fmla="*/ 100669 w 3381321"/>
              <a:gd name="connsiteY79" fmla="*/ 4874004 h 5108895"/>
              <a:gd name="connsiteX80" fmla="*/ 50335 w 3381321"/>
              <a:gd name="connsiteY80" fmla="*/ 4941115 h 5108895"/>
              <a:gd name="connsiteX81" fmla="*/ 33557 w 3381321"/>
              <a:gd name="connsiteY81" fmla="*/ 4974671 h 5108895"/>
              <a:gd name="connsiteX82" fmla="*/ 16779 w 3381321"/>
              <a:gd name="connsiteY82" fmla="*/ 4999838 h 5108895"/>
              <a:gd name="connsiteX83" fmla="*/ 1 w 3381321"/>
              <a:gd name="connsiteY83" fmla="*/ 5108895 h 5108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3381321" h="5108895">
                <a:moveTo>
                  <a:pt x="3372375" y="0"/>
                </a:moveTo>
                <a:cubicBezTo>
                  <a:pt x="3383013" y="106377"/>
                  <a:pt x="3385527" y="84783"/>
                  <a:pt x="3372375" y="209725"/>
                </a:cubicBezTo>
                <a:cubicBezTo>
                  <a:pt x="3371168" y="221191"/>
                  <a:pt x="3369142" y="232969"/>
                  <a:pt x="3363986" y="243281"/>
                </a:cubicBezTo>
                <a:cubicBezTo>
                  <a:pt x="3291724" y="387805"/>
                  <a:pt x="3380483" y="174027"/>
                  <a:pt x="3322041" y="310393"/>
                </a:cubicBezTo>
                <a:cubicBezTo>
                  <a:pt x="3318558" y="318521"/>
                  <a:pt x="3315797" y="326981"/>
                  <a:pt x="3313652" y="335560"/>
                </a:cubicBezTo>
                <a:cubicBezTo>
                  <a:pt x="3306133" y="365635"/>
                  <a:pt x="3306520" y="392396"/>
                  <a:pt x="3288485" y="419449"/>
                </a:cubicBezTo>
                <a:cubicBezTo>
                  <a:pt x="3279711" y="432611"/>
                  <a:pt x="3266114" y="441820"/>
                  <a:pt x="3254929" y="453005"/>
                </a:cubicBezTo>
                <a:cubicBezTo>
                  <a:pt x="3252133" y="464190"/>
                  <a:pt x="3252935" y="476968"/>
                  <a:pt x="3246540" y="486561"/>
                </a:cubicBezTo>
                <a:cubicBezTo>
                  <a:pt x="3233902" y="505519"/>
                  <a:pt x="3205857" y="505715"/>
                  <a:pt x="3187817" y="511728"/>
                </a:cubicBezTo>
                <a:cubicBezTo>
                  <a:pt x="3173531" y="516490"/>
                  <a:pt x="3160726" y="526030"/>
                  <a:pt x="3145872" y="528506"/>
                </a:cubicBezTo>
                <a:cubicBezTo>
                  <a:pt x="3093175" y="537289"/>
                  <a:pt x="3039242" y="536890"/>
                  <a:pt x="2986482" y="545284"/>
                </a:cubicBezTo>
                <a:cubicBezTo>
                  <a:pt x="2916075" y="556485"/>
                  <a:pt x="2847080" y="575509"/>
                  <a:pt x="2776757" y="587229"/>
                </a:cubicBezTo>
                <a:lnTo>
                  <a:pt x="2726423" y="595618"/>
                </a:lnTo>
                <a:cubicBezTo>
                  <a:pt x="2704052" y="606803"/>
                  <a:pt x="2676997" y="611488"/>
                  <a:pt x="2659311" y="629174"/>
                </a:cubicBezTo>
                <a:cubicBezTo>
                  <a:pt x="2627891" y="660594"/>
                  <a:pt x="2645399" y="650589"/>
                  <a:pt x="2608977" y="662730"/>
                </a:cubicBezTo>
                <a:cubicBezTo>
                  <a:pt x="2562966" y="697238"/>
                  <a:pt x="2578562" y="687709"/>
                  <a:pt x="2516698" y="721453"/>
                </a:cubicBezTo>
                <a:cubicBezTo>
                  <a:pt x="2505719" y="727441"/>
                  <a:pt x="2493318" y="730962"/>
                  <a:pt x="2483142" y="738231"/>
                </a:cubicBezTo>
                <a:cubicBezTo>
                  <a:pt x="2473488" y="745127"/>
                  <a:pt x="2467157" y="755885"/>
                  <a:pt x="2457975" y="763398"/>
                </a:cubicBezTo>
                <a:cubicBezTo>
                  <a:pt x="2394221" y="815560"/>
                  <a:pt x="2414092" y="805989"/>
                  <a:pt x="2365696" y="822121"/>
                </a:cubicBezTo>
                <a:cubicBezTo>
                  <a:pt x="2354511" y="833306"/>
                  <a:pt x="2344933" y="846373"/>
                  <a:pt x="2332140" y="855677"/>
                </a:cubicBezTo>
                <a:cubicBezTo>
                  <a:pt x="2313907" y="868937"/>
                  <a:pt x="2290267" y="874255"/>
                  <a:pt x="2273417" y="889233"/>
                </a:cubicBezTo>
                <a:cubicBezTo>
                  <a:pt x="2264070" y="897541"/>
                  <a:pt x="2261030" y="911080"/>
                  <a:pt x="2256639" y="922789"/>
                </a:cubicBezTo>
                <a:cubicBezTo>
                  <a:pt x="2252591" y="933584"/>
                  <a:pt x="2251417" y="945259"/>
                  <a:pt x="2248250" y="956345"/>
                </a:cubicBezTo>
                <a:cubicBezTo>
                  <a:pt x="2245821" y="964848"/>
                  <a:pt x="2242290" y="973009"/>
                  <a:pt x="2239861" y="981512"/>
                </a:cubicBezTo>
                <a:cubicBezTo>
                  <a:pt x="2236694" y="992598"/>
                  <a:pt x="2236628" y="1004756"/>
                  <a:pt x="2231472" y="1015068"/>
                </a:cubicBezTo>
                <a:cubicBezTo>
                  <a:pt x="2222454" y="1033104"/>
                  <a:pt x="2206934" y="1047366"/>
                  <a:pt x="2197916" y="1065402"/>
                </a:cubicBezTo>
                <a:cubicBezTo>
                  <a:pt x="2192323" y="1076587"/>
                  <a:pt x="2188816" y="1089087"/>
                  <a:pt x="2181138" y="1098958"/>
                </a:cubicBezTo>
                <a:cubicBezTo>
                  <a:pt x="2168999" y="1114566"/>
                  <a:pt x="2152214" y="1126022"/>
                  <a:pt x="2139193" y="1140903"/>
                </a:cubicBezTo>
                <a:cubicBezTo>
                  <a:pt x="2130434" y="1150913"/>
                  <a:pt x="2100007" y="1203877"/>
                  <a:pt x="2097248" y="1208015"/>
                </a:cubicBezTo>
                <a:cubicBezTo>
                  <a:pt x="2089493" y="1219648"/>
                  <a:pt x="2082604" y="1232364"/>
                  <a:pt x="2072082" y="1241571"/>
                </a:cubicBezTo>
                <a:cubicBezTo>
                  <a:pt x="2059811" y="1252308"/>
                  <a:pt x="2043704" y="1257693"/>
                  <a:pt x="2030137" y="1266737"/>
                </a:cubicBezTo>
                <a:cubicBezTo>
                  <a:pt x="2018503" y="1274493"/>
                  <a:pt x="2007103" y="1282697"/>
                  <a:pt x="1996581" y="1291904"/>
                </a:cubicBezTo>
                <a:cubicBezTo>
                  <a:pt x="1961909" y="1322242"/>
                  <a:pt x="1967928" y="1327552"/>
                  <a:pt x="1929469" y="1350627"/>
                </a:cubicBezTo>
                <a:cubicBezTo>
                  <a:pt x="1891288" y="1373536"/>
                  <a:pt x="1878002" y="1367314"/>
                  <a:pt x="1853968" y="1400961"/>
                </a:cubicBezTo>
                <a:cubicBezTo>
                  <a:pt x="1846699" y="1411137"/>
                  <a:pt x="1841834" y="1422906"/>
                  <a:pt x="1837190" y="1434517"/>
                </a:cubicBezTo>
                <a:cubicBezTo>
                  <a:pt x="1830622" y="1450938"/>
                  <a:pt x="1830222" y="1470136"/>
                  <a:pt x="1820412" y="1484851"/>
                </a:cubicBezTo>
                <a:cubicBezTo>
                  <a:pt x="1814819" y="1493240"/>
                  <a:pt x="1808143" y="1501000"/>
                  <a:pt x="1803634" y="1510018"/>
                </a:cubicBezTo>
                <a:cubicBezTo>
                  <a:pt x="1799679" y="1517927"/>
                  <a:pt x="1800150" y="1527827"/>
                  <a:pt x="1795245" y="1535185"/>
                </a:cubicBezTo>
                <a:cubicBezTo>
                  <a:pt x="1788664" y="1545056"/>
                  <a:pt x="1778467" y="1551963"/>
                  <a:pt x="1770078" y="1560352"/>
                </a:cubicBezTo>
                <a:cubicBezTo>
                  <a:pt x="1764485" y="1577130"/>
                  <a:pt x="1758382" y="1593746"/>
                  <a:pt x="1753300" y="1610686"/>
                </a:cubicBezTo>
                <a:cubicBezTo>
                  <a:pt x="1749987" y="1621729"/>
                  <a:pt x="1749594" y="1633706"/>
                  <a:pt x="1744911" y="1644242"/>
                </a:cubicBezTo>
                <a:cubicBezTo>
                  <a:pt x="1738289" y="1659142"/>
                  <a:pt x="1726577" y="1671382"/>
                  <a:pt x="1719744" y="1686187"/>
                </a:cubicBezTo>
                <a:cubicBezTo>
                  <a:pt x="1685641" y="1760076"/>
                  <a:pt x="1701181" y="1744418"/>
                  <a:pt x="1677799" y="1820411"/>
                </a:cubicBezTo>
                <a:cubicBezTo>
                  <a:pt x="1673370" y="1834804"/>
                  <a:pt x="1666167" y="1848204"/>
                  <a:pt x="1661021" y="1862356"/>
                </a:cubicBezTo>
                <a:cubicBezTo>
                  <a:pt x="1654977" y="1878977"/>
                  <a:pt x="1649836" y="1895912"/>
                  <a:pt x="1644243" y="1912690"/>
                </a:cubicBezTo>
                <a:cubicBezTo>
                  <a:pt x="1641447" y="1921079"/>
                  <a:pt x="1637588" y="1929186"/>
                  <a:pt x="1635854" y="1937857"/>
                </a:cubicBezTo>
                <a:lnTo>
                  <a:pt x="1627465" y="1979802"/>
                </a:lnTo>
                <a:cubicBezTo>
                  <a:pt x="1625636" y="2003580"/>
                  <a:pt x="1614813" y="2150879"/>
                  <a:pt x="1610687" y="2181137"/>
                </a:cubicBezTo>
                <a:cubicBezTo>
                  <a:pt x="1606463" y="2212114"/>
                  <a:pt x="1602731" y="2243422"/>
                  <a:pt x="1593909" y="2273416"/>
                </a:cubicBezTo>
                <a:cubicBezTo>
                  <a:pt x="1588616" y="2291412"/>
                  <a:pt x="1576261" y="2306564"/>
                  <a:pt x="1568742" y="2323750"/>
                </a:cubicBezTo>
                <a:cubicBezTo>
                  <a:pt x="1556670" y="2351342"/>
                  <a:pt x="1548655" y="2380702"/>
                  <a:pt x="1535186" y="2407640"/>
                </a:cubicBezTo>
                <a:cubicBezTo>
                  <a:pt x="1526797" y="2424418"/>
                  <a:pt x="1516986" y="2440557"/>
                  <a:pt x="1510019" y="2457974"/>
                </a:cubicBezTo>
                <a:cubicBezTo>
                  <a:pt x="1505737" y="2468679"/>
                  <a:pt x="1506313" y="2480994"/>
                  <a:pt x="1501630" y="2491530"/>
                </a:cubicBezTo>
                <a:cubicBezTo>
                  <a:pt x="1495008" y="2506430"/>
                  <a:pt x="1483954" y="2518992"/>
                  <a:pt x="1476463" y="2533475"/>
                </a:cubicBezTo>
                <a:cubicBezTo>
                  <a:pt x="1441991" y="2600121"/>
                  <a:pt x="1409351" y="2667699"/>
                  <a:pt x="1375795" y="2734811"/>
                </a:cubicBezTo>
                <a:cubicBezTo>
                  <a:pt x="1363402" y="2759598"/>
                  <a:pt x="1350272" y="2783534"/>
                  <a:pt x="1342239" y="2810312"/>
                </a:cubicBezTo>
                <a:cubicBezTo>
                  <a:pt x="1338142" y="2823969"/>
                  <a:pt x="1336646" y="2838275"/>
                  <a:pt x="1333850" y="2852257"/>
                </a:cubicBezTo>
                <a:cubicBezTo>
                  <a:pt x="1325461" y="2966906"/>
                  <a:pt x="1320844" y="3081894"/>
                  <a:pt x="1308683" y="3196205"/>
                </a:cubicBezTo>
                <a:cubicBezTo>
                  <a:pt x="1306812" y="3213791"/>
                  <a:pt x="1296558" y="3229477"/>
                  <a:pt x="1291905" y="3246539"/>
                </a:cubicBezTo>
                <a:cubicBezTo>
                  <a:pt x="1288153" y="3260295"/>
                  <a:pt x="1287433" y="3274774"/>
                  <a:pt x="1283516" y="3288484"/>
                </a:cubicBezTo>
                <a:cubicBezTo>
                  <a:pt x="1225890" y="3490175"/>
                  <a:pt x="1277306" y="3288159"/>
                  <a:pt x="1249960" y="3397541"/>
                </a:cubicBezTo>
                <a:cubicBezTo>
                  <a:pt x="1255456" y="3436011"/>
                  <a:pt x="1267901" y="3515970"/>
                  <a:pt x="1266738" y="3548543"/>
                </a:cubicBezTo>
                <a:cubicBezTo>
                  <a:pt x="1265030" y="3596378"/>
                  <a:pt x="1255897" y="3643660"/>
                  <a:pt x="1249960" y="3691156"/>
                </a:cubicBezTo>
                <a:cubicBezTo>
                  <a:pt x="1247507" y="3710776"/>
                  <a:pt x="1245449" y="3730490"/>
                  <a:pt x="1241571" y="3749879"/>
                </a:cubicBezTo>
                <a:cubicBezTo>
                  <a:pt x="1239837" y="3758550"/>
                  <a:pt x="1238782" y="3768202"/>
                  <a:pt x="1233182" y="3775046"/>
                </a:cubicBezTo>
                <a:cubicBezTo>
                  <a:pt x="1213149" y="3799532"/>
                  <a:pt x="1181767" y="3814690"/>
                  <a:pt x="1166071" y="3842158"/>
                </a:cubicBezTo>
                <a:cubicBezTo>
                  <a:pt x="1141514" y="3885133"/>
                  <a:pt x="1136636" y="3905625"/>
                  <a:pt x="1098959" y="3934437"/>
                </a:cubicBezTo>
                <a:cubicBezTo>
                  <a:pt x="918079" y="4072756"/>
                  <a:pt x="1055426" y="3944413"/>
                  <a:pt x="914401" y="4085438"/>
                </a:cubicBezTo>
                <a:cubicBezTo>
                  <a:pt x="906012" y="4093827"/>
                  <a:pt x="894540" y="4099994"/>
                  <a:pt x="889234" y="4110605"/>
                </a:cubicBezTo>
                <a:cubicBezTo>
                  <a:pt x="880845" y="4127383"/>
                  <a:pt x="871685" y="4143797"/>
                  <a:pt x="864067" y="4160939"/>
                </a:cubicBezTo>
                <a:cubicBezTo>
                  <a:pt x="840912" y="4213037"/>
                  <a:pt x="873783" y="4158948"/>
                  <a:pt x="838900" y="4211273"/>
                </a:cubicBezTo>
                <a:cubicBezTo>
                  <a:pt x="812237" y="4344586"/>
                  <a:pt x="864149" y="4116399"/>
                  <a:pt x="780177" y="4320330"/>
                </a:cubicBezTo>
                <a:cubicBezTo>
                  <a:pt x="770536" y="4343745"/>
                  <a:pt x="780216" y="4371953"/>
                  <a:pt x="771788" y="4395831"/>
                </a:cubicBezTo>
                <a:cubicBezTo>
                  <a:pt x="756003" y="4440556"/>
                  <a:pt x="733905" y="4458881"/>
                  <a:pt x="704676" y="4488110"/>
                </a:cubicBezTo>
                <a:cubicBezTo>
                  <a:pt x="691417" y="4534517"/>
                  <a:pt x="651665" y="4678165"/>
                  <a:pt x="637564" y="4689446"/>
                </a:cubicBezTo>
                <a:cubicBezTo>
                  <a:pt x="623582" y="4700631"/>
                  <a:pt x="609943" y="4712259"/>
                  <a:pt x="595619" y="4723002"/>
                </a:cubicBezTo>
                <a:cubicBezTo>
                  <a:pt x="576375" y="4737435"/>
                  <a:pt x="558914" y="4755259"/>
                  <a:pt x="536896" y="4764947"/>
                </a:cubicBezTo>
                <a:cubicBezTo>
                  <a:pt x="488332" y="4786315"/>
                  <a:pt x="437789" y="4804239"/>
                  <a:pt x="385894" y="4815281"/>
                </a:cubicBezTo>
                <a:cubicBezTo>
                  <a:pt x="305825" y="4832317"/>
                  <a:pt x="223707" y="4837652"/>
                  <a:pt x="142614" y="4848837"/>
                </a:cubicBezTo>
                <a:cubicBezTo>
                  <a:pt x="128632" y="4857226"/>
                  <a:pt x="112856" y="4863171"/>
                  <a:pt x="100669" y="4874004"/>
                </a:cubicBezTo>
                <a:cubicBezTo>
                  <a:pt x="91298" y="4882334"/>
                  <a:pt x="59880" y="4924411"/>
                  <a:pt x="50335" y="4941115"/>
                </a:cubicBezTo>
                <a:cubicBezTo>
                  <a:pt x="44130" y="4951973"/>
                  <a:pt x="39762" y="4963813"/>
                  <a:pt x="33557" y="4974671"/>
                </a:cubicBezTo>
                <a:cubicBezTo>
                  <a:pt x="28555" y="4983425"/>
                  <a:pt x="22372" y="4991449"/>
                  <a:pt x="16779" y="4999838"/>
                </a:cubicBezTo>
                <a:cubicBezTo>
                  <a:pt x="-459" y="5103264"/>
                  <a:pt x="1" y="5066487"/>
                  <a:pt x="1" y="510889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18827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E78F596-449A-305D-4037-5CCE78A13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Lap-galla JKA21 2022 jmf 2024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3A87BF1-4CA5-AC8D-7F92-AFE0E4B467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530F04C-D09F-7A18-744C-414927C84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3100" y="1455420"/>
            <a:ext cx="6438900" cy="5402580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AC9E97A6-2E0A-BDD6-93C5-74A8F2361F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4300" y="1578610"/>
            <a:ext cx="6290564" cy="515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1803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B5CD466-A89E-4BC9-8B79-DCE4AD942FC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241162"/>
          </a:xfrm>
        </p:spPr>
        <p:txBody>
          <a:bodyPr>
            <a:normAutofit fontScale="90000"/>
          </a:bodyPr>
          <a:lstStyle/>
          <a:p>
            <a:pPr lvl="0" algn="ctr"/>
            <a:br>
              <a:rPr lang="sv-SE" dirty="0"/>
            </a:br>
            <a:r>
              <a:rPr lang="sv-SE" dirty="0"/>
              <a:t>Diagnosen är ställd  – Ojämlik vård!</a:t>
            </a:r>
            <a:br>
              <a:rPr lang="sv-SE" dirty="0"/>
            </a:br>
            <a:r>
              <a:rPr lang="sv-SE" dirty="0"/>
              <a:t> </a:t>
            </a:r>
          </a:p>
        </p:txBody>
      </p:sp>
      <p:pic>
        <p:nvPicPr>
          <p:cNvPr id="4" name="Platshållare för innehåll 5">
            <a:extLst>
              <a:ext uri="{FF2B5EF4-FFF2-40B4-BE49-F238E27FC236}">
                <a16:creationId xmlns:a16="http://schemas.microsoft.com/office/drawing/2014/main" id="{DF371A3B-14B4-40BA-8C10-11F0E1BFF3B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415208" y="1220073"/>
            <a:ext cx="6758609" cy="4945232"/>
          </a:xfr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2C5704A9-4E6F-4252-A03B-4687B07B4B9C}"/>
              </a:ext>
            </a:extLst>
          </p:cNvPr>
          <p:cNvSpPr txBox="1"/>
          <p:nvPr/>
        </p:nvSpPr>
        <p:spPr>
          <a:xfrm>
            <a:off x="3983629" y="6165305"/>
            <a:ext cx="5976664" cy="5232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sv-SE" sz="2800" b="0" i="0" u="none" strike="noStrike" kern="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itchFamily="18"/>
                <a:ea typeface="+mn-ea"/>
                <a:cs typeface="Arial"/>
              </a:rPr>
              <a:t>SPOR hemsida: www.spor.se</a:t>
            </a:r>
          </a:p>
        </p:txBody>
      </p:sp>
    </p:spTree>
    <p:extLst>
      <p:ext uri="{BB962C8B-B14F-4D97-AF65-F5344CB8AC3E}">
        <p14:creationId xmlns:p14="http://schemas.microsoft.com/office/powerpoint/2010/main" val="30867792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336A31B-D72D-DAA5-9AC7-827C6B6A2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 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CF1DB5A-75F5-DD76-3AB8-70CD20F5B541}"/>
              </a:ext>
            </a:extLst>
          </p:cNvPr>
          <p:cNvGraphicFramePr>
            <a:graphicFrameLocks/>
          </p:cNvGraphicFramePr>
          <p:nvPr/>
        </p:nvGraphicFramePr>
        <p:xfrm>
          <a:off x="930304" y="222513"/>
          <a:ext cx="8915400" cy="5658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12593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3FF4DC9-6740-B220-12FC-8EDA8F01C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8B398B7-53D0-73F2-2A06-3466946C24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A729D36E-1C6A-340C-9D00-B4A84923BC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45" y="2962930"/>
            <a:ext cx="12194160" cy="2355690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DB6AB778-9A5B-3F1B-478D-1C1E52C63E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853" y="0"/>
            <a:ext cx="8430004" cy="285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12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84DBDAC-883B-6DCA-D8E2-25F964149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3C911F5-3EFF-B25F-EA4C-622B56EBC4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19E838BD-5772-1592-880C-AD2C6B494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521" y="365125"/>
            <a:ext cx="10050638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052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1AB1C6F-C0D8-9606-2F66-00B289144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4 Regioner tillbaka över nivån 2019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D413945-CDD2-6A87-7522-DCD2E01705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50C36CE9-C7F0-4FF4-D9E3-83AEDA8C82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74742"/>
            <a:ext cx="10108608" cy="4337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654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BFB231B-20AC-EE08-9E86-AE7BF86F734D}"/>
              </a:ext>
            </a:extLst>
          </p:cNvPr>
          <p:cNvGraphicFramePr>
            <a:graphicFrameLocks/>
          </p:cNvGraphicFramePr>
          <p:nvPr/>
        </p:nvGraphicFramePr>
        <p:xfrm>
          <a:off x="1413509" y="599598"/>
          <a:ext cx="9364981" cy="5658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97852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A32476C-89B2-C023-79F2-FFB7E2831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Väntetider </a:t>
            </a:r>
            <a:br>
              <a:rPr lang="sv-SE" dirty="0"/>
            </a:br>
            <a:r>
              <a:rPr lang="sv-SE" dirty="0"/>
              <a:t>i Vården</a:t>
            </a:r>
            <a:br>
              <a:rPr lang="sv-SE" dirty="0"/>
            </a:br>
            <a:r>
              <a:rPr lang="sv-SE" dirty="0"/>
              <a:t>januari 2014 –old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36A7DC3-B320-114B-0E3E-67A638F720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r>
              <a:rPr lang="sv-SE" dirty="0"/>
              <a:t>97 081 st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77D1D658-E246-2B5C-6365-FFEA333222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225" y="0"/>
            <a:ext cx="7724775" cy="669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694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336A31B-D72D-DAA5-9AC7-827C6B6A2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 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CF1DB5A-75F5-DD76-3AB8-70CD20F5B5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0646997"/>
              </p:ext>
            </p:extLst>
          </p:nvPr>
        </p:nvGraphicFramePr>
        <p:xfrm>
          <a:off x="930304" y="222513"/>
          <a:ext cx="8915400" cy="5658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8740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2D0605E-9563-0A43-51E1-165824ED9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7D6DD73-2C04-479F-1F96-00CA02173D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B6CFEDD7-C461-DDD5-88AF-72ABC2C930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132" y="30185"/>
            <a:ext cx="11351736" cy="6797629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85154F8B-F214-6BEB-C3DA-2A2A9F0EF176}"/>
              </a:ext>
            </a:extLst>
          </p:cNvPr>
          <p:cNvSpPr txBox="1"/>
          <p:nvPr/>
        </p:nvSpPr>
        <p:spPr>
          <a:xfrm>
            <a:off x="8598716" y="5033394"/>
            <a:ext cx="31731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/>
              <a:t>168.980 op färre</a:t>
            </a:r>
          </a:p>
          <a:p>
            <a:r>
              <a:rPr lang="sv-SE" sz="3200" b="1" dirty="0"/>
              <a:t>2020 - 2021</a:t>
            </a:r>
          </a:p>
        </p:txBody>
      </p:sp>
    </p:spTree>
    <p:extLst>
      <p:ext uri="{BB962C8B-B14F-4D97-AF65-F5344CB8AC3E}">
        <p14:creationId xmlns:p14="http://schemas.microsoft.com/office/powerpoint/2010/main" val="42929651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B0EC4F8DF8C2A478ED3EBD2BE5FC4B6" ma:contentTypeVersion="5" ma:contentTypeDescription="Skapa ett nytt dokument." ma:contentTypeScope="" ma:versionID="861865ed59989d8ec805ef4674f378ae">
  <xsd:schema xmlns:xsd="http://www.w3.org/2001/XMLSchema" xmlns:xs="http://www.w3.org/2001/XMLSchema" xmlns:p="http://schemas.microsoft.com/office/2006/metadata/properties" xmlns:ns2="a6322a96-1c0b-458f-b45c-b3ab595257bb" xmlns:ns3="f31907a6-cc00-477a-b1af-845b479ac42a" targetNamespace="http://schemas.microsoft.com/office/2006/metadata/properties" ma:root="true" ma:fieldsID="1d9f49d883556928796689b2fd1dc70a" ns2:_="" ns3:_="">
    <xsd:import namespace="a6322a96-1c0b-458f-b45c-b3ab595257bb"/>
    <xsd:import namespace="f31907a6-cc00-477a-b1af-845b479ac4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322a96-1c0b-458f-b45c-b3ab595257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1907a6-cc00-477a-b1af-845b479ac42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AE5CCCD-D782-48F9-A9CE-955E518EAC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322a96-1c0b-458f-b45c-b3ab595257bb"/>
    <ds:schemaRef ds:uri="f31907a6-cc00-477a-b1af-845b479ac4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B0F82EB-C834-491C-8875-0BD470809E2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0B91AD4-7288-4070-9C6D-8B2A1826DEE1}">
  <ds:schemaRefs>
    <ds:schemaRef ds:uri="http://purl.org/dc/dcmitype/"/>
    <ds:schemaRef ds:uri="a6322a96-1c0b-458f-b45c-b3ab595257bb"/>
    <ds:schemaRef ds:uri="http://schemas.microsoft.com/office/2006/documentManagement/types"/>
    <ds:schemaRef ds:uri="http://purl.org/dc/elements/1.1/"/>
    <ds:schemaRef ds:uri="http://purl.org/dc/terms/"/>
    <ds:schemaRef ds:uri="f31907a6-cc00-477a-b1af-845b479ac42a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2472</TotalTime>
  <Words>286</Words>
  <Application>Microsoft Office PowerPoint</Application>
  <PresentationFormat>Bredbild</PresentationFormat>
  <Paragraphs>54</Paragraphs>
  <Slides>37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Times New Roman</vt:lpstr>
      <vt:lpstr>Office-tema</vt:lpstr>
      <vt:lpstr>Intressanta utdatarapporter </vt:lpstr>
      <vt:lpstr>PowerPoint-presentation</vt:lpstr>
      <vt:lpstr>PowerPoint-presentation</vt:lpstr>
      <vt:lpstr>PowerPoint-presentation</vt:lpstr>
      <vt:lpstr>4 Regioner tillbaka över nivån 2019</vt:lpstr>
      <vt:lpstr>PowerPoint-presentation</vt:lpstr>
      <vt:lpstr>Väntetider  i Vården januari 2014 –old</vt:lpstr>
      <vt:lpstr> </vt:lpstr>
      <vt:lpstr>PowerPoint-presentation</vt:lpstr>
      <vt:lpstr> </vt:lpstr>
      <vt:lpstr>PowerPoint-presentation</vt:lpstr>
      <vt:lpstr>2023-09-01</vt:lpstr>
      <vt:lpstr>PowerPoint-presentation</vt:lpstr>
      <vt:lpstr>PowerPoint-presentation</vt:lpstr>
      <vt:lpstr>PowerPoint-presentation</vt:lpstr>
      <vt:lpstr>Kömiljarder har hittills aldrig  löst köproblematiken</vt:lpstr>
      <vt:lpstr>PowerPoint-presentation</vt:lpstr>
      <vt:lpstr>PowerPoint-presentation</vt:lpstr>
      <vt:lpstr>God vård –2005</vt:lpstr>
      <vt:lpstr>2023-05-25</vt:lpstr>
      <vt:lpstr>2023-06-01</vt:lpstr>
      <vt:lpstr>PowerPoint-presentation</vt:lpstr>
      <vt:lpstr>Bröstcancer 2024-02-29</vt:lpstr>
      <vt:lpstr>Prostatacancer 2024-02-29</vt:lpstr>
      <vt:lpstr>2023-01-01  till 2023-09-14  Inom 90 dagar: Sörmland  75 % Dalarna 10 %</vt:lpstr>
      <vt:lpstr>NFBxx 09 19 29 39 99</vt:lpstr>
      <vt:lpstr>2023-01-01 till 2023-09-14 jämfört med 2023-12-13 till 2024-03-12 ( Höger) Höfproteser</vt:lpstr>
      <vt:lpstr>NFB – Primär höftprotes – 2018 till 2024</vt:lpstr>
      <vt:lpstr>PowerPoint-presentation</vt:lpstr>
      <vt:lpstr> </vt:lpstr>
      <vt:lpstr>Knäprotes – ASA-klasser 2019 till 2023</vt:lpstr>
      <vt:lpstr>Knäprotes – ASA-klasser 2019 till 2023</vt:lpstr>
      <vt:lpstr> 1. JAK21  Lapgalla 2022</vt:lpstr>
      <vt:lpstr>Lap-galla JKA21 2022 jmf 2024</vt:lpstr>
      <vt:lpstr> Diagnosen är ställd  – Ojämlik vård!  </vt:lpstr>
      <vt:lpstr> 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Lyckner, Sara</dc:creator>
  <cp:lastModifiedBy>Gunnar Enlund</cp:lastModifiedBy>
  <cp:revision>23</cp:revision>
  <cp:lastPrinted>2024-03-10T15:20:33Z</cp:lastPrinted>
  <dcterms:created xsi:type="dcterms:W3CDTF">2021-08-25T07:19:02Z</dcterms:created>
  <dcterms:modified xsi:type="dcterms:W3CDTF">2024-03-15T06:31:14Z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0x0101008B0EC4F8DF8C2A478ED3EBD2BE5FC4B6</vt:lpwstr>
  </property>
</Properties>
</file>