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71" r:id="rId3"/>
    <p:sldId id="257" r:id="rId4"/>
    <p:sldId id="260" r:id="rId5"/>
    <p:sldId id="258" r:id="rId6"/>
    <p:sldId id="265" r:id="rId7"/>
    <p:sldId id="266" r:id="rId8"/>
    <p:sldId id="267" r:id="rId9"/>
    <p:sldId id="269" r:id="rId10"/>
    <p:sldId id="268" r:id="rId11"/>
    <p:sldId id="270" r:id="rId12"/>
    <p:sldId id="259" r:id="rId13"/>
    <p:sldId id="262" r:id="rId14"/>
    <p:sldId id="261" r:id="rId15"/>
    <p:sldId id="263"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607"/>
    <a:srgbClr val="F39307"/>
    <a:srgbClr val="EF9107"/>
    <a:srgbClr val="F9B62F"/>
    <a:srgbClr val="F9BA3D"/>
    <a:srgbClr val="FFCF37"/>
    <a:srgbClr val="D9B353"/>
    <a:srgbClr val="D9A953"/>
    <a:srgbClr val="53B0D9"/>
    <a:srgbClr val="36A2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72" d="100"/>
          <a:sy n="72" d="100"/>
        </p:scale>
        <p:origin x="340" y="56"/>
      </p:cViewPr>
      <p:guideLst/>
    </p:cSldViewPr>
  </p:slideViewPr>
  <p:notesTextViewPr>
    <p:cViewPr>
      <p:scale>
        <a:sx n="1" d="1"/>
        <a:sy n="1" d="1"/>
      </p:scale>
      <p:origin x="0" y="0"/>
    </p:cViewPr>
  </p:notesTextViewPr>
  <p:sorterViewPr>
    <p:cViewPr>
      <p:scale>
        <a:sx n="83" d="100"/>
        <a:sy n="83" d="100"/>
      </p:scale>
      <p:origin x="0" y="-1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0D9B4-7E14-4ADE-B1C0-6535B4A5D6C3}" type="datetimeFigureOut">
              <a:rPr lang="sv-SE" smtClean="0"/>
              <a:t>2023-11-10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E1BE3-9FE7-4FCA-B7DC-B0013AF6AF8A}" type="slidenum">
              <a:rPr lang="sv-SE" smtClean="0"/>
              <a:t>‹#›</a:t>
            </a:fld>
            <a:endParaRPr lang="sv-SE"/>
          </a:p>
        </p:txBody>
      </p:sp>
    </p:spTree>
    <p:extLst>
      <p:ext uri="{BB962C8B-B14F-4D97-AF65-F5344CB8AC3E}">
        <p14:creationId xmlns:p14="http://schemas.microsoft.com/office/powerpoint/2010/main" val="4055320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8418767F-EA04-4FAC-86EC-E0AD12F188AF}" type="datetime1">
              <a:rPr lang="sv-SE" smtClean="0"/>
              <a:t>2023-11-10</a:t>
            </a:fld>
            <a:endParaRPr lang="sv-SE"/>
          </a:p>
        </p:txBody>
      </p:sp>
      <p:sp>
        <p:nvSpPr>
          <p:cNvPr id="5" name="Footer Placeholder 4"/>
          <p:cNvSpPr>
            <a:spLocks noGrp="1"/>
          </p:cNvSpPr>
          <p:nvPr>
            <p:ph type="ftr" sz="quarter" idx="11"/>
          </p:nvPr>
        </p:nvSpPr>
        <p:spPr/>
        <p:txBody>
          <a:bodyPr/>
          <a:lstStyle/>
          <a:p>
            <a:r>
              <a:rPr lang="sv-SE"/>
              <a:t>Peter Spetz Användarmöte Ht 2023 Göteborg</a:t>
            </a:r>
          </a:p>
        </p:txBody>
      </p:sp>
      <p:sp>
        <p:nvSpPr>
          <p:cNvPr id="6" name="Slide Number Placeholder 5"/>
          <p:cNvSpPr>
            <a:spLocks noGrp="1"/>
          </p:cNvSpPr>
          <p:nvPr>
            <p:ph type="sldNum" sz="quarter" idx="12"/>
          </p:nvPr>
        </p:nvSpPr>
        <p:spPr/>
        <p:txBody>
          <a:bodyPr/>
          <a:lstStyle/>
          <a:p>
            <a:fld id="{2C436CDF-69DE-4E22-8EE6-F63912064B8E}" type="slidenum">
              <a:rPr lang="sv-SE" smtClean="0"/>
              <a:t>‹#›</a:t>
            </a:fld>
            <a:endParaRPr lang="sv-SE"/>
          </a:p>
        </p:txBody>
      </p:sp>
      <p:pic>
        <p:nvPicPr>
          <p:cNvPr id="7" name="Bildobjekt 6" descr="En bild som visar text, clipart&#10;&#10;Automatiskt genererad beskrivning">
            <a:extLst>
              <a:ext uri="{FF2B5EF4-FFF2-40B4-BE49-F238E27FC236}">
                <a16:creationId xmlns:a16="http://schemas.microsoft.com/office/drawing/2014/main" id="{D6E09BDB-D380-45BA-B60B-FAEB6EB969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2201" y="5735637"/>
            <a:ext cx="2105527" cy="962526"/>
          </a:xfrm>
          <a:prstGeom prst="rect">
            <a:avLst/>
          </a:prstGeom>
        </p:spPr>
      </p:pic>
      <p:sp>
        <p:nvSpPr>
          <p:cNvPr id="8" name="Rektangel 7">
            <a:extLst>
              <a:ext uri="{FF2B5EF4-FFF2-40B4-BE49-F238E27FC236}">
                <a16:creationId xmlns:a16="http://schemas.microsoft.com/office/drawing/2014/main" id="{27411839-2BAD-43B6-B9C5-F2AB9469D1B8}"/>
              </a:ext>
            </a:extLst>
          </p:cNvPr>
          <p:cNvSpPr/>
          <p:nvPr userDrawn="1"/>
        </p:nvSpPr>
        <p:spPr>
          <a:xfrm>
            <a:off x="390526" y="6172202"/>
            <a:ext cx="9496425" cy="66675"/>
          </a:xfrm>
          <a:prstGeom prst="rect">
            <a:avLst/>
          </a:prstGeom>
          <a:solidFill>
            <a:srgbClr val="F79607"/>
          </a:solidFill>
          <a:ln>
            <a:solidFill>
              <a:srgbClr val="EF91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380673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166E0F3-209E-4AE9-B463-8023E7788A73}" type="datetime1">
              <a:rPr lang="sv-SE" smtClean="0"/>
              <a:t>2023-11-10</a:t>
            </a:fld>
            <a:endParaRPr lang="sv-SE"/>
          </a:p>
        </p:txBody>
      </p:sp>
      <p:sp>
        <p:nvSpPr>
          <p:cNvPr id="5" name="Footer Placeholder 4"/>
          <p:cNvSpPr>
            <a:spLocks noGrp="1"/>
          </p:cNvSpPr>
          <p:nvPr>
            <p:ph type="ftr" sz="quarter" idx="11"/>
          </p:nvPr>
        </p:nvSpPr>
        <p:spPr/>
        <p:txBody>
          <a:bodyPr/>
          <a:lstStyle/>
          <a:p>
            <a:r>
              <a:rPr lang="sv-SE"/>
              <a:t>Peter Spetz Användarmöte Ht 2023 Göteborg</a:t>
            </a:r>
          </a:p>
        </p:txBody>
      </p:sp>
      <p:sp>
        <p:nvSpPr>
          <p:cNvPr id="6" name="Slide Number Placeholder 5"/>
          <p:cNvSpPr>
            <a:spLocks noGrp="1"/>
          </p:cNvSpPr>
          <p:nvPr>
            <p:ph type="sldNum" sz="quarter" idx="12"/>
          </p:nvPr>
        </p:nvSpPr>
        <p:spPr/>
        <p:txBody>
          <a:bodyPr/>
          <a:lstStyle/>
          <a:p>
            <a:fld id="{2C436CDF-69DE-4E22-8EE6-F63912064B8E}" type="slidenum">
              <a:rPr lang="sv-SE" smtClean="0"/>
              <a:t>‹#›</a:t>
            </a:fld>
            <a:endParaRPr lang="sv-SE"/>
          </a:p>
        </p:txBody>
      </p:sp>
    </p:spTree>
    <p:extLst>
      <p:ext uri="{BB962C8B-B14F-4D97-AF65-F5344CB8AC3E}">
        <p14:creationId xmlns:p14="http://schemas.microsoft.com/office/powerpoint/2010/main" val="129069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C1B46C2-9170-4767-9D16-9A38B14259BE}" type="datetime1">
              <a:rPr lang="sv-SE" smtClean="0"/>
              <a:t>2023-11-10</a:t>
            </a:fld>
            <a:endParaRPr lang="sv-SE"/>
          </a:p>
        </p:txBody>
      </p:sp>
      <p:sp>
        <p:nvSpPr>
          <p:cNvPr id="5" name="Footer Placeholder 4"/>
          <p:cNvSpPr>
            <a:spLocks noGrp="1"/>
          </p:cNvSpPr>
          <p:nvPr>
            <p:ph type="ftr" sz="quarter" idx="11"/>
          </p:nvPr>
        </p:nvSpPr>
        <p:spPr/>
        <p:txBody>
          <a:bodyPr/>
          <a:lstStyle/>
          <a:p>
            <a:r>
              <a:rPr lang="sv-SE"/>
              <a:t>Peter Spetz Användarmöte Ht 2023 Göteborg</a:t>
            </a:r>
          </a:p>
        </p:txBody>
      </p:sp>
      <p:sp>
        <p:nvSpPr>
          <p:cNvPr id="6" name="Slide Number Placeholder 5"/>
          <p:cNvSpPr>
            <a:spLocks noGrp="1"/>
          </p:cNvSpPr>
          <p:nvPr>
            <p:ph type="sldNum" sz="quarter" idx="12"/>
          </p:nvPr>
        </p:nvSpPr>
        <p:spPr/>
        <p:txBody>
          <a:bodyPr/>
          <a:lstStyle/>
          <a:p>
            <a:fld id="{2C436CDF-69DE-4E22-8EE6-F63912064B8E}" type="slidenum">
              <a:rPr lang="sv-SE" smtClean="0"/>
              <a:t>‹#›</a:t>
            </a:fld>
            <a:endParaRPr lang="sv-SE"/>
          </a:p>
        </p:txBody>
      </p:sp>
    </p:spTree>
    <p:extLst>
      <p:ext uri="{BB962C8B-B14F-4D97-AF65-F5344CB8AC3E}">
        <p14:creationId xmlns:p14="http://schemas.microsoft.com/office/powerpoint/2010/main" val="1254448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531DFC-F8DB-47CC-AF4C-19461327D64D}"/>
              </a:ext>
            </a:extLst>
          </p:cNvPr>
          <p:cNvSpPr>
            <a:spLocks noGrp="1"/>
          </p:cNvSpPr>
          <p:nvPr>
            <p:ph type="ctrTitle"/>
          </p:nvPr>
        </p:nvSpPr>
        <p:spPr>
          <a:xfrm>
            <a:off x="1524000" y="1122363"/>
            <a:ext cx="9144000" cy="23876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CD4EB2A1-D040-4965-B0CB-F11E6BBEDE6C}"/>
              </a:ext>
            </a:extLst>
          </p:cNvPr>
          <p:cNvSpPr>
            <a:spLocks noGrp="1"/>
          </p:cNvSpPr>
          <p:nvPr>
            <p:ph type="subTitle" idx="1"/>
          </p:nvPr>
        </p:nvSpPr>
        <p:spPr>
          <a:xfrm>
            <a:off x="1524000" y="3602038"/>
            <a:ext cx="9144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0C5D948-1EEC-4290-9CB6-6245966B76F6}"/>
              </a:ext>
            </a:extLst>
          </p:cNvPr>
          <p:cNvSpPr>
            <a:spLocks noGrp="1"/>
          </p:cNvSpPr>
          <p:nvPr>
            <p:ph type="dt" sz="half" idx="10"/>
          </p:nvPr>
        </p:nvSpPr>
        <p:spPr/>
        <p:txBody>
          <a:bodyPr/>
          <a:lstStyle/>
          <a:p>
            <a:fld id="{9FEFC1DB-46F6-4020-8036-3F60CAD43214}" type="datetime1">
              <a:rPr lang="sv-SE" smtClean="0"/>
              <a:t>2023-11-10</a:t>
            </a:fld>
            <a:endParaRPr lang="sv-SE"/>
          </a:p>
        </p:txBody>
      </p:sp>
      <p:sp>
        <p:nvSpPr>
          <p:cNvPr id="5" name="Platshållare för sidfot 4">
            <a:extLst>
              <a:ext uri="{FF2B5EF4-FFF2-40B4-BE49-F238E27FC236}">
                <a16:creationId xmlns:a16="http://schemas.microsoft.com/office/drawing/2014/main" id="{68E97A82-E778-4CBF-A4E8-CFDC999480D5}"/>
              </a:ext>
            </a:extLst>
          </p:cNvPr>
          <p:cNvSpPr>
            <a:spLocks noGrp="1"/>
          </p:cNvSpPr>
          <p:nvPr>
            <p:ph type="ftr" sz="quarter" idx="11"/>
          </p:nvPr>
        </p:nvSpPr>
        <p:spPr/>
        <p:txBody>
          <a:bodyPr/>
          <a:lstStyle/>
          <a:p>
            <a:r>
              <a:rPr lang="sv-SE"/>
              <a:t>Peter Spetz Användarmöte Ht 2023 Göteborg</a:t>
            </a:r>
          </a:p>
        </p:txBody>
      </p:sp>
      <p:sp>
        <p:nvSpPr>
          <p:cNvPr id="6" name="Platshållare för bildnummer 5">
            <a:extLst>
              <a:ext uri="{FF2B5EF4-FFF2-40B4-BE49-F238E27FC236}">
                <a16:creationId xmlns:a16="http://schemas.microsoft.com/office/drawing/2014/main" id="{E32EA73E-9CFA-4B90-A3A4-4C5D3EC2DC18}"/>
              </a:ext>
            </a:extLst>
          </p:cNvPr>
          <p:cNvSpPr>
            <a:spLocks noGrp="1"/>
          </p:cNvSpPr>
          <p:nvPr>
            <p:ph type="sldNum" sz="quarter" idx="12"/>
          </p:nvPr>
        </p:nvSpPr>
        <p:spPr/>
        <p:txBody>
          <a:bodyPr/>
          <a:lstStyle/>
          <a:p>
            <a:fld id="{2C436CDF-69DE-4E22-8EE6-F63912064B8E}" type="slidenum">
              <a:rPr lang="sv-SE" smtClean="0"/>
              <a:t>‹#›</a:t>
            </a:fld>
            <a:endParaRPr lang="sv-SE"/>
          </a:p>
        </p:txBody>
      </p:sp>
      <p:pic>
        <p:nvPicPr>
          <p:cNvPr id="12" name="Bildobjekt 11" descr="En bild som visar text, clipart&#10;&#10;Automatiskt genererad beskrivning">
            <a:extLst>
              <a:ext uri="{FF2B5EF4-FFF2-40B4-BE49-F238E27FC236}">
                <a16:creationId xmlns:a16="http://schemas.microsoft.com/office/drawing/2014/main" id="{712B71B5-C4FA-4E8D-87CD-339E0EF56F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2201" y="5735637"/>
            <a:ext cx="2105527" cy="962526"/>
          </a:xfrm>
          <a:prstGeom prst="rect">
            <a:avLst/>
          </a:prstGeom>
        </p:spPr>
      </p:pic>
      <p:sp>
        <p:nvSpPr>
          <p:cNvPr id="13" name="Rektangel 12">
            <a:extLst>
              <a:ext uri="{FF2B5EF4-FFF2-40B4-BE49-F238E27FC236}">
                <a16:creationId xmlns:a16="http://schemas.microsoft.com/office/drawing/2014/main" id="{694EB9BA-E662-4A11-88FB-D91B83580863}"/>
              </a:ext>
            </a:extLst>
          </p:cNvPr>
          <p:cNvSpPr/>
          <p:nvPr userDrawn="1"/>
        </p:nvSpPr>
        <p:spPr>
          <a:xfrm>
            <a:off x="390526" y="6172202"/>
            <a:ext cx="9496425" cy="66675"/>
          </a:xfrm>
          <a:prstGeom prst="rect">
            <a:avLst/>
          </a:prstGeom>
          <a:solidFill>
            <a:srgbClr val="F79607"/>
          </a:solidFill>
          <a:ln>
            <a:solidFill>
              <a:srgbClr val="EF91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182358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AC77294-379F-4CD3-9D9B-6836F58643B0}" type="datetime1">
              <a:rPr lang="sv-SE" smtClean="0"/>
              <a:t>2023-11-10</a:t>
            </a:fld>
            <a:endParaRPr lang="sv-SE"/>
          </a:p>
        </p:txBody>
      </p:sp>
      <p:sp>
        <p:nvSpPr>
          <p:cNvPr id="5" name="Footer Placeholder 4"/>
          <p:cNvSpPr>
            <a:spLocks noGrp="1"/>
          </p:cNvSpPr>
          <p:nvPr>
            <p:ph type="ftr" sz="quarter" idx="11"/>
          </p:nvPr>
        </p:nvSpPr>
        <p:spPr/>
        <p:txBody>
          <a:bodyPr/>
          <a:lstStyle/>
          <a:p>
            <a:r>
              <a:rPr lang="sv-SE"/>
              <a:t>Peter Spetz Användarmöte Ht 2023 Göteborg</a:t>
            </a:r>
          </a:p>
        </p:txBody>
      </p:sp>
      <p:sp>
        <p:nvSpPr>
          <p:cNvPr id="6" name="Slide Number Placeholder 5"/>
          <p:cNvSpPr>
            <a:spLocks noGrp="1"/>
          </p:cNvSpPr>
          <p:nvPr>
            <p:ph type="sldNum" sz="quarter" idx="12"/>
          </p:nvPr>
        </p:nvSpPr>
        <p:spPr/>
        <p:txBody>
          <a:bodyPr/>
          <a:lstStyle/>
          <a:p>
            <a:fld id="{2C436CDF-69DE-4E22-8EE6-F63912064B8E}" type="slidenum">
              <a:rPr lang="sv-SE" smtClean="0"/>
              <a:t>‹#›</a:t>
            </a:fld>
            <a:endParaRPr lang="sv-SE"/>
          </a:p>
        </p:txBody>
      </p:sp>
    </p:spTree>
    <p:extLst>
      <p:ext uri="{BB962C8B-B14F-4D97-AF65-F5344CB8AC3E}">
        <p14:creationId xmlns:p14="http://schemas.microsoft.com/office/powerpoint/2010/main" val="62782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03D8409B-5E1A-42A9-A865-B62813BBA989}" type="datetime1">
              <a:rPr lang="sv-SE" smtClean="0"/>
              <a:t>2023-11-10</a:t>
            </a:fld>
            <a:endParaRPr lang="sv-SE"/>
          </a:p>
        </p:txBody>
      </p:sp>
      <p:sp>
        <p:nvSpPr>
          <p:cNvPr id="5" name="Footer Placeholder 4"/>
          <p:cNvSpPr>
            <a:spLocks noGrp="1"/>
          </p:cNvSpPr>
          <p:nvPr>
            <p:ph type="ftr" sz="quarter" idx="11"/>
          </p:nvPr>
        </p:nvSpPr>
        <p:spPr/>
        <p:txBody>
          <a:bodyPr/>
          <a:lstStyle/>
          <a:p>
            <a:r>
              <a:rPr lang="sv-SE"/>
              <a:t>Peter Spetz Användarmöte Ht 2023 Göteborg</a:t>
            </a:r>
          </a:p>
        </p:txBody>
      </p:sp>
      <p:sp>
        <p:nvSpPr>
          <p:cNvPr id="6" name="Slide Number Placeholder 5"/>
          <p:cNvSpPr>
            <a:spLocks noGrp="1"/>
          </p:cNvSpPr>
          <p:nvPr>
            <p:ph type="sldNum" sz="quarter" idx="12"/>
          </p:nvPr>
        </p:nvSpPr>
        <p:spPr/>
        <p:txBody>
          <a:bodyPr/>
          <a:lstStyle/>
          <a:p>
            <a:fld id="{2C436CDF-69DE-4E22-8EE6-F63912064B8E}" type="slidenum">
              <a:rPr lang="sv-SE" smtClean="0"/>
              <a:t>‹#›</a:t>
            </a:fld>
            <a:endParaRPr lang="sv-SE"/>
          </a:p>
        </p:txBody>
      </p:sp>
    </p:spTree>
    <p:extLst>
      <p:ext uri="{BB962C8B-B14F-4D97-AF65-F5344CB8AC3E}">
        <p14:creationId xmlns:p14="http://schemas.microsoft.com/office/powerpoint/2010/main" val="1076069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B6A90769-13E3-491A-8E74-E8695CAF9061}" type="datetime1">
              <a:rPr lang="sv-SE" smtClean="0"/>
              <a:t>2023-11-10</a:t>
            </a:fld>
            <a:endParaRPr lang="sv-SE"/>
          </a:p>
        </p:txBody>
      </p:sp>
      <p:sp>
        <p:nvSpPr>
          <p:cNvPr id="6" name="Footer Placeholder 5"/>
          <p:cNvSpPr>
            <a:spLocks noGrp="1"/>
          </p:cNvSpPr>
          <p:nvPr>
            <p:ph type="ftr" sz="quarter" idx="11"/>
          </p:nvPr>
        </p:nvSpPr>
        <p:spPr/>
        <p:txBody>
          <a:bodyPr/>
          <a:lstStyle/>
          <a:p>
            <a:r>
              <a:rPr lang="sv-SE"/>
              <a:t>Peter Spetz Användarmöte Ht 2023 Göteborg</a:t>
            </a:r>
          </a:p>
        </p:txBody>
      </p:sp>
      <p:sp>
        <p:nvSpPr>
          <p:cNvPr id="7" name="Slide Number Placeholder 6"/>
          <p:cNvSpPr>
            <a:spLocks noGrp="1"/>
          </p:cNvSpPr>
          <p:nvPr>
            <p:ph type="sldNum" sz="quarter" idx="12"/>
          </p:nvPr>
        </p:nvSpPr>
        <p:spPr/>
        <p:txBody>
          <a:bodyPr/>
          <a:lstStyle/>
          <a:p>
            <a:fld id="{2C436CDF-69DE-4E22-8EE6-F63912064B8E}" type="slidenum">
              <a:rPr lang="sv-SE" smtClean="0"/>
              <a:t>‹#›</a:t>
            </a:fld>
            <a:endParaRPr lang="sv-SE"/>
          </a:p>
        </p:txBody>
      </p:sp>
    </p:spTree>
    <p:extLst>
      <p:ext uri="{BB962C8B-B14F-4D97-AF65-F5344CB8AC3E}">
        <p14:creationId xmlns:p14="http://schemas.microsoft.com/office/powerpoint/2010/main" val="187550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DAE79E6A-E7DE-48E7-ADA7-66AAA3419151}" type="datetime1">
              <a:rPr lang="sv-SE" smtClean="0"/>
              <a:t>2023-11-10</a:t>
            </a:fld>
            <a:endParaRPr lang="sv-SE"/>
          </a:p>
        </p:txBody>
      </p:sp>
      <p:sp>
        <p:nvSpPr>
          <p:cNvPr id="8" name="Footer Placeholder 7"/>
          <p:cNvSpPr>
            <a:spLocks noGrp="1"/>
          </p:cNvSpPr>
          <p:nvPr>
            <p:ph type="ftr" sz="quarter" idx="11"/>
          </p:nvPr>
        </p:nvSpPr>
        <p:spPr/>
        <p:txBody>
          <a:bodyPr/>
          <a:lstStyle/>
          <a:p>
            <a:r>
              <a:rPr lang="sv-SE"/>
              <a:t>Peter Spetz Användarmöte Ht 2023 Göteborg</a:t>
            </a:r>
          </a:p>
        </p:txBody>
      </p:sp>
      <p:sp>
        <p:nvSpPr>
          <p:cNvPr id="9" name="Slide Number Placeholder 8"/>
          <p:cNvSpPr>
            <a:spLocks noGrp="1"/>
          </p:cNvSpPr>
          <p:nvPr>
            <p:ph type="sldNum" sz="quarter" idx="12"/>
          </p:nvPr>
        </p:nvSpPr>
        <p:spPr/>
        <p:txBody>
          <a:bodyPr/>
          <a:lstStyle/>
          <a:p>
            <a:fld id="{2C436CDF-69DE-4E22-8EE6-F63912064B8E}" type="slidenum">
              <a:rPr lang="sv-SE" smtClean="0"/>
              <a:t>‹#›</a:t>
            </a:fld>
            <a:endParaRPr lang="sv-SE"/>
          </a:p>
        </p:txBody>
      </p:sp>
    </p:spTree>
    <p:extLst>
      <p:ext uri="{BB962C8B-B14F-4D97-AF65-F5344CB8AC3E}">
        <p14:creationId xmlns:p14="http://schemas.microsoft.com/office/powerpoint/2010/main" val="388444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E8AA103C-EC84-47F0-83C2-9A118143C9D0}" type="datetime1">
              <a:rPr lang="sv-SE" smtClean="0"/>
              <a:t>2023-11-10</a:t>
            </a:fld>
            <a:endParaRPr lang="sv-SE"/>
          </a:p>
        </p:txBody>
      </p:sp>
      <p:sp>
        <p:nvSpPr>
          <p:cNvPr id="4" name="Footer Placeholder 3"/>
          <p:cNvSpPr>
            <a:spLocks noGrp="1"/>
          </p:cNvSpPr>
          <p:nvPr>
            <p:ph type="ftr" sz="quarter" idx="11"/>
          </p:nvPr>
        </p:nvSpPr>
        <p:spPr/>
        <p:txBody>
          <a:bodyPr/>
          <a:lstStyle/>
          <a:p>
            <a:r>
              <a:rPr lang="sv-SE"/>
              <a:t>Peter Spetz Användarmöte Ht 2023 Göteborg</a:t>
            </a:r>
          </a:p>
        </p:txBody>
      </p:sp>
      <p:sp>
        <p:nvSpPr>
          <p:cNvPr id="5" name="Slide Number Placeholder 4"/>
          <p:cNvSpPr>
            <a:spLocks noGrp="1"/>
          </p:cNvSpPr>
          <p:nvPr>
            <p:ph type="sldNum" sz="quarter" idx="12"/>
          </p:nvPr>
        </p:nvSpPr>
        <p:spPr/>
        <p:txBody>
          <a:bodyPr/>
          <a:lstStyle/>
          <a:p>
            <a:fld id="{2C436CDF-69DE-4E22-8EE6-F63912064B8E}" type="slidenum">
              <a:rPr lang="sv-SE" smtClean="0"/>
              <a:t>‹#›</a:t>
            </a:fld>
            <a:endParaRPr lang="sv-SE"/>
          </a:p>
        </p:txBody>
      </p:sp>
    </p:spTree>
    <p:extLst>
      <p:ext uri="{BB962C8B-B14F-4D97-AF65-F5344CB8AC3E}">
        <p14:creationId xmlns:p14="http://schemas.microsoft.com/office/powerpoint/2010/main" val="861704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117A1-5A34-4BAE-917C-42C23EA39DFD}" type="datetime1">
              <a:rPr lang="sv-SE" smtClean="0"/>
              <a:t>2023-11-10</a:t>
            </a:fld>
            <a:endParaRPr lang="sv-SE"/>
          </a:p>
        </p:txBody>
      </p:sp>
      <p:sp>
        <p:nvSpPr>
          <p:cNvPr id="3" name="Footer Placeholder 2"/>
          <p:cNvSpPr>
            <a:spLocks noGrp="1"/>
          </p:cNvSpPr>
          <p:nvPr>
            <p:ph type="ftr" sz="quarter" idx="11"/>
          </p:nvPr>
        </p:nvSpPr>
        <p:spPr/>
        <p:txBody>
          <a:bodyPr/>
          <a:lstStyle/>
          <a:p>
            <a:r>
              <a:rPr lang="sv-SE"/>
              <a:t>Peter Spetz Användarmöte Ht 2023 Göteborg</a:t>
            </a:r>
          </a:p>
        </p:txBody>
      </p:sp>
      <p:sp>
        <p:nvSpPr>
          <p:cNvPr id="4" name="Slide Number Placeholder 3"/>
          <p:cNvSpPr>
            <a:spLocks noGrp="1"/>
          </p:cNvSpPr>
          <p:nvPr>
            <p:ph type="sldNum" sz="quarter" idx="12"/>
          </p:nvPr>
        </p:nvSpPr>
        <p:spPr/>
        <p:txBody>
          <a:bodyPr/>
          <a:lstStyle/>
          <a:p>
            <a:fld id="{2C436CDF-69DE-4E22-8EE6-F63912064B8E}" type="slidenum">
              <a:rPr lang="sv-SE" smtClean="0"/>
              <a:t>‹#›</a:t>
            </a:fld>
            <a:endParaRPr lang="sv-SE"/>
          </a:p>
        </p:txBody>
      </p:sp>
    </p:spTree>
    <p:extLst>
      <p:ext uri="{BB962C8B-B14F-4D97-AF65-F5344CB8AC3E}">
        <p14:creationId xmlns:p14="http://schemas.microsoft.com/office/powerpoint/2010/main" val="3764253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4A467878-04C8-43DD-BE3E-5D5D24C26F42}" type="datetime1">
              <a:rPr lang="sv-SE" smtClean="0"/>
              <a:t>2023-11-10</a:t>
            </a:fld>
            <a:endParaRPr lang="sv-SE"/>
          </a:p>
        </p:txBody>
      </p:sp>
      <p:sp>
        <p:nvSpPr>
          <p:cNvPr id="6" name="Footer Placeholder 5"/>
          <p:cNvSpPr>
            <a:spLocks noGrp="1"/>
          </p:cNvSpPr>
          <p:nvPr>
            <p:ph type="ftr" sz="quarter" idx="11"/>
          </p:nvPr>
        </p:nvSpPr>
        <p:spPr/>
        <p:txBody>
          <a:bodyPr/>
          <a:lstStyle/>
          <a:p>
            <a:r>
              <a:rPr lang="sv-SE"/>
              <a:t>Peter Spetz Användarmöte Ht 2023 Göteborg</a:t>
            </a:r>
          </a:p>
        </p:txBody>
      </p:sp>
      <p:sp>
        <p:nvSpPr>
          <p:cNvPr id="7" name="Slide Number Placeholder 6"/>
          <p:cNvSpPr>
            <a:spLocks noGrp="1"/>
          </p:cNvSpPr>
          <p:nvPr>
            <p:ph type="sldNum" sz="quarter" idx="12"/>
          </p:nvPr>
        </p:nvSpPr>
        <p:spPr/>
        <p:txBody>
          <a:bodyPr/>
          <a:lstStyle/>
          <a:p>
            <a:fld id="{2C436CDF-69DE-4E22-8EE6-F63912064B8E}" type="slidenum">
              <a:rPr lang="sv-SE" smtClean="0"/>
              <a:t>‹#›</a:t>
            </a:fld>
            <a:endParaRPr lang="sv-SE"/>
          </a:p>
        </p:txBody>
      </p:sp>
    </p:spTree>
    <p:extLst>
      <p:ext uri="{BB962C8B-B14F-4D97-AF65-F5344CB8AC3E}">
        <p14:creationId xmlns:p14="http://schemas.microsoft.com/office/powerpoint/2010/main" val="1251094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AB093DEF-36EC-4F97-8F2C-E5B6E9EBC912}" type="datetime1">
              <a:rPr lang="sv-SE" smtClean="0"/>
              <a:t>2023-11-10</a:t>
            </a:fld>
            <a:endParaRPr lang="sv-SE"/>
          </a:p>
        </p:txBody>
      </p:sp>
      <p:sp>
        <p:nvSpPr>
          <p:cNvPr id="6" name="Footer Placeholder 5"/>
          <p:cNvSpPr>
            <a:spLocks noGrp="1"/>
          </p:cNvSpPr>
          <p:nvPr>
            <p:ph type="ftr" sz="quarter" idx="11"/>
          </p:nvPr>
        </p:nvSpPr>
        <p:spPr/>
        <p:txBody>
          <a:bodyPr/>
          <a:lstStyle/>
          <a:p>
            <a:r>
              <a:rPr lang="sv-SE"/>
              <a:t>Peter Spetz Användarmöte Ht 2023 Göteborg</a:t>
            </a:r>
          </a:p>
        </p:txBody>
      </p:sp>
      <p:sp>
        <p:nvSpPr>
          <p:cNvPr id="7" name="Slide Number Placeholder 6"/>
          <p:cNvSpPr>
            <a:spLocks noGrp="1"/>
          </p:cNvSpPr>
          <p:nvPr>
            <p:ph type="sldNum" sz="quarter" idx="12"/>
          </p:nvPr>
        </p:nvSpPr>
        <p:spPr/>
        <p:txBody>
          <a:bodyPr/>
          <a:lstStyle/>
          <a:p>
            <a:fld id="{2C436CDF-69DE-4E22-8EE6-F63912064B8E}" type="slidenum">
              <a:rPr lang="sv-SE" smtClean="0"/>
              <a:t>‹#›</a:t>
            </a:fld>
            <a:endParaRPr lang="sv-SE"/>
          </a:p>
        </p:txBody>
      </p:sp>
    </p:spTree>
    <p:extLst>
      <p:ext uri="{BB962C8B-B14F-4D97-AF65-F5344CB8AC3E}">
        <p14:creationId xmlns:p14="http://schemas.microsoft.com/office/powerpoint/2010/main" val="855149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D1E70-D11A-4527-BE39-E600518A5840}" type="datetime1">
              <a:rPr lang="sv-SE" smtClean="0"/>
              <a:t>2023-11-10</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Peter Spetz Användarmöte Ht 2023 Göteborg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36CDF-69DE-4E22-8EE6-F63912064B8E}" type="slidenum">
              <a:rPr lang="sv-SE" smtClean="0"/>
              <a:t>‹#›</a:t>
            </a:fld>
            <a:endParaRPr lang="sv-SE"/>
          </a:p>
        </p:txBody>
      </p:sp>
      <p:sp>
        <p:nvSpPr>
          <p:cNvPr id="7" name="Rektangel 6">
            <a:extLst>
              <a:ext uri="{FF2B5EF4-FFF2-40B4-BE49-F238E27FC236}">
                <a16:creationId xmlns:a16="http://schemas.microsoft.com/office/drawing/2014/main" id="{68D4B828-10AD-410A-B447-BEF2E2585351}"/>
              </a:ext>
            </a:extLst>
          </p:cNvPr>
          <p:cNvSpPr/>
          <p:nvPr userDrawn="1"/>
        </p:nvSpPr>
        <p:spPr>
          <a:xfrm>
            <a:off x="390526" y="6172202"/>
            <a:ext cx="9496425" cy="66675"/>
          </a:xfrm>
          <a:prstGeom prst="rect">
            <a:avLst/>
          </a:prstGeom>
          <a:solidFill>
            <a:srgbClr val="F79607"/>
          </a:solidFill>
          <a:ln>
            <a:solidFill>
              <a:srgbClr val="EF91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8" name="Bildobjekt 7" descr="En bild som visar text, clipart&#10;&#10;Automatiskt genererad beskrivning">
            <a:extLst>
              <a:ext uri="{FF2B5EF4-FFF2-40B4-BE49-F238E27FC236}">
                <a16:creationId xmlns:a16="http://schemas.microsoft.com/office/drawing/2014/main" id="{E8212A01-0DB2-4E5D-9E95-2C3697E765F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82201" y="5735637"/>
            <a:ext cx="2105527" cy="962526"/>
          </a:xfrm>
          <a:prstGeom prst="rect">
            <a:avLst/>
          </a:prstGeom>
        </p:spPr>
      </p:pic>
    </p:spTree>
    <p:extLst>
      <p:ext uri="{BB962C8B-B14F-4D97-AF65-F5344CB8AC3E}">
        <p14:creationId xmlns:p14="http://schemas.microsoft.com/office/powerpoint/2010/main" val="32788894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4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6548EE-DACF-428A-A795-E59F1F35E25F}"/>
              </a:ext>
            </a:extLst>
          </p:cNvPr>
          <p:cNvSpPr>
            <a:spLocks noGrp="1"/>
          </p:cNvSpPr>
          <p:nvPr>
            <p:ph type="ctrTitle"/>
          </p:nvPr>
        </p:nvSpPr>
        <p:spPr/>
        <p:txBody>
          <a:bodyPr/>
          <a:lstStyle/>
          <a:p>
            <a:r>
              <a:rPr lang="sv-SE" dirty="0"/>
              <a:t>ANVÄNDARMÖTE</a:t>
            </a:r>
            <a:br>
              <a:rPr lang="sv-SE" dirty="0"/>
            </a:br>
            <a:r>
              <a:rPr lang="sv-SE" dirty="0"/>
              <a:t>tips &amp; trix</a:t>
            </a:r>
          </a:p>
        </p:txBody>
      </p:sp>
      <p:sp>
        <p:nvSpPr>
          <p:cNvPr id="3" name="Underrubrik 2">
            <a:extLst>
              <a:ext uri="{FF2B5EF4-FFF2-40B4-BE49-F238E27FC236}">
                <a16:creationId xmlns:a16="http://schemas.microsoft.com/office/drawing/2014/main" id="{B085EF57-E8A0-42B8-9CD9-242428D8C846}"/>
              </a:ext>
            </a:extLst>
          </p:cNvPr>
          <p:cNvSpPr>
            <a:spLocks noGrp="1"/>
          </p:cNvSpPr>
          <p:nvPr>
            <p:ph type="subTitle" idx="1"/>
          </p:nvPr>
        </p:nvSpPr>
        <p:spPr/>
        <p:txBody>
          <a:bodyPr/>
          <a:lstStyle/>
          <a:p>
            <a:r>
              <a:rPr lang="sv-SE" dirty="0"/>
              <a:t>Göteborg ht 2023</a:t>
            </a:r>
          </a:p>
        </p:txBody>
      </p:sp>
      <p:sp>
        <p:nvSpPr>
          <p:cNvPr id="4" name="Platshållare för sidfot 3">
            <a:extLst>
              <a:ext uri="{FF2B5EF4-FFF2-40B4-BE49-F238E27FC236}">
                <a16:creationId xmlns:a16="http://schemas.microsoft.com/office/drawing/2014/main" id="{9269141E-CE48-158D-FB39-4CA77CF86C7A}"/>
              </a:ext>
            </a:extLst>
          </p:cNvPr>
          <p:cNvSpPr>
            <a:spLocks noGrp="1"/>
          </p:cNvSpPr>
          <p:nvPr>
            <p:ph type="ftr" sz="quarter" idx="11"/>
          </p:nvPr>
        </p:nvSpPr>
        <p:spPr/>
        <p:txBody>
          <a:bodyPr/>
          <a:lstStyle/>
          <a:p>
            <a:r>
              <a:rPr lang="sv-SE"/>
              <a:t>Peter Spetz Användarmöte Ht 2023 Göteborg</a:t>
            </a:r>
          </a:p>
        </p:txBody>
      </p:sp>
    </p:spTree>
    <p:extLst>
      <p:ext uri="{BB962C8B-B14F-4D97-AF65-F5344CB8AC3E}">
        <p14:creationId xmlns:p14="http://schemas.microsoft.com/office/powerpoint/2010/main" val="420927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7E6789-10DA-0A20-B37C-25D5E4B23FF4}"/>
              </a:ext>
            </a:extLst>
          </p:cNvPr>
          <p:cNvSpPr>
            <a:spLocks noGrp="1"/>
          </p:cNvSpPr>
          <p:nvPr>
            <p:ph type="title"/>
          </p:nvPr>
        </p:nvSpPr>
        <p:spPr/>
        <p:txBody>
          <a:bodyPr/>
          <a:lstStyle/>
          <a:p>
            <a:r>
              <a:rPr lang="sv-SE" b="1" dirty="0"/>
              <a:t>FÖRSENINGSORSAK SVERIGESTANDARD SPOR </a:t>
            </a:r>
            <a:r>
              <a:rPr lang="sv-SE" dirty="0"/>
              <a:t>:</a:t>
            </a:r>
          </a:p>
        </p:txBody>
      </p:sp>
      <p:sp>
        <p:nvSpPr>
          <p:cNvPr id="3" name="Platshållare för innehåll 2">
            <a:extLst>
              <a:ext uri="{FF2B5EF4-FFF2-40B4-BE49-F238E27FC236}">
                <a16:creationId xmlns:a16="http://schemas.microsoft.com/office/drawing/2014/main" id="{05268BB4-3DF9-4202-3E04-12805854DB05}"/>
              </a:ext>
            </a:extLst>
          </p:cNvPr>
          <p:cNvSpPr>
            <a:spLocks noGrp="1"/>
          </p:cNvSpPr>
          <p:nvPr>
            <p:ph idx="1"/>
          </p:nvPr>
        </p:nvSpPr>
        <p:spPr/>
        <p:txBody>
          <a:bodyPr>
            <a:normAutofit lnSpcReduction="10000"/>
          </a:bodyPr>
          <a:lstStyle/>
          <a:p>
            <a:r>
              <a:rPr lang="sv-SE" dirty="0"/>
              <a:t>Stavfel uppdaterade. </a:t>
            </a:r>
          </a:p>
          <a:p>
            <a:r>
              <a:rPr lang="sv-SE" dirty="0"/>
              <a:t>Huvudsakliga förseningen tidsmässigt för:</a:t>
            </a:r>
          </a:p>
          <a:p>
            <a:pPr lvl="1"/>
            <a:r>
              <a:rPr lang="sv-SE" dirty="0"/>
              <a:t>Operationsstart</a:t>
            </a:r>
          </a:p>
          <a:p>
            <a:pPr lvl="1"/>
            <a:r>
              <a:rPr lang="sv-SE" dirty="0"/>
              <a:t>Patient insats start</a:t>
            </a:r>
          </a:p>
          <a:p>
            <a:r>
              <a:rPr lang="sv-SE" dirty="0"/>
              <a:t>Förseningar &gt;15 minuter </a:t>
            </a:r>
            <a:r>
              <a:rPr lang="sv-SE" u="sng" dirty="0"/>
              <a:t>skall</a:t>
            </a:r>
            <a:r>
              <a:rPr lang="sv-SE" dirty="0"/>
              <a:t> insändas om de är registrerade</a:t>
            </a:r>
          </a:p>
          <a:p>
            <a:r>
              <a:rPr lang="sv-SE" dirty="0"/>
              <a:t>Alla förseningar </a:t>
            </a:r>
            <a:r>
              <a:rPr lang="sv-SE" u="sng" dirty="0"/>
              <a:t>kan</a:t>
            </a:r>
            <a:r>
              <a:rPr lang="sv-SE" dirty="0"/>
              <a:t> insändas. </a:t>
            </a:r>
          </a:p>
          <a:p>
            <a:r>
              <a:rPr lang="sv-SE" dirty="0"/>
              <a:t>Både nivå 1 och nivå 2 </a:t>
            </a:r>
            <a:r>
              <a:rPr lang="sv-SE" u="sng" dirty="0"/>
              <a:t>bör</a:t>
            </a:r>
            <a:r>
              <a:rPr lang="sv-SE" dirty="0"/>
              <a:t> användas</a:t>
            </a:r>
          </a:p>
          <a:p>
            <a:pPr marL="0" indent="0">
              <a:buNone/>
            </a:pPr>
            <a:r>
              <a:rPr lang="sv-SE" dirty="0">
                <a:solidFill>
                  <a:srgbClr val="FF0000"/>
                </a:solidFill>
              </a:rPr>
              <a:t>SPOR har påbörjat ett arbete med att bättre kunna ge ut anvisningar</a:t>
            </a:r>
          </a:p>
          <a:p>
            <a:pPr marL="0" indent="0">
              <a:buNone/>
            </a:pPr>
            <a:r>
              <a:rPr lang="sv-SE" dirty="0">
                <a:solidFill>
                  <a:srgbClr val="FF0000"/>
                </a:solidFill>
              </a:rPr>
              <a:t>Vi önskar få in synpunkter – dessutom knyta några av er till en arbetsgrupp</a:t>
            </a:r>
          </a:p>
          <a:p>
            <a:endParaRPr lang="sv-SE" dirty="0"/>
          </a:p>
          <a:p>
            <a:endParaRPr lang="sv-SE" dirty="0"/>
          </a:p>
          <a:p>
            <a:endParaRPr lang="sv-SE" dirty="0"/>
          </a:p>
        </p:txBody>
      </p:sp>
      <p:sp>
        <p:nvSpPr>
          <p:cNvPr id="4" name="Platshållare för sidfot 3">
            <a:extLst>
              <a:ext uri="{FF2B5EF4-FFF2-40B4-BE49-F238E27FC236}">
                <a16:creationId xmlns:a16="http://schemas.microsoft.com/office/drawing/2014/main" id="{E57E1E5A-0236-8209-7062-8B7C30059ED9}"/>
              </a:ext>
            </a:extLst>
          </p:cNvPr>
          <p:cNvSpPr>
            <a:spLocks noGrp="1"/>
          </p:cNvSpPr>
          <p:nvPr>
            <p:ph type="ftr" sz="quarter" idx="11"/>
          </p:nvPr>
        </p:nvSpPr>
        <p:spPr/>
        <p:txBody>
          <a:bodyPr/>
          <a:lstStyle/>
          <a:p>
            <a:r>
              <a:rPr lang="sv-SE"/>
              <a:t>Peter Spetz Användarmöte Ht 2023 Göteborg</a:t>
            </a:r>
          </a:p>
        </p:txBody>
      </p:sp>
    </p:spTree>
    <p:extLst>
      <p:ext uri="{BB962C8B-B14F-4D97-AF65-F5344CB8AC3E}">
        <p14:creationId xmlns:p14="http://schemas.microsoft.com/office/powerpoint/2010/main" val="513955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3CB615-C443-7653-1E15-C81E8BAF0A47}"/>
              </a:ext>
            </a:extLst>
          </p:cNvPr>
          <p:cNvSpPr>
            <a:spLocks noGrp="1"/>
          </p:cNvSpPr>
          <p:nvPr>
            <p:ph type="title"/>
          </p:nvPr>
        </p:nvSpPr>
        <p:spPr>
          <a:xfrm>
            <a:off x="838200" y="258593"/>
            <a:ext cx="10515600" cy="1325563"/>
          </a:xfrm>
        </p:spPr>
        <p:txBody>
          <a:bodyPr/>
          <a:lstStyle/>
          <a:p>
            <a:pPr algn="ctr"/>
            <a:r>
              <a:rPr lang="sv-SE" b="1" dirty="0"/>
              <a:t>CLINICAL FRAILTY SCALE - CSF</a:t>
            </a:r>
          </a:p>
        </p:txBody>
      </p:sp>
      <p:sp>
        <p:nvSpPr>
          <p:cNvPr id="3" name="Platshållare för innehåll 2">
            <a:extLst>
              <a:ext uri="{FF2B5EF4-FFF2-40B4-BE49-F238E27FC236}">
                <a16:creationId xmlns:a16="http://schemas.microsoft.com/office/drawing/2014/main" id="{5F342C30-5DEC-B317-F58D-62E1FEC84BCF}"/>
              </a:ext>
            </a:extLst>
          </p:cNvPr>
          <p:cNvSpPr>
            <a:spLocks noGrp="1"/>
          </p:cNvSpPr>
          <p:nvPr>
            <p:ph idx="1"/>
          </p:nvPr>
        </p:nvSpPr>
        <p:spPr>
          <a:xfrm>
            <a:off x="838200" y="1905524"/>
            <a:ext cx="10515600" cy="4351338"/>
          </a:xfrm>
        </p:spPr>
        <p:txBody>
          <a:bodyPr/>
          <a:lstStyle/>
          <a:p>
            <a:r>
              <a:rPr lang="sv-SE" dirty="0"/>
              <a:t>Stavfel uppdaterade.</a:t>
            </a:r>
          </a:p>
        </p:txBody>
      </p:sp>
      <p:sp>
        <p:nvSpPr>
          <p:cNvPr id="4" name="Platshållare för sidfot 3">
            <a:extLst>
              <a:ext uri="{FF2B5EF4-FFF2-40B4-BE49-F238E27FC236}">
                <a16:creationId xmlns:a16="http://schemas.microsoft.com/office/drawing/2014/main" id="{838EED16-F460-EEA3-E6BB-4C14B74FBCBE}"/>
              </a:ext>
            </a:extLst>
          </p:cNvPr>
          <p:cNvSpPr>
            <a:spLocks noGrp="1"/>
          </p:cNvSpPr>
          <p:nvPr>
            <p:ph type="ftr" sz="quarter" idx="11"/>
          </p:nvPr>
        </p:nvSpPr>
        <p:spPr/>
        <p:txBody>
          <a:bodyPr/>
          <a:lstStyle/>
          <a:p>
            <a:r>
              <a:rPr lang="sv-SE"/>
              <a:t>Peter Spetz Användarmöte Ht 2023 Göteborg</a:t>
            </a:r>
          </a:p>
        </p:txBody>
      </p:sp>
    </p:spTree>
    <p:extLst>
      <p:ext uri="{BB962C8B-B14F-4D97-AF65-F5344CB8AC3E}">
        <p14:creationId xmlns:p14="http://schemas.microsoft.com/office/powerpoint/2010/main" val="76146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8600D7-BCDD-491D-B6E5-80D0F35B3B6E}"/>
              </a:ext>
            </a:extLst>
          </p:cNvPr>
          <p:cNvSpPr>
            <a:spLocks noGrp="1"/>
          </p:cNvSpPr>
          <p:nvPr>
            <p:ph type="title"/>
          </p:nvPr>
        </p:nvSpPr>
        <p:spPr>
          <a:xfrm>
            <a:off x="481013" y="1"/>
            <a:ext cx="11229974" cy="1034716"/>
          </a:xfrm>
        </p:spPr>
        <p:txBody>
          <a:bodyPr>
            <a:normAutofit fontScale="90000"/>
          </a:bodyPr>
          <a:lstStyle/>
          <a:p>
            <a:pPr algn="ctr"/>
            <a:r>
              <a:rPr lang="sv-SE" b="1" dirty="0"/>
              <a:t>Vilka variabler skickar ni INTE in </a:t>
            </a:r>
            <a:br>
              <a:rPr lang="sv-SE" dirty="0"/>
            </a:br>
            <a:r>
              <a:rPr lang="sv-SE" sz="3100" dirty="0"/>
              <a:t>(trots att de kanske finns i era system)</a:t>
            </a:r>
            <a:endParaRPr lang="sv-SE" dirty="0"/>
          </a:p>
        </p:txBody>
      </p:sp>
      <p:sp>
        <p:nvSpPr>
          <p:cNvPr id="3" name="Platshållare för innehåll 2">
            <a:extLst>
              <a:ext uri="{FF2B5EF4-FFF2-40B4-BE49-F238E27FC236}">
                <a16:creationId xmlns:a16="http://schemas.microsoft.com/office/drawing/2014/main" id="{25173697-DA30-412D-825B-774BADF7B271}"/>
              </a:ext>
            </a:extLst>
          </p:cNvPr>
          <p:cNvSpPr>
            <a:spLocks noGrp="1"/>
          </p:cNvSpPr>
          <p:nvPr>
            <p:ph idx="1"/>
          </p:nvPr>
        </p:nvSpPr>
        <p:spPr>
          <a:xfrm>
            <a:off x="774032" y="1283368"/>
            <a:ext cx="10515600" cy="4764506"/>
          </a:xfrm>
        </p:spPr>
        <p:txBody>
          <a:bodyPr>
            <a:normAutofit lnSpcReduction="10000"/>
          </a:bodyPr>
          <a:lstStyle/>
          <a:p>
            <a:r>
              <a:rPr lang="sv-SE" dirty="0"/>
              <a:t>Krävs </a:t>
            </a:r>
            <a:r>
              <a:rPr lang="sv-SE" dirty="0">
                <a:sym typeface="Wingdings" panose="05000000000000000000" pitchFamily="2" charset="2"/>
              </a:rPr>
              <a:t> Rekommenderas =&gt; Samtliga önskas in</a:t>
            </a:r>
          </a:p>
          <a:p>
            <a:r>
              <a:rPr lang="sv-SE" dirty="0">
                <a:sym typeface="Wingdings" panose="05000000000000000000" pitchFamily="2" charset="2"/>
              </a:rPr>
              <a:t>Ju fler variabler ju fler rapporter kan ni njuta av</a:t>
            </a:r>
          </a:p>
          <a:p>
            <a:pPr lvl="1"/>
            <a:r>
              <a:rPr lang="sv-SE" dirty="0">
                <a:sym typeface="Wingdings" panose="05000000000000000000" pitchFamily="2" charset="2"/>
              </a:rPr>
              <a:t>Och ju fler rapporter kan vi tillverka när relevant indata finns</a:t>
            </a:r>
          </a:p>
          <a:p>
            <a:r>
              <a:rPr lang="sv-SE" dirty="0" err="1">
                <a:sym typeface="Wingdings" panose="05000000000000000000" pitchFamily="2" charset="2"/>
              </a:rPr>
              <a:t>Cernes</a:t>
            </a:r>
            <a:r>
              <a:rPr lang="sv-SE" dirty="0">
                <a:sym typeface="Wingdings" panose="05000000000000000000" pitchFamily="2" charset="2"/>
              </a:rPr>
              <a:t> Millenium och Cambios Cosmic bör kunna skicka in SAMTLIGA variabler</a:t>
            </a:r>
          </a:p>
          <a:p>
            <a:r>
              <a:rPr lang="sv-SE" sz="1600" dirty="0"/>
              <a:t>V311   URSPRUNGLIG_TIDPUNKT_OPANMALAN</a:t>
            </a:r>
          </a:p>
          <a:p>
            <a:r>
              <a:rPr lang="sv-SE" sz="1600" dirty="0"/>
              <a:t>V321   ELEKTIV_PLANERING eller V322   OPERERAS_SENAST</a:t>
            </a:r>
          </a:p>
          <a:p>
            <a:r>
              <a:rPr lang="sv-SE" sz="1600" dirty="0"/>
              <a:t>V335   PLANERAD_EFTERVARDSNIVA</a:t>
            </a:r>
          </a:p>
          <a:p>
            <a:r>
              <a:rPr lang="sv-SE" sz="1600" dirty="0"/>
              <a:t>V561   FORSENINGS_ORSAK</a:t>
            </a:r>
          </a:p>
          <a:p>
            <a:r>
              <a:rPr lang="sv-SE" sz="1600" dirty="0"/>
              <a:t>V611   HUVUDANESTESIKOD (saknas från 6 sjukhus)</a:t>
            </a:r>
          </a:p>
          <a:p>
            <a:r>
              <a:rPr lang="sv-SE" sz="1600" dirty="0"/>
              <a:t>V620   DIAGNOSKOD (er)</a:t>
            </a:r>
          </a:p>
          <a:p>
            <a:r>
              <a:rPr lang="nl-NL" sz="1600" dirty="0"/>
              <a:t>V675 + V676 + 875 TEMPERATURer</a:t>
            </a:r>
          </a:p>
          <a:p>
            <a:r>
              <a:rPr lang="sv-SE" sz="1600" dirty="0"/>
              <a:t>V690 + 810 VERKLIG_EFTERVARDSNIVA efter OP resp Postop</a:t>
            </a:r>
          </a:p>
          <a:p>
            <a:endParaRPr lang="sv-SE" sz="1600" dirty="0"/>
          </a:p>
          <a:p>
            <a:endParaRPr lang="sv-SE" sz="1600" dirty="0"/>
          </a:p>
          <a:p>
            <a:endParaRPr lang="sv-SE" dirty="0"/>
          </a:p>
        </p:txBody>
      </p:sp>
      <p:sp>
        <p:nvSpPr>
          <p:cNvPr id="4" name="Platshållare för sidfot 3">
            <a:extLst>
              <a:ext uri="{FF2B5EF4-FFF2-40B4-BE49-F238E27FC236}">
                <a16:creationId xmlns:a16="http://schemas.microsoft.com/office/drawing/2014/main" id="{EE4A9507-F604-CFBC-F0CA-94AC57F7FD1A}"/>
              </a:ext>
            </a:extLst>
          </p:cNvPr>
          <p:cNvSpPr>
            <a:spLocks noGrp="1"/>
          </p:cNvSpPr>
          <p:nvPr>
            <p:ph type="ftr" sz="quarter" idx="11"/>
          </p:nvPr>
        </p:nvSpPr>
        <p:spPr/>
        <p:txBody>
          <a:bodyPr/>
          <a:lstStyle/>
          <a:p>
            <a:r>
              <a:rPr lang="sv-SE"/>
              <a:t>Peter Spetz Användarmöte Ht 2023 Göteborg</a:t>
            </a:r>
          </a:p>
        </p:txBody>
      </p:sp>
    </p:spTree>
    <p:extLst>
      <p:ext uri="{BB962C8B-B14F-4D97-AF65-F5344CB8AC3E}">
        <p14:creationId xmlns:p14="http://schemas.microsoft.com/office/powerpoint/2010/main" val="3038467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B3B5CE3-4BAE-3D14-D5A2-CD09A7582ACB}"/>
              </a:ext>
            </a:extLst>
          </p:cNvPr>
          <p:cNvSpPr>
            <a:spLocks noGrp="1"/>
          </p:cNvSpPr>
          <p:nvPr>
            <p:ph type="ftr" sz="quarter" idx="11"/>
          </p:nvPr>
        </p:nvSpPr>
        <p:spPr/>
        <p:txBody>
          <a:bodyPr/>
          <a:lstStyle/>
          <a:p>
            <a:r>
              <a:rPr lang="sv-SE"/>
              <a:t>Peter Spetz Användarmöte Ht 2023 Göteborg</a:t>
            </a:r>
          </a:p>
        </p:txBody>
      </p:sp>
      <p:pic>
        <p:nvPicPr>
          <p:cNvPr id="4" name="Bildobjekt 3">
            <a:extLst>
              <a:ext uri="{FF2B5EF4-FFF2-40B4-BE49-F238E27FC236}">
                <a16:creationId xmlns:a16="http://schemas.microsoft.com/office/drawing/2014/main" id="{36DE1BD2-3BE2-2203-2CD9-E2B96D116418}"/>
              </a:ext>
            </a:extLst>
          </p:cNvPr>
          <p:cNvPicPr>
            <a:picLocks noChangeAspect="1"/>
          </p:cNvPicPr>
          <p:nvPr/>
        </p:nvPicPr>
        <p:blipFill>
          <a:blip r:embed="rId2"/>
          <a:stretch>
            <a:fillRect/>
          </a:stretch>
        </p:blipFill>
        <p:spPr>
          <a:xfrm>
            <a:off x="370705" y="112294"/>
            <a:ext cx="3177575" cy="6633411"/>
          </a:xfrm>
          <a:prstGeom prst="rect">
            <a:avLst/>
          </a:prstGeom>
        </p:spPr>
      </p:pic>
      <p:pic>
        <p:nvPicPr>
          <p:cNvPr id="5" name="Bildobjekt 4">
            <a:extLst>
              <a:ext uri="{FF2B5EF4-FFF2-40B4-BE49-F238E27FC236}">
                <a16:creationId xmlns:a16="http://schemas.microsoft.com/office/drawing/2014/main" id="{B7439B38-6038-F168-EF3A-8D08F9073F3D}"/>
              </a:ext>
            </a:extLst>
          </p:cNvPr>
          <p:cNvPicPr>
            <a:picLocks noChangeAspect="1"/>
          </p:cNvPicPr>
          <p:nvPr/>
        </p:nvPicPr>
        <p:blipFill>
          <a:blip r:embed="rId3"/>
          <a:stretch>
            <a:fillRect/>
          </a:stretch>
        </p:blipFill>
        <p:spPr>
          <a:xfrm>
            <a:off x="6134870" y="136525"/>
            <a:ext cx="5686425" cy="5015830"/>
          </a:xfrm>
          <a:prstGeom prst="rect">
            <a:avLst/>
          </a:prstGeom>
        </p:spPr>
      </p:pic>
      <p:sp>
        <p:nvSpPr>
          <p:cNvPr id="6" name="textruta 5">
            <a:extLst>
              <a:ext uri="{FF2B5EF4-FFF2-40B4-BE49-F238E27FC236}">
                <a16:creationId xmlns:a16="http://schemas.microsoft.com/office/drawing/2014/main" id="{46F2912B-836B-A2F2-693C-6A6930E639C5}"/>
              </a:ext>
            </a:extLst>
          </p:cNvPr>
          <p:cNvSpPr txBox="1"/>
          <p:nvPr/>
        </p:nvSpPr>
        <p:spPr>
          <a:xfrm>
            <a:off x="3697705" y="1419726"/>
            <a:ext cx="2815390" cy="1200329"/>
          </a:xfrm>
          <a:prstGeom prst="rect">
            <a:avLst/>
          </a:prstGeom>
          <a:noFill/>
        </p:spPr>
        <p:txBody>
          <a:bodyPr wrap="square" rtlCol="0">
            <a:spAutoFit/>
          </a:bodyPr>
          <a:lstStyle/>
          <a:p>
            <a:r>
              <a:rPr lang="sv-SE" sz="2400" b="1" dirty="0"/>
              <a:t>MAX: 1100 poäng</a:t>
            </a:r>
          </a:p>
          <a:p>
            <a:r>
              <a:rPr lang="sv-SE" sz="2400" b="1" dirty="0"/>
              <a:t>Bäst: 1082</a:t>
            </a:r>
          </a:p>
          <a:p>
            <a:r>
              <a:rPr lang="sv-SE" sz="2400" b="1" dirty="0"/>
              <a:t>Sämst: 476</a:t>
            </a:r>
          </a:p>
        </p:txBody>
      </p:sp>
    </p:spTree>
    <p:extLst>
      <p:ext uri="{BB962C8B-B14F-4D97-AF65-F5344CB8AC3E}">
        <p14:creationId xmlns:p14="http://schemas.microsoft.com/office/powerpoint/2010/main" val="418695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33850739-98D3-D6EC-EE8C-F7486E53718B}"/>
              </a:ext>
            </a:extLst>
          </p:cNvPr>
          <p:cNvPicPr>
            <a:picLocks noChangeAspect="1"/>
          </p:cNvPicPr>
          <p:nvPr/>
        </p:nvPicPr>
        <p:blipFill>
          <a:blip r:embed="rId2"/>
          <a:stretch>
            <a:fillRect/>
          </a:stretch>
        </p:blipFill>
        <p:spPr>
          <a:xfrm>
            <a:off x="3085955" y="0"/>
            <a:ext cx="4648710" cy="6137695"/>
          </a:xfrm>
          <a:prstGeom prst="rect">
            <a:avLst/>
          </a:prstGeom>
        </p:spPr>
      </p:pic>
      <p:pic>
        <p:nvPicPr>
          <p:cNvPr id="7" name="Bildobjekt 6">
            <a:extLst>
              <a:ext uri="{FF2B5EF4-FFF2-40B4-BE49-F238E27FC236}">
                <a16:creationId xmlns:a16="http://schemas.microsoft.com/office/drawing/2014/main" id="{D26D6C1A-9934-A71E-D067-2AEDFCCC3EC8}"/>
              </a:ext>
            </a:extLst>
          </p:cNvPr>
          <p:cNvPicPr>
            <a:picLocks noChangeAspect="1"/>
          </p:cNvPicPr>
          <p:nvPr/>
        </p:nvPicPr>
        <p:blipFill>
          <a:blip r:embed="rId3"/>
          <a:stretch>
            <a:fillRect/>
          </a:stretch>
        </p:blipFill>
        <p:spPr>
          <a:xfrm>
            <a:off x="5112018" y="1019258"/>
            <a:ext cx="2724530" cy="1495634"/>
          </a:xfrm>
          <a:prstGeom prst="rect">
            <a:avLst/>
          </a:prstGeom>
        </p:spPr>
      </p:pic>
      <p:sp>
        <p:nvSpPr>
          <p:cNvPr id="10" name="Platshållare för sidfot 9">
            <a:extLst>
              <a:ext uri="{FF2B5EF4-FFF2-40B4-BE49-F238E27FC236}">
                <a16:creationId xmlns:a16="http://schemas.microsoft.com/office/drawing/2014/main" id="{CF2270CF-4C40-5201-BEB4-60845E962B97}"/>
              </a:ext>
            </a:extLst>
          </p:cNvPr>
          <p:cNvSpPr>
            <a:spLocks noGrp="1"/>
          </p:cNvSpPr>
          <p:nvPr>
            <p:ph type="ftr" sz="quarter" idx="11"/>
          </p:nvPr>
        </p:nvSpPr>
        <p:spPr/>
        <p:txBody>
          <a:bodyPr/>
          <a:lstStyle/>
          <a:p>
            <a:r>
              <a:rPr lang="sv-SE"/>
              <a:t>Peter Spetz Användarmöte Ht 2023 Göteborg</a:t>
            </a:r>
          </a:p>
        </p:txBody>
      </p:sp>
    </p:spTree>
    <p:extLst>
      <p:ext uri="{BB962C8B-B14F-4D97-AF65-F5344CB8AC3E}">
        <p14:creationId xmlns:p14="http://schemas.microsoft.com/office/powerpoint/2010/main" val="242858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A301E7D-DA9F-00BF-1306-3D9F74153F52}"/>
              </a:ext>
            </a:extLst>
          </p:cNvPr>
          <p:cNvSpPr>
            <a:spLocks noGrp="1"/>
          </p:cNvSpPr>
          <p:nvPr>
            <p:ph type="title"/>
          </p:nvPr>
        </p:nvSpPr>
        <p:spPr>
          <a:xfrm>
            <a:off x="6388768" y="0"/>
            <a:ext cx="5201653" cy="5393991"/>
          </a:xfrm>
        </p:spPr>
        <p:txBody>
          <a:bodyPr>
            <a:normAutofit/>
          </a:bodyPr>
          <a:lstStyle/>
          <a:p>
            <a:r>
              <a:rPr lang="sv-SE" sz="4000" b="1" dirty="0"/>
              <a:t>Andel (%) av alla ingrepp </a:t>
            </a:r>
            <a:br>
              <a:rPr lang="sv-SE" sz="4000" b="1" dirty="0"/>
            </a:br>
            <a:r>
              <a:rPr lang="sv-SE" sz="4000" b="1" dirty="0"/>
              <a:t>som skickas in till SPOR </a:t>
            </a:r>
            <a:br>
              <a:rPr lang="sv-SE" sz="4000" b="1" dirty="0"/>
            </a:br>
            <a:r>
              <a:rPr lang="sv-SE" sz="4000" b="1" dirty="0"/>
              <a:t>som INTE är SPOR op </a:t>
            </a:r>
            <a:r>
              <a:rPr lang="sv-SE" sz="4000" b="1" dirty="0" err="1"/>
              <a:t>def</a:t>
            </a:r>
            <a:br>
              <a:rPr lang="sv-SE" sz="4000" b="1" dirty="0"/>
            </a:br>
            <a:br>
              <a:rPr lang="sv-SE" sz="4000" b="1" dirty="0"/>
            </a:br>
            <a:r>
              <a:rPr lang="sv-SE" sz="2400" b="1" dirty="0"/>
              <a:t>Vi vill att ni skickar in ALLA ingrepp som registreras</a:t>
            </a:r>
            <a:br>
              <a:rPr lang="sv-SE" sz="2400" b="1" dirty="0"/>
            </a:br>
            <a:br>
              <a:rPr lang="sv-SE" sz="2400" b="1" dirty="0"/>
            </a:br>
            <a:r>
              <a:rPr lang="sv-SE" sz="2400" b="1" dirty="0"/>
              <a:t>Vi debiterar bara för SPOR op </a:t>
            </a:r>
            <a:r>
              <a:rPr lang="sv-SE" sz="2400" b="1" dirty="0" err="1"/>
              <a:t>def</a:t>
            </a:r>
            <a:br>
              <a:rPr lang="sv-SE" sz="2400" b="1" dirty="0"/>
            </a:br>
            <a:br>
              <a:rPr lang="sv-SE" sz="2400" b="1" dirty="0"/>
            </a:br>
            <a:r>
              <a:rPr lang="sv-SE" sz="2400" b="1" dirty="0"/>
              <a:t>Rapporten </a:t>
            </a:r>
            <a:r>
              <a:rPr lang="sv-SE" sz="2400" b="1" i="1" dirty="0"/>
              <a:t>Kärlaccess vanligaste </a:t>
            </a:r>
            <a:r>
              <a:rPr lang="sv-SE" sz="2400" b="1" dirty="0"/>
              <a:t>kräver ju in även dessa ingrepp för att fungera</a:t>
            </a:r>
            <a:endParaRPr lang="sv-SE" sz="4000" b="1" dirty="0"/>
          </a:p>
        </p:txBody>
      </p:sp>
      <p:graphicFrame>
        <p:nvGraphicFramePr>
          <p:cNvPr id="5" name="Platshållare för innehåll 4">
            <a:extLst>
              <a:ext uri="{FF2B5EF4-FFF2-40B4-BE49-F238E27FC236}">
                <a16:creationId xmlns:a16="http://schemas.microsoft.com/office/drawing/2014/main" id="{2EDC3641-B03C-9B41-CC7B-AFE779906B3D}"/>
              </a:ext>
            </a:extLst>
          </p:cNvPr>
          <p:cNvGraphicFramePr>
            <a:graphicFrameLocks noGrp="1"/>
          </p:cNvGraphicFramePr>
          <p:nvPr>
            <p:ph idx="1"/>
            <p:extLst>
              <p:ext uri="{D42A27DB-BD31-4B8C-83A1-F6EECF244321}">
                <p14:modId xmlns:p14="http://schemas.microsoft.com/office/powerpoint/2010/main" val="3920166677"/>
              </p:ext>
            </p:extLst>
          </p:nvPr>
        </p:nvGraphicFramePr>
        <p:xfrm>
          <a:off x="286753" y="227598"/>
          <a:ext cx="4461710" cy="5320665"/>
        </p:xfrm>
        <a:graphic>
          <a:graphicData uri="http://schemas.openxmlformats.org/drawingml/2006/table">
            <a:tbl>
              <a:tblPr>
                <a:tableStyleId>{5C22544A-7EE6-4342-B048-85BDC9FD1C3A}</a:tableStyleId>
              </a:tblPr>
              <a:tblGrid>
                <a:gridCol w="3310301">
                  <a:extLst>
                    <a:ext uri="{9D8B030D-6E8A-4147-A177-3AD203B41FA5}">
                      <a16:colId xmlns:a16="http://schemas.microsoft.com/office/drawing/2014/main" val="2566019406"/>
                    </a:ext>
                  </a:extLst>
                </a:gridCol>
                <a:gridCol w="1151409">
                  <a:extLst>
                    <a:ext uri="{9D8B030D-6E8A-4147-A177-3AD203B41FA5}">
                      <a16:colId xmlns:a16="http://schemas.microsoft.com/office/drawing/2014/main" val="1436353381"/>
                    </a:ext>
                  </a:extLst>
                </a:gridCol>
              </a:tblGrid>
              <a:tr h="212309">
                <a:tc>
                  <a:txBody>
                    <a:bodyPr/>
                    <a:lstStyle/>
                    <a:p>
                      <a:pPr algn="l" fontAlgn="b"/>
                      <a:r>
                        <a:rPr lang="sv-SE" sz="1600" b="1" u="none" strike="noStrike" dirty="0">
                          <a:effectLst/>
                        </a:rPr>
                        <a:t>Region Blekinge</a:t>
                      </a:r>
                      <a:endParaRPr lang="sv-SE"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v-SE" sz="1600" b="1" u="none" strike="noStrike">
                          <a:effectLst/>
                        </a:rPr>
                        <a:t>7,6</a:t>
                      </a:r>
                      <a:endParaRPr lang="sv-SE"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89400326"/>
                  </a:ext>
                </a:extLst>
              </a:tr>
              <a:tr h="212309">
                <a:tc>
                  <a:txBody>
                    <a:bodyPr/>
                    <a:lstStyle/>
                    <a:p>
                      <a:pPr algn="l" fontAlgn="b"/>
                      <a:r>
                        <a:rPr lang="sv-SE" sz="1600" b="1" u="none" strike="noStrike" dirty="0">
                          <a:effectLst/>
                        </a:rPr>
                        <a:t>Region Dalarna</a:t>
                      </a:r>
                      <a:endParaRPr lang="sv-SE"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v-SE" sz="1600" b="1" u="none" strike="noStrike">
                          <a:effectLst/>
                        </a:rPr>
                        <a:t>9,6</a:t>
                      </a:r>
                      <a:endParaRPr lang="sv-SE"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7523882"/>
                  </a:ext>
                </a:extLst>
              </a:tr>
              <a:tr h="212309">
                <a:tc>
                  <a:txBody>
                    <a:bodyPr/>
                    <a:lstStyle/>
                    <a:p>
                      <a:pPr algn="l" fontAlgn="b"/>
                      <a:r>
                        <a:rPr lang="sv-SE" sz="1600" b="1" u="none" strike="noStrike" dirty="0">
                          <a:effectLst/>
                        </a:rPr>
                        <a:t>Region Gotland</a:t>
                      </a:r>
                      <a:endParaRPr lang="sv-SE"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v-SE" sz="1600" b="1" u="none" strike="noStrike">
                          <a:effectLst/>
                        </a:rPr>
                        <a:t>8,9</a:t>
                      </a:r>
                      <a:endParaRPr lang="sv-SE"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07800461"/>
                  </a:ext>
                </a:extLst>
              </a:tr>
              <a:tr h="212309">
                <a:tc>
                  <a:txBody>
                    <a:bodyPr/>
                    <a:lstStyle/>
                    <a:p>
                      <a:pPr algn="l" fontAlgn="b"/>
                      <a:r>
                        <a:rPr lang="sv-SE" sz="1600" b="1" u="none" strike="noStrike" dirty="0">
                          <a:effectLst/>
                        </a:rPr>
                        <a:t>Region Gävleborg</a:t>
                      </a:r>
                      <a:endParaRPr lang="sv-SE"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v-SE" sz="1600" b="1" u="none" strike="noStrike">
                          <a:effectLst/>
                        </a:rPr>
                        <a:t>9,8</a:t>
                      </a:r>
                      <a:endParaRPr lang="sv-SE"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496797"/>
                  </a:ext>
                </a:extLst>
              </a:tr>
              <a:tr h="212309">
                <a:tc>
                  <a:txBody>
                    <a:bodyPr/>
                    <a:lstStyle/>
                    <a:p>
                      <a:pPr algn="l" fontAlgn="b"/>
                      <a:r>
                        <a:rPr lang="sv-SE" sz="1600" b="1" u="none" strike="noStrike">
                          <a:effectLst/>
                        </a:rPr>
                        <a:t>Region Halland</a:t>
                      </a:r>
                      <a:endParaRPr lang="sv-SE"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b="1" u="none" strike="noStrike">
                          <a:effectLst/>
                        </a:rPr>
                        <a:t>14,6</a:t>
                      </a:r>
                      <a:endParaRPr lang="sv-SE"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7037922"/>
                  </a:ext>
                </a:extLst>
              </a:tr>
              <a:tr h="212309">
                <a:tc>
                  <a:txBody>
                    <a:bodyPr/>
                    <a:lstStyle/>
                    <a:p>
                      <a:pPr algn="l" fontAlgn="b"/>
                      <a:r>
                        <a:rPr lang="sv-SE" sz="1600" b="1" u="none" strike="noStrike" dirty="0">
                          <a:effectLst/>
                        </a:rPr>
                        <a:t>Region Jämtland Härjedalen</a:t>
                      </a:r>
                      <a:endParaRPr lang="sv-SE"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v-SE" sz="1600" b="1" u="none" strike="noStrike">
                          <a:effectLst/>
                        </a:rPr>
                        <a:t>10,6</a:t>
                      </a:r>
                      <a:endParaRPr lang="sv-SE"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5355000"/>
                  </a:ext>
                </a:extLst>
              </a:tr>
              <a:tr h="212309">
                <a:tc>
                  <a:txBody>
                    <a:bodyPr/>
                    <a:lstStyle/>
                    <a:p>
                      <a:pPr algn="l" fontAlgn="b"/>
                      <a:r>
                        <a:rPr lang="sv-SE" sz="1600" b="1" u="none" strike="noStrike">
                          <a:effectLst/>
                        </a:rPr>
                        <a:t>Region Jönköpings Län</a:t>
                      </a:r>
                      <a:endParaRPr lang="sv-SE"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b="1" u="none" strike="noStrike" dirty="0">
                          <a:effectLst/>
                        </a:rPr>
                        <a:t>9,4</a:t>
                      </a:r>
                      <a:endParaRPr lang="sv-SE"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9711539"/>
                  </a:ext>
                </a:extLst>
              </a:tr>
              <a:tr h="212309">
                <a:tc>
                  <a:txBody>
                    <a:bodyPr/>
                    <a:lstStyle/>
                    <a:p>
                      <a:pPr algn="l" fontAlgn="b"/>
                      <a:r>
                        <a:rPr lang="sv-SE" sz="1600" b="1" u="none" strike="noStrike" dirty="0">
                          <a:effectLst/>
                        </a:rPr>
                        <a:t>Region Kalmar län</a:t>
                      </a:r>
                      <a:endParaRPr lang="sv-SE"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v-SE" sz="1600" b="1" u="none" strike="noStrike">
                          <a:effectLst/>
                        </a:rPr>
                        <a:t>12,4</a:t>
                      </a:r>
                      <a:endParaRPr lang="sv-SE"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2539485"/>
                  </a:ext>
                </a:extLst>
              </a:tr>
              <a:tr h="212309">
                <a:tc>
                  <a:txBody>
                    <a:bodyPr/>
                    <a:lstStyle/>
                    <a:p>
                      <a:pPr algn="l" fontAlgn="b"/>
                      <a:r>
                        <a:rPr lang="sv-SE" sz="1600" b="1" u="none" strike="noStrike" dirty="0">
                          <a:effectLst/>
                        </a:rPr>
                        <a:t>Region Kronoberg</a:t>
                      </a:r>
                      <a:endParaRPr lang="sv-SE"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v-SE" sz="1600" b="1" u="none" strike="noStrike">
                          <a:effectLst/>
                        </a:rPr>
                        <a:t>13,0</a:t>
                      </a:r>
                      <a:endParaRPr lang="sv-SE"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2300137"/>
                  </a:ext>
                </a:extLst>
              </a:tr>
              <a:tr h="212309">
                <a:tc>
                  <a:txBody>
                    <a:bodyPr/>
                    <a:lstStyle/>
                    <a:p>
                      <a:pPr algn="l" fontAlgn="b"/>
                      <a:r>
                        <a:rPr lang="sv-SE" sz="1600" b="1" u="none" strike="noStrike" dirty="0">
                          <a:effectLst/>
                        </a:rPr>
                        <a:t>Region Norrbotten</a:t>
                      </a:r>
                      <a:endParaRPr lang="sv-SE"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v-SE" sz="1600" b="1" u="none" strike="noStrike">
                          <a:effectLst/>
                        </a:rPr>
                        <a:t>18,7</a:t>
                      </a:r>
                      <a:endParaRPr lang="sv-SE"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2576309"/>
                  </a:ext>
                </a:extLst>
              </a:tr>
              <a:tr h="212309">
                <a:tc>
                  <a:txBody>
                    <a:bodyPr/>
                    <a:lstStyle/>
                    <a:p>
                      <a:pPr algn="l" fontAlgn="b"/>
                      <a:r>
                        <a:rPr lang="sv-SE" sz="1600" b="1" u="none" strike="noStrike" dirty="0">
                          <a:effectLst/>
                        </a:rPr>
                        <a:t>Region Skåne</a:t>
                      </a:r>
                      <a:endParaRPr lang="sv-SE"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v-SE" sz="1600" b="1" u="none" strike="noStrike">
                          <a:effectLst/>
                        </a:rPr>
                        <a:t>6,6</a:t>
                      </a:r>
                      <a:endParaRPr lang="sv-SE"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67766660"/>
                  </a:ext>
                </a:extLst>
              </a:tr>
              <a:tr h="0">
                <a:tc>
                  <a:txBody>
                    <a:bodyPr/>
                    <a:lstStyle/>
                    <a:p>
                      <a:pPr algn="l" fontAlgn="b"/>
                      <a:r>
                        <a:rPr lang="sv-SE" sz="1600" b="1" u="none" strike="noStrike">
                          <a:effectLst/>
                        </a:rPr>
                        <a:t>Region Stockholm</a:t>
                      </a:r>
                      <a:endParaRPr lang="sv-SE"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b="1" u="none" strike="noStrike">
                          <a:effectLst/>
                        </a:rPr>
                        <a:t>13,1</a:t>
                      </a:r>
                      <a:endParaRPr lang="sv-SE"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9811606"/>
                  </a:ext>
                </a:extLst>
              </a:tr>
              <a:tr h="212309">
                <a:tc>
                  <a:txBody>
                    <a:bodyPr/>
                    <a:lstStyle/>
                    <a:p>
                      <a:pPr algn="l" fontAlgn="b"/>
                      <a:r>
                        <a:rPr lang="sv-SE" sz="1600" b="1" u="none" strike="noStrike" dirty="0">
                          <a:effectLst/>
                        </a:rPr>
                        <a:t>Region Sörmland</a:t>
                      </a:r>
                      <a:endParaRPr lang="sv-SE"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v-SE" sz="1600" b="1" u="none" strike="noStrike">
                          <a:effectLst/>
                        </a:rPr>
                        <a:t>27,0</a:t>
                      </a:r>
                      <a:endParaRPr lang="sv-SE"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4669210"/>
                  </a:ext>
                </a:extLst>
              </a:tr>
              <a:tr h="212309">
                <a:tc>
                  <a:txBody>
                    <a:bodyPr/>
                    <a:lstStyle/>
                    <a:p>
                      <a:pPr algn="l" fontAlgn="b"/>
                      <a:r>
                        <a:rPr lang="sv-SE" sz="1600" b="1" u="none" strike="noStrike" dirty="0">
                          <a:effectLst/>
                        </a:rPr>
                        <a:t>Region Uppsala</a:t>
                      </a:r>
                      <a:endParaRPr lang="sv-SE"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v-SE" sz="1600" b="1" u="none" strike="noStrike">
                          <a:effectLst/>
                        </a:rPr>
                        <a:t>10,7</a:t>
                      </a:r>
                      <a:endParaRPr lang="sv-SE"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1561076"/>
                  </a:ext>
                </a:extLst>
              </a:tr>
              <a:tr h="212309">
                <a:tc>
                  <a:txBody>
                    <a:bodyPr/>
                    <a:lstStyle/>
                    <a:p>
                      <a:pPr algn="l" fontAlgn="b"/>
                      <a:r>
                        <a:rPr lang="sv-SE" sz="1600" b="1" u="none" strike="noStrike" dirty="0">
                          <a:effectLst/>
                        </a:rPr>
                        <a:t>Region Värmland</a:t>
                      </a:r>
                      <a:endParaRPr lang="sv-SE"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v-SE" sz="1600" b="1" u="none" strike="noStrike" dirty="0">
                          <a:effectLst/>
                        </a:rPr>
                        <a:t>16,0</a:t>
                      </a:r>
                      <a:endParaRPr lang="sv-SE"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3464361"/>
                  </a:ext>
                </a:extLst>
              </a:tr>
              <a:tr h="212309">
                <a:tc>
                  <a:txBody>
                    <a:bodyPr/>
                    <a:lstStyle/>
                    <a:p>
                      <a:pPr algn="l" fontAlgn="b"/>
                      <a:r>
                        <a:rPr lang="sv-SE" sz="1600" b="1" u="none" strike="noStrike" dirty="0">
                          <a:effectLst/>
                        </a:rPr>
                        <a:t>Region Västerbotten</a:t>
                      </a:r>
                      <a:endParaRPr lang="sv-SE"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v-SE" sz="1600" b="1" u="none" strike="noStrike">
                          <a:effectLst/>
                        </a:rPr>
                        <a:t>24,0</a:t>
                      </a:r>
                      <a:endParaRPr lang="sv-SE"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28753633"/>
                  </a:ext>
                </a:extLst>
              </a:tr>
              <a:tr h="212309">
                <a:tc>
                  <a:txBody>
                    <a:bodyPr/>
                    <a:lstStyle/>
                    <a:p>
                      <a:pPr algn="l" fontAlgn="b"/>
                      <a:r>
                        <a:rPr lang="sv-SE" sz="1600" b="1" u="none" strike="noStrike">
                          <a:effectLst/>
                        </a:rPr>
                        <a:t>Region Västernorrland</a:t>
                      </a:r>
                      <a:endParaRPr lang="sv-SE"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b="1" u="none" strike="noStrike">
                          <a:effectLst/>
                        </a:rPr>
                        <a:t>6,6</a:t>
                      </a:r>
                      <a:endParaRPr lang="sv-SE"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73696494"/>
                  </a:ext>
                </a:extLst>
              </a:tr>
              <a:tr h="212309">
                <a:tc>
                  <a:txBody>
                    <a:bodyPr/>
                    <a:lstStyle/>
                    <a:p>
                      <a:pPr algn="l" fontAlgn="b"/>
                      <a:r>
                        <a:rPr lang="sv-SE" sz="1600" b="1" u="none" strike="noStrike" dirty="0">
                          <a:effectLst/>
                        </a:rPr>
                        <a:t>Region Västmanland</a:t>
                      </a:r>
                      <a:endParaRPr lang="sv-SE"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v-SE" sz="1600" b="1" u="none" strike="noStrike">
                          <a:effectLst/>
                        </a:rPr>
                        <a:t>8,4</a:t>
                      </a:r>
                      <a:endParaRPr lang="sv-SE"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3965080"/>
                  </a:ext>
                </a:extLst>
              </a:tr>
              <a:tr h="212309">
                <a:tc>
                  <a:txBody>
                    <a:bodyPr/>
                    <a:lstStyle/>
                    <a:p>
                      <a:pPr algn="l" fontAlgn="b"/>
                      <a:r>
                        <a:rPr lang="sv-SE" sz="1600" b="1" u="none" strike="noStrike" dirty="0">
                          <a:effectLst/>
                        </a:rPr>
                        <a:t>Region Örebro län</a:t>
                      </a:r>
                      <a:endParaRPr lang="sv-SE"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v-SE" sz="1600" b="1" u="none" strike="noStrike">
                          <a:effectLst/>
                        </a:rPr>
                        <a:t>13,3</a:t>
                      </a:r>
                      <a:endParaRPr lang="sv-SE"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2015418"/>
                  </a:ext>
                </a:extLst>
              </a:tr>
              <a:tr h="212309">
                <a:tc>
                  <a:txBody>
                    <a:bodyPr/>
                    <a:lstStyle/>
                    <a:p>
                      <a:pPr algn="l" fontAlgn="b"/>
                      <a:r>
                        <a:rPr lang="sv-SE" sz="1600" b="1" u="none" strike="noStrike" dirty="0">
                          <a:effectLst/>
                        </a:rPr>
                        <a:t>Region Östergötland</a:t>
                      </a:r>
                      <a:endParaRPr lang="sv-SE"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v-SE" sz="1600" b="1" u="none" strike="noStrike">
                          <a:effectLst/>
                        </a:rPr>
                        <a:t>4,3</a:t>
                      </a:r>
                      <a:endParaRPr lang="sv-SE"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3871889"/>
                  </a:ext>
                </a:extLst>
              </a:tr>
              <a:tr h="212309">
                <a:tc>
                  <a:txBody>
                    <a:bodyPr/>
                    <a:lstStyle/>
                    <a:p>
                      <a:pPr algn="l" fontAlgn="b"/>
                      <a:r>
                        <a:rPr lang="sv-SE" sz="1600" b="1" u="none" strike="noStrike">
                          <a:effectLst/>
                        </a:rPr>
                        <a:t>Västra Götalandsregionen</a:t>
                      </a:r>
                      <a:endParaRPr lang="sv-SE" sz="16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b="1" u="none" strike="noStrike" dirty="0">
                          <a:effectLst/>
                        </a:rPr>
                        <a:t>21,8</a:t>
                      </a:r>
                      <a:endParaRPr lang="sv-SE"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15582259"/>
                  </a:ext>
                </a:extLst>
              </a:tr>
            </a:tbl>
          </a:graphicData>
        </a:graphic>
      </p:graphicFrame>
      <p:sp>
        <p:nvSpPr>
          <p:cNvPr id="2" name="Platshållare för sidfot 1">
            <a:extLst>
              <a:ext uri="{FF2B5EF4-FFF2-40B4-BE49-F238E27FC236}">
                <a16:creationId xmlns:a16="http://schemas.microsoft.com/office/drawing/2014/main" id="{107F1059-AAB7-3D5B-463D-CFD47C2452AD}"/>
              </a:ext>
            </a:extLst>
          </p:cNvPr>
          <p:cNvSpPr>
            <a:spLocks noGrp="1"/>
          </p:cNvSpPr>
          <p:nvPr>
            <p:ph type="ftr" sz="quarter" idx="11"/>
          </p:nvPr>
        </p:nvSpPr>
        <p:spPr/>
        <p:txBody>
          <a:bodyPr/>
          <a:lstStyle/>
          <a:p>
            <a:r>
              <a:rPr lang="sv-SE"/>
              <a:t>Peter Spetz Användarmöte Ht 2023 Göteborg</a:t>
            </a:r>
          </a:p>
        </p:txBody>
      </p:sp>
    </p:spTree>
    <p:extLst>
      <p:ext uri="{BB962C8B-B14F-4D97-AF65-F5344CB8AC3E}">
        <p14:creationId xmlns:p14="http://schemas.microsoft.com/office/powerpoint/2010/main" val="1325571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B3FC3127-9DA1-40C7-2534-8F3710CAC393}"/>
              </a:ext>
            </a:extLst>
          </p:cNvPr>
          <p:cNvSpPr>
            <a:spLocks noGrp="1"/>
          </p:cNvSpPr>
          <p:nvPr>
            <p:ph type="ftr" sz="quarter" idx="11"/>
          </p:nvPr>
        </p:nvSpPr>
        <p:spPr/>
        <p:txBody>
          <a:bodyPr/>
          <a:lstStyle/>
          <a:p>
            <a:r>
              <a:rPr lang="sv-SE"/>
              <a:t>Peter Spetz Användarmöte Ht 2023 Göteborg</a:t>
            </a:r>
          </a:p>
        </p:txBody>
      </p:sp>
      <p:pic>
        <p:nvPicPr>
          <p:cNvPr id="6" name="Bildobjekt 5" descr="En bild som visar däggdjur, utomhus, elefant, safari&#10;&#10;Automatiskt genererad beskrivning">
            <a:extLst>
              <a:ext uri="{FF2B5EF4-FFF2-40B4-BE49-F238E27FC236}">
                <a16:creationId xmlns:a16="http://schemas.microsoft.com/office/drawing/2014/main" id="{E4E0ADE4-1E1A-9199-1DA6-98B74EBC9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30"/>
            <a:ext cx="12192000" cy="6791340"/>
          </a:xfrm>
          <a:prstGeom prst="rect">
            <a:avLst/>
          </a:prstGeom>
        </p:spPr>
      </p:pic>
    </p:spTree>
    <p:extLst>
      <p:ext uri="{BB962C8B-B14F-4D97-AF65-F5344CB8AC3E}">
        <p14:creationId xmlns:p14="http://schemas.microsoft.com/office/powerpoint/2010/main" val="175933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2F2520-014F-8674-854E-F820859AA1E9}"/>
              </a:ext>
            </a:extLst>
          </p:cNvPr>
          <p:cNvSpPr>
            <a:spLocks noGrp="1"/>
          </p:cNvSpPr>
          <p:nvPr>
            <p:ph type="title"/>
          </p:nvPr>
        </p:nvSpPr>
        <p:spPr/>
        <p:txBody>
          <a:bodyPr/>
          <a:lstStyle/>
          <a:p>
            <a:pPr algn="ctr"/>
            <a:r>
              <a:rPr lang="sv-SE" b="1" dirty="0"/>
              <a:t>Kvalitetsindex</a:t>
            </a:r>
          </a:p>
        </p:txBody>
      </p:sp>
      <p:pic>
        <p:nvPicPr>
          <p:cNvPr id="6" name="Platshållare för innehåll 5">
            <a:extLst>
              <a:ext uri="{FF2B5EF4-FFF2-40B4-BE49-F238E27FC236}">
                <a16:creationId xmlns:a16="http://schemas.microsoft.com/office/drawing/2014/main" id="{EDB66F7E-52A0-33FE-B8BE-587F1B7D608D}"/>
              </a:ext>
            </a:extLst>
          </p:cNvPr>
          <p:cNvPicPr>
            <a:picLocks noGrp="1" noChangeAspect="1"/>
          </p:cNvPicPr>
          <p:nvPr>
            <p:ph idx="1"/>
          </p:nvPr>
        </p:nvPicPr>
        <p:blipFill>
          <a:blip r:embed="rId2"/>
          <a:stretch>
            <a:fillRect/>
          </a:stretch>
        </p:blipFill>
        <p:spPr>
          <a:xfrm>
            <a:off x="379430" y="2224721"/>
            <a:ext cx="11266031" cy="2776838"/>
          </a:xfrm>
        </p:spPr>
      </p:pic>
      <p:sp>
        <p:nvSpPr>
          <p:cNvPr id="4" name="Platshållare för sidfot 3">
            <a:extLst>
              <a:ext uri="{FF2B5EF4-FFF2-40B4-BE49-F238E27FC236}">
                <a16:creationId xmlns:a16="http://schemas.microsoft.com/office/drawing/2014/main" id="{06538905-ACE2-39CF-383F-DB5ED66C9DE4}"/>
              </a:ext>
            </a:extLst>
          </p:cNvPr>
          <p:cNvSpPr>
            <a:spLocks noGrp="1"/>
          </p:cNvSpPr>
          <p:nvPr>
            <p:ph type="ftr" sz="quarter" idx="11"/>
          </p:nvPr>
        </p:nvSpPr>
        <p:spPr/>
        <p:txBody>
          <a:bodyPr/>
          <a:lstStyle/>
          <a:p>
            <a:r>
              <a:rPr lang="sv-SE"/>
              <a:t>Peter Spetz Användarmöte Ht 2023 Göteborg</a:t>
            </a:r>
          </a:p>
        </p:txBody>
      </p:sp>
    </p:spTree>
    <p:extLst>
      <p:ext uri="{BB962C8B-B14F-4D97-AF65-F5344CB8AC3E}">
        <p14:creationId xmlns:p14="http://schemas.microsoft.com/office/powerpoint/2010/main" val="4083706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5C61DD7A-B39F-06E8-D3EF-1BE8F796B9FC}"/>
              </a:ext>
            </a:extLst>
          </p:cNvPr>
          <p:cNvPicPr>
            <a:picLocks noGrp="1" noChangeAspect="1"/>
          </p:cNvPicPr>
          <p:nvPr>
            <p:ph idx="1"/>
          </p:nvPr>
        </p:nvPicPr>
        <p:blipFill>
          <a:blip r:embed="rId2"/>
          <a:stretch>
            <a:fillRect/>
          </a:stretch>
        </p:blipFill>
        <p:spPr>
          <a:xfrm>
            <a:off x="642660" y="242778"/>
            <a:ext cx="9175889" cy="4013912"/>
          </a:xfrm>
        </p:spPr>
      </p:pic>
      <p:sp>
        <p:nvSpPr>
          <p:cNvPr id="4" name="Platshållare för sidfot 3">
            <a:extLst>
              <a:ext uri="{FF2B5EF4-FFF2-40B4-BE49-F238E27FC236}">
                <a16:creationId xmlns:a16="http://schemas.microsoft.com/office/drawing/2014/main" id="{0D63C1D9-6492-DF74-853F-D5D7564CAF25}"/>
              </a:ext>
            </a:extLst>
          </p:cNvPr>
          <p:cNvSpPr>
            <a:spLocks noGrp="1"/>
          </p:cNvSpPr>
          <p:nvPr>
            <p:ph type="ftr" sz="quarter" idx="11"/>
          </p:nvPr>
        </p:nvSpPr>
        <p:spPr/>
        <p:txBody>
          <a:bodyPr/>
          <a:lstStyle/>
          <a:p>
            <a:r>
              <a:rPr lang="sv-SE"/>
              <a:t>Peter Spetz Användarmöte Ht 2023 Göteborg</a:t>
            </a:r>
          </a:p>
        </p:txBody>
      </p:sp>
      <p:pic>
        <p:nvPicPr>
          <p:cNvPr id="8" name="Bildobjekt 7">
            <a:extLst>
              <a:ext uri="{FF2B5EF4-FFF2-40B4-BE49-F238E27FC236}">
                <a16:creationId xmlns:a16="http://schemas.microsoft.com/office/drawing/2014/main" id="{6A6910DD-5886-3F85-3619-08380BD242E4}"/>
              </a:ext>
            </a:extLst>
          </p:cNvPr>
          <p:cNvPicPr>
            <a:picLocks noChangeAspect="1"/>
          </p:cNvPicPr>
          <p:nvPr/>
        </p:nvPicPr>
        <p:blipFill>
          <a:blip r:embed="rId3"/>
          <a:stretch>
            <a:fillRect/>
          </a:stretch>
        </p:blipFill>
        <p:spPr>
          <a:xfrm>
            <a:off x="2927655" y="4131548"/>
            <a:ext cx="8964276" cy="1781424"/>
          </a:xfrm>
          <a:prstGeom prst="rect">
            <a:avLst/>
          </a:prstGeom>
        </p:spPr>
      </p:pic>
    </p:spTree>
    <p:extLst>
      <p:ext uri="{BB962C8B-B14F-4D97-AF65-F5344CB8AC3E}">
        <p14:creationId xmlns:p14="http://schemas.microsoft.com/office/powerpoint/2010/main" val="3719677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AFB9F9-4299-4AB9-0CEC-1817F9433FFA}"/>
              </a:ext>
            </a:extLst>
          </p:cNvPr>
          <p:cNvSpPr>
            <a:spLocks noGrp="1"/>
          </p:cNvSpPr>
          <p:nvPr>
            <p:ph type="title"/>
          </p:nvPr>
        </p:nvSpPr>
        <p:spPr/>
        <p:txBody>
          <a:bodyPr/>
          <a:lstStyle/>
          <a:p>
            <a:r>
              <a:rPr lang="sv-SE" dirty="0"/>
              <a:t>Del 9 kvalitetsindex; Collumfraktur mortalitet 30 dagar</a:t>
            </a:r>
          </a:p>
        </p:txBody>
      </p:sp>
      <p:pic>
        <p:nvPicPr>
          <p:cNvPr id="6" name="Platshållare för innehåll 5">
            <a:extLst>
              <a:ext uri="{FF2B5EF4-FFF2-40B4-BE49-F238E27FC236}">
                <a16:creationId xmlns:a16="http://schemas.microsoft.com/office/drawing/2014/main" id="{A9EAF625-5959-AF20-EDBE-FD6CC1F1F681}"/>
              </a:ext>
            </a:extLst>
          </p:cNvPr>
          <p:cNvPicPr>
            <a:picLocks noGrp="1" noChangeAspect="1"/>
          </p:cNvPicPr>
          <p:nvPr>
            <p:ph idx="1"/>
          </p:nvPr>
        </p:nvPicPr>
        <p:blipFill>
          <a:blip r:embed="rId2"/>
          <a:stretch>
            <a:fillRect/>
          </a:stretch>
        </p:blipFill>
        <p:spPr>
          <a:xfrm>
            <a:off x="838200" y="1690688"/>
            <a:ext cx="10515600" cy="4093798"/>
          </a:xfrm>
        </p:spPr>
      </p:pic>
      <p:sp>
        <p:nvSpPr>
          <p:cNvPr id="4" name="Platshållare för sidfot 3">
            <a:extLst>
              <a:ext uri="{FF2B5EF4-FFF2-40B4-BE49-F238E27FC236}">
                <a16:creationId xmlns:a16="http://schemas.microsoft.com/office/drawing/2014/main" id="{5CCB32D3-077C-3591-6250-66AB5888CE10}"/>
              </a:ext>
            </a:extLst>
          </p:cNvPr>
          <p:cNvSpPr>
            <a:spLocks noGrp="1"/>
          </p:cNvSpPr>
          <p:nvPr>
            <p:ph type="ftr" sz="quarter" idx="11"/>
          </p:nvPr>
        </p:nvSpPr>
        <p:spPr/>
        <p:txBody>
          <a:bodyPr/>
          <a:lstStyle/>
          <a:p>
            <a:r>
              <a:rPr lang="sv-SE"/>
              <a:t>Peter Spetz Användarmöte Ht 2023 Göteborg</a:t>
            </a:r>
          </a:p>
        </p:txBody>
      </p:sp>
    </p:spTree>
    <p:extLst>
      <p:ext uri="{BB962C8B-B14F-4D97-AF65-F5344CB8AC3E}">
        <p14:creationId xmlns:p14="http://schemas.microsoft.com/office/powerpoint/2010/main" val="4021681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A1B089-2D63-BD06-5DBF-1C6C0B889347}"/>
              </a:ext>
            </a:extLst>
          </p:cNvPr>
          <p:cNvSpPr>
            <a:spLocks noGrp="1"/>
          </p:cNvSpPr>
          <p:nvPr>
            <p:ph type="title"/>
          </p:nvPr>
        </p:nvSpPr>
        <p:spPr/>
        <p:txBody>
          <a:bodyPr/>
          <a:lstStyle/>
          <a:p>
            <a:pPr algn="ctr"/>
            <a:r>
              <a:rPr lang="sv-SE" b="1" dirty="0"/>
              <a:t>Anestesi-rapporter kommer i </a:t>
            </a:r>
            <a:br>
              <a:rPr lang="sv-SE" b="1" dirty="0"/>
            </a:br>
            <a:r>
              <a:rPr lang="sv-SE" b="1" dirty="0"/>
              <a:t>SAS Visual </a:t>
            </a:r>
            <a:r>
              <a:rPr lang="sv-SE" b="1" dirty="0" err="1"/>
              <a:t>Analytics</a:t>
            </a:r>
            <a:endParaRPr lang="sv-SE" b="1" dirty="0"/>
          </a:p>
        </p:txBody>
      </p:sp>
      <p:sp>
        <p:nvSpPr>
          <p:cNvPr id="3" name="Platshållare för innehåll 2">
            <a:extLst>
              <a:ext uri="{FF2B5EF4-FFF2-40B4-BE49-F238E27FC236}">
                <a16:creationId xmlns:a16="http://schemas.microsoft.com/office/drawing/2014/main" id="{CA862822-E7FC-DED3-69C2-73EADF155BB0}"/>
              </a:ext>
            </a:extLst>
          </p:cNvPr>
          <p:cNvSpPr>
            <a:spLocks noGrp="1"/>
          </p:cNvSpPr>
          <p:nvPr>
            <p:ph idx="1"/>
          </p:nvPr>
        </p:nvSpPr>
        <p:spPr/>
        <p:txBody>
          <a:bodyPr/>
          <a:lstStyle/>
          <a:p>
            <a:r>
              <a:rPr lang="sv-SE" dirty="0"/>
              <a:t>1721 olika koder</a:t>
            </a:r>
          </a:p>
          <a:p>
            <a:pPr lvl="1"/>
            <a:r>
              <a:rPr lang="sv-SE" dirty="0"/>
              <a:t>Varav 1710 KMÅ</a:t>
            </a:r>
          </a:p>
          <a:p>
            <a:pPr lvl="1"/>
            <a:r>
              <a:rPr lang="sv-SE" dirty="0"/>
              <a:t>Varav 11 KKÅ</a:t>
            </a:r>
          </a:p>
          <a:p>
            <a:pPr lvl="1"/>
            <a:r>
              <a:rPr lang="sv-SE" dirty="0"/>
              <a:t>Varav 66 monitorering</a:t>
            </a:r>
          </a:p>
          <a:p>
            <a:r>
              <a:rPr lang="sv-SE" dirty="0"/>
              <a:t>Hur skall vi gruppera</a:t>
            </a:r>
          </a:p>
          <a:p>
            <a:r>
              <a:rPr lang="sv-SE" dirty="0"/>
              <a:t>Vad vill vi veta</a:t>
            </a:r>
          </a:p>
          <a:p>
            <a:r>
              <a:rPr lang="sv-SE" dirty="0"/>
              <a:t>Vad vill andra veta</a:t>
            </a:r>
          </a:p>
          <a:p>
            <a:r>
              <a:rPr lang="sv-SE" dirty="0"/>
              <a:t>Hur kan vi korsa anestesi med operation o/e postop</a:t>
            </a:r>
          </a:p>
        </p:txBody>
      </p:sp>
      <p:sp>
        <p:nvSpPr>
          <p:cNvPr id="4" name="Platshållare för sidfot 3">
            <a:extLst>
              <a:ext uri="{FF2B5EF4-FFF2-40B4-BE49-F238E27FC236}">
                <a16:creationId xmlns:a16="http://schemas.microsoft.com/office/drawing/2014/main" id="{D81DCD62-F51A-DB10-2BB5-4A5E700E004F}"/>
              </a:ext>
            </a:extLst>
          </p:cNvPr>
          <p:cNvSpPr>
            <a:spLocks noGrp="1"/>
          </p:cNvSpPr>
          <p:nvPr>
            <p:ph type="ftr" sz="quarter" idx="11"/>
          </p:nvPr>
        </p:nvSpPr>
        <p:spPr/>
        <p:txBody>
          <a:bodyPr/>
          <a:lstStyle/>
          <a:p>
            <a:r>
              <a:rPr lang="sv-SE"/>
              <a:t>Peter Spetz Användarmöte Ht 2023 Göteborg</a:t>
            </a:r>
          </a:p>
        </p:txBody>
      </p:sp>
    </p:spTree>
    <p:extLst>
      <p:ext uri="{BB962C8B-B14F-4D97-AF65-F5344CB8AC3E}">
        <p14:creationId xmlns:p14="http://schemas.microsoft.com/office/powerpoint/2010/main" val="2251459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359E5F-024F-4DC1-8F2F-04061F591324}"/>
              </a:ext>
            </a:extLst>
          </p:cNvPr>
          <p:cNvSpPr>
            <a:spLocks noGrp="1"/>
          </p:cNvSpPr>
          <p:nvPr>
            <p:ph type="title"/>
          </p:nvPr>
        </p:nvSpPr>
        <p:spPr/>
        <p:txBody>
          <a:bodyPr/>
          <a:lstStyle/>
          <a:p>
            <a:pPr algn="ctr"/>
            <a:r>
              <a:rPr lang="sv-SE" b="1" dirty="0"/>
              <a:t>Anmälan utan planering</a:t>
            </a:r>
          </a:p>
        </p:txBody>
      </p:sp>
      <p:sp>
        <p:nvSpPr>
          <p:cNvPr id="3" name="Platshållare för innehåll 2">
            <a:extLst>
              <a:ext uri="{FF2B5EF4-FFF2-40B4-BE49-F238E27FC236}">
                <a16:creationId xmlns:a16="http://schemas.microsoft.com/office/drawing/2014/main" id="{88DCD38B-E62B-4730-9B17-AE48704E67F7}"/>
              </a:ext>
            </a:extLst>
          </p:cNvPr>
          <p:cNvSpPr>
            <a:spLocks noGrp="1"/>
          </p:cNvSpPr>
          <p:nvPr>
            <p:ph idx="1"/>
          </p:nvPr>
        </p:nvSpPr>
        <p:spPr>
          <a:xfrm>
            <a:off x="332874" y="1360404"/>
            <a:ext cx="10515600" cy="4351338"/>
          </a:xfrm>
        </p:spPr>
        <p:txBody>
          <a:bodyPr/>
          <a:lstStyle/>
          <a:p>
            <a:r>
              <a:rPr lang="sv-SE" dirty="0"/>
              <a:t>En ny rapport under Administration</a:t>
            </a:r>
          </a:p>
          <a:p>
            <a:r>
              <a:rPr lang="sv-SE" dirty="0"/>
              <a:t>För att göra egenkontroller om gamla ”glömda” anmälningar ligger och skräpar</a:t>
            </a:r>
          </a:p>
          <a:p>
            <a:r>
              <a:rPr lang="sv-SE" dirty="0"/>
              <a:t>Eller om det bara är anmälda på aktuell väntelista som ännu inte blivit planerade/opererade</a:t>
            </a:r>
          </a:p>
          <a:p>
            <a:r>
              <a:rPr lang="sv-SE" dirty="0"/>
              <a:t>Välj start tillräckligt långt tillbaka</a:t>
            </a:r>
          </a:p>
        </p:txBody>
      </p:sp>
      <p:pic>
        <p:nvPicPr>
          <p:cNvPr id="5" name="Bildobjekt 4">
            <a:extLst>
              <a:ext uri="{FF2B5EF4-FFF2-40B4-BE49-F238E27FC236}">
                <a16:creationId xmlns:a16="http://schemas.microsoft.com/office/drawing/2014/main" id="{DB364477-EAA6-1A0F-B20E-5CA584F13C6E}"/>
              </a:ext>
            </a:extLst>
          </p:cNvPr>
          <p:cNvPicPr>
            <a:picLocks noChangeAspect="1"/>
          </p:cNvPicPr>
          <p:nvPr/>
        </p:nvPicPr>
        <p:blipFill>
          <a:blip r:embed="rId2"/>
          <a:stretch>
            <a:fillRect/>
          </a:stretch>
        </p:blipFill>
        <p:spPr>
          <a:xfrm>
            <a:off x="6606538" y="3172415"/>
            <a:ext cx="5429560" cy="1872033"/>
          </a:xfrm>
          <a:prstGeom prst="rect">
            <a:avLst/>
          </a:prstGeom>
        </p:spPr>
      </p:pic>
      <p:pic>
        <p:nvPicPr>
          <p:cNvPr id="7" name="Bildobjekt 6">
            <a:extLst>
              <a:ext uri="{FF2B5EF4-FFF2-40B4-BE49-F238E27FC236}">
                <a16:creationId xmlns:a16="http://schemas.microsoft.com/office/drawing/2014/main" id="{856152B8-2B1A-08CA-328E-6BE7D612BD49}"/>
              </a:ext>
            </a:extLst>
          </p:cNvPr>
          <p:cNvPicPr>
            <a:picLocks noChangeAspect="1"/>
          </p:cNvPicPr>
          <p:nvPr/>
        </p:nvPicPr>
        <p:blipFill>
          <a:blip r:embed="rId3"/>
          <a:stretch>
            <a:fillRect/>
          </a:stretch>
        </p:blipFill>
        <p:spPr>
          <a:xfrm>
            <a:off x="2400300" y="4791075"/>
            <a:ext cx="7568372" cy="1004981"/>
          </a:xfrm>
          <a:prstGeom prst="rect">
            <a:avLst/>
          </a:prstGeom>
        </p:spPr>
      </p:pic>
      <p:sp>
        <p:nvSpPr>
          <p:cNvPr id="4" name="Platshållare för sidfot 3">
            <a:extLst>
              <a:ext uri="{FF2B5EF4-FFF2-40B4-BE49-F238E27FC236}">
                <a16:creationId xmlns:a16="http://schemas.microsoft.com/office/drawing/2014/main" id="{C078612C-3EF6-F7B6-BD76-587AEA54427A}"/>
              </a:ext>
            </a:extLst>
          </p:cNvPr>
          <p:cNvSpPr>
            <a:spLocks noGrp="1"/>
          </p:cNvSpPr>
          <p:nvPr>
            <p:ph type="ftr" sz="quarter" idx="11"/>
          </p:nvPr>
        </p:nvSpPr>
        <p:spPr/>
        <p:txBody>
          <a:bodyPr/>
          <a:lstStyle/>
          <a:p>
            <a:r>
              <a:rPr lang="sv-SE"/>
              <a:t>Peter Spetz Användarmöte Ht 2023 Göteborg</a:t>
            </a:r>
          </a:p>
        </p:txBody>
      </p:sp>
    </p:spTree>
    <p:extLst>
      <p:ext uri="{BB962C8B-B14F-4D97-AF65-F5344CB8AC3E}">
        <p14:creationId xmlns:p14="http://schemas.microsoft.com/office/powerpoint/2010/main" val="54034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9B3CB9-789E-0E86-6B71-333C2F07B721}"/>
              </a:ext>
            </a:extLst>
          </p:cNvPr>
          <p:cNvSpPr>
            <a:spLocks noGrp="1"/>
          </p:cNvSpPr>
          <p:nvPr>
            <p:ph type="title"/>
          </p:nvPr>
        </p:nvSpPr>
        <p:spPr/>
        <p:txBody>
          <a:bodyPr/>
          <a:lstStyle/>
          <a:p>
            <a:r>
              <a:rPr lang="sv-SE" dirty="0"/>
              <a:t>Orsak till skräpande anmälningar som skulle kunna påverka </a:t>
            </a:r>
            <a:r>
              <a:rPr lang="sv-SE" dirty="0" err="1"/>
              <a:t>prospektiv</a:t>
            </a:r>
            <a:r>
              <a:rPr lang="sv-SE" dirty="0"/>
              <a:t> </a:t>
            </a:r>
            <a:r>
              <a:rPr lang="sv-SE"/>
              <a:t>väntetid negativt</a:t>
            </a:r>
            <a:endParaRPr lang="sv-SE" dirty="0"/>
          </a:p>
        </p:txBody>
      </p:sp>
      <p:sp>
        <p:nvSpPr>
          <p:cNvPr id="3" name="Platshållare för innehåll 2">
            <a:extLst>
              <a:ext uri="{FF2B5EF4-FFF2-40B4-BE49-F238E27FC236}">
                <a16:creationId xmlns:a16="http://schemas.microsoft.com/office/drawing/2014/main" id="{A43C9E7A-3E1B-6744-D3E8-44AD79F022FE}"/>
              </a:ext>
            </a:extLst>
          </p:cNvPr>
          <p:cNvSpPr>
            <a:spLocks noGrp="1"/>
          </p:cNvSpPr>
          <p:nvPr>
            <p:ph idx="1"/>
          </p:nvPr>
        </p:nvSpPr>
        <p:spPr/>
        <p:txBody>
          <a:bodyPr/>
          <a:lstStyle/>
          <a:p>
            <a:r>
              <a:rPr lang="sv-SE" dirty="0"/>
              <a:t>Pat anmäld och senare struken under störningsorsak Felregistrering=12 – den skickas inte alltid in till SPOR varför den ligger kvar som icke opererad</a:t>
            </a:r>
          </a:p>
          <a:p>
            <a:r>
              <a:rPr lang="sv-SE" dirty="0"/>
              <a:t>Serieanmälningar för mindre ingrepp som inte alla blir av (ECT; omläggningar)</a:t>
            </a:r>
          </a:p>
          <a:p>
            <a:r>
              <a:rPr lang="sv-SE" dirty="0"/>
              <a:t>Ofullständigt ifyllda variabler som krävs (saknad av pat eller op tid start eller slut)</a:t>
            </a:r>
          </a:p>
          <a:p>
            <a:pPr lvl="1"/>
            <a:r>
              <a:rPr lang="sv-SE" dirty="0"/>
              <a:t>Gäller inte minst de ingrepp som inte ses som operation – ex vis EDA-anläggning; anestesiologisk assistans; </a:t>
            </a:r>
            <a:r>
              <a:rPr lang="sv-SE" dirty="0" err="1"/>
              <a:t>övr</a:t>
            </a:r>
            <a:r>
              <a:rPr lang="sv-SE" dirty="0"/>
              <a:t> ”externa” mindre ingrepp</a:t>
            </a:r>
          </a:p>
        </p:txBody>
      </p:sp>
      <p:sp>
        <p:nvSpPr>
          <p:cNvPr id="4" name="Platshållare för sidfot 3">
            <a:extLst>
              <a:ext uri="{FF2B5EF4-FFF2-40B4-BE49-F238E27FC236}">
                <a16:creationId xmlns:a16="http://schemas.microsoft.com/office/drawing/2014/main" id="{AF7A74FD-12C0-3755-8CAF-7E389A6315B8}"/>
              </a:ext>
            </a:extLst>
          </p:cNvPr>
          <p:cNvSpPr>
            <a:spLocks noGrp="1"/>
          </p:cNvSpPr>
          <p:nvPr>
            <p:ph type="ftr" sz="quarter" idx="11"/>
          </p:nvPr>
        </p:nvSpPr>
        <p:spPr/>
        <p:txBody>
          <a:bodyPr/>
          <a:lstStyle/>
          <a:p>
            <a:r>
              <a:rPr lang="sv-SE"/>
              <a:t>Peter Spetz Användarmöte Ht 2023 Göteborg</a:t>
            </a:r>
          </a:p>
        </p:txBody>
      </p:sp>
    </p:spTree>
    <p:extLst>
      <p:ext uri="{BB962C8B-B14F-4D97-AF65-F5344CB8AC3E}">
        <p14:creationId xmlns:p14="http://schemas.microsoft.com/office/powerpoint/2010/main" val="1684067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8EB4FE-C7F0-44D1-8E68-C30E8046A1B9}"/>
              </a:ext>
            </a:extLst>
          </p:cNvPr>
          <p:cNvSpPr>
            <a:spLocks noGrp="1"/>
          </p:cNvSpPr>
          <p:nvPr>
            <p:ph type="title"/>
          </p:nvPr>
        </p:nvSpPr>
        <p:spPr/>
        <p:txBody>
          <a:bodyPr>
            <a:normAutofit fontScale="90000"/>
          </a:bodyPr>
          <a:lstStyle/>
          <a:p>
            <a:pPr algn="ctr"/>
            <a:r>
              <a:rPr lang="sv-SE" b="1" dirty="0"/>
              <a:t>Nyheter i SPOR 4.1 </a:t>
            </a:r>
            <a:br>
              <a:rPr lang="sv-SE" dirty="0"/>
            </a:br>
            <a:r>
              <a:rPr lang="sv-SE" sz="3600" dirty="0"/>
              <a:t>Kom ihåg att uppdatera på hemmaplan!!</a:t>
            </a:r>
            <a:br>
              <a:rPr lang="sv-SE" dirty="0"/>
            </a:br>
            <a:endParaRPr lang="sv-SE" dirty="0"/>
          </a:p>
        </p:txBody>
      </p:sp>
      <p:sp>
        <p:nvSpPr>
          <p:cNvPr id="3" name="Platshållare för innehåll 2">
            <a:extLst>
              <a:ext uri="{FF2B5EF4-FFF2-40B4-BE49-F238E27FC236}">
                <a16:creationId xmlns:a16="http://schemas.microsoft.com/office/drawing/2014/main" id="{94B0D4E9-8338-404E-B139-CDC8C65DB297}"/>
              </a:ext>
            </a:extLst>
          </p:cNvPr>
          <p:cNvSpPr>
            <a:spLocks noGrp="1"/>
          </p:cNvSpPr>
          <p:nvPr>
            <p:ph idx="1"/>
          </p:nvPr>
        </p:nvSpPr>
        <p:spPr>
          <a:xfrm>
            <a:off x="838200" y="1328319"/>
            <a:ext cx="10515600" cy="4671427"/>
          </a:xfrm>
        </p:spPr>
        <p:txBody>
          <a:bodyPr>
            <a:normAutofit/>
          </a:bodyPr>
          <a:lstStyle/>
          <a:p>
            <a:r>
              <a:rPr lang="sv-SE" dirty="0"/>
              <a:t>Kom ihåg att uppdatera på hemmaplan!!</a:t>
            </a:r>
          </a:p>
          <a:p>
            <a:r>
              <a:rPr lang="sv-SE" dirty="0"/>
              <a:t>Samtliga variabler som är tekniskt möjligt att sända in bör sändas in</a:t>
            </a:r>
          </a:p>
          <a:p>
            <a:r>
              <a:rPr lang="sv-SE" dirty="0"/>
              <a:t>PAK-OP + PAK-UVA har fått</a:t>
            </a:r>
          </a:p>
          <a:p>
            <a:pPr lvl="1"/>
            <a:r>
              <a:rPr lang="sv-SE" dirty="0"/>
              <a:t>9 ny samt en uppdaterad avvikelse</a:t>
            </a:r>
          </a:p>
          <a:p>
            <a:r>
              <a:rPr lang="sv-SE" dirty="0"/>
              <a:t>PAK-UVA har fått</a:t>
            </a:r>
          </a:p>
          <a:p>
            <a:pPr lvl="1"/>
            <a:r>
              <a:rPr lang="sv-SE" dirty="0"/>
              <a:t>2 nya avvikelser</a:t>
            </a:r>
          </a:p>
          <a:p>
            <a:r>
              <a:rPr lang="sv-SE" dirty="0"/>
              <a:t>Strykning/störningsorsaker</a:t>
            </a:r>
          </a:p>
          <a:p>
            <a:pPr lvl="1"/>
            <a:r>
              <a:rPr lang="sv-SE" dirty="0"/>
              <a:t>11d Överföring till annat journalsystem (Cosmic – Millenium)</a:t>
            </a:r>
          </a:p>
          <a:p>
            <a:pPr lvl="1"/>
            <a:r>
              <a:rPr lang="sv-SE" dirty="0"/>
              <a:t>12 Felregistrering SKALL nu skickas in till SPOR (men finns inte med i utdata)</a:t>
            </a:r>
          </a:p>
          <a:p>
            <a:r>
              <a:rPr lang="sv-SE" dirty="0"/>
              <a:t>Positionering &amp; Frailty (CFS) – enbart stavfelskorrigeringar</a:t>
            </a:r>
          </a:p>
          <a:p>
            <a:pPr lvl="1"/>
            <a:endParaRPr lang="sv-SE" dirty="0"/>
          </a:p>
          <a:p>
            <a:endParaRPr lang="sv-SE" dirty="0"/>
          </a:p>
          <a:p>
            <a:endParaRPr lang="sv-SE" dirty="0"/>
          </a:p>
        </p:txBody>
      </p:sp>
      <p:sp>
        <p:nvSpPr>
          <p:cNvPr id="4" name="Platshållare för sidfot 3">
            <a:extLst>
              <a:ext uri="{FF2B5EF4-FFF2-40B4-BE49-F238E27FC236}">
                <a16:creationId xmlns:a16="http://schemas.microsoft.com/office/drawing/2014/main" id="{328705A9-DC0E-7057-D054-4442E30785E9}"/>
              </a:ext>
            </a:extLst>
          </p:cNvPr>
          <p:cNvSpPr>
            <a:spLocks noGrp="1"/>
          </p:cNvSpPr>
          <p:nvPr>
            <p:ph type="ftr" sz="quarter" idx="11"/>
          </p:nvPr>
        </p:nvSpPr>
        <p:spPr/>
        <p:txBody>
          <a:bodyPr/>
          <a:lstStyle/>
          <a:p>
            <a:r>
              <a:rPr lang="sv-SE"/>
              <a:t>Peter Spetz Användarmöte Ht 2023 Göteborg</a:t>
            </a:r>
          </a:p>
        </p:txBody>
      </p:sp>
    </p:spTree>
    <p:extLst>
      <p:ext uri="{BB962C8B-B14F-4D97-AF65-F5344CB8AC3E}">
        <p14:creationId xmlns:p14="http://schemas.microsoft.com/office/powerpoint/2010/main" val="3833474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AEEB68-16D7-8AF8-CF8A-3BDFED3177D6}"/>
              </a:ext>
            </a:extLst>
          </p:cNvPr>
          <p:cNvSpPr>
            <a:spLocks noGrp="1"/>
          </p:cNvSpPr>
          <p:nvPr>
            <p:ph type="title"/>
          </p:nvPr>
        </p:nvSpPr>
        <p:spPr>
          <a:xfrm>
            <a:off x="838200" y="0"/>
            <a:ext cx="10515600" cy="1325563"/>
          </a:xfrm>
        </p:spPr>
        <p:txBody>
          <a:bodyPr/>
          <a:lstStyle/>
          <a:p>
            <a:pPr algn="ctr"/>
            <a:r>
              <a:rPr lang="sv-SE" b="1" dirty="0"/>
              <a:t>PAK-OP</a:t>
            </a:r>
          </a:p>
        </p:txBody>
      </p:sp>
      <p:sp>
        <p:nvSpPr>
          <p:cNvPr id="3" name="Platshållare för innehåll 2">
            <a:extLst>
              <a:ext uri="{FF2B5EF4-FFF2-40B4-BE49-F238E27FC236}">
                <a16:creationId xmlns:a16="http://schemas.microsoft.com/office/drawing/2014/main" id="{954CAB53-3012-5A9C-9341-0EFF2768BEB6}"/>
              </a:ext>
            </a:extLst>
          </p:cNvPr>
          <p:cNvSpPr>
            <a:spLocks noGrp="1"/>
          </p:cNvSpPr>
          <p:nvPr>
            <p:ph sz="half" idx="1"/>
          </p:nvPr>
        </p:nvSpPr>
        <p:spPr>
          <a:xfrm>
            <a:off x="337351" y="1253331"/>
            <a:ext cx="8336132" cy="4351338"/>
          </a:xfrm>
        </p:spPr>
        <p:txBody>
          <a:bodyPr>
            <a:normAutofit fontScale="25000" lnSpcReduction="20000"/>
          </a:bodyPr>
          <a:lstStyle/>
          <a:p>
            <a:pPr>
              <a:lnSpc>
                <a:spcPct val="120000"/>
              </a:lnSpc>
              <a:spcAft>
                <a:spcPts val="600"/>
              </a:spcAft>
            </a:pPr>
            <a:r>
              <a:rPr lang="sv-SE" sz="7200" b="1" dirty="0"/>
              <a:t>A130	Byte från </a:t>
            </a:r>
            <a:r>
              <a:rPr lang="sv-SE" sz="7200" b="1" dirty="0" err="1"/>
              <a:t>larynxmask</a:t>
            </a:r>
            <a:r>
              <a:rPr lang="sv-SE" sz="7200" b="1" dirty="0"/>
              <a:t> till intubation </a:t>
            </a:r>
            <a:r>
              <a:rPr lang="sv-SE" sz="7200" b="1" dirty="0" err="1"/>
              <a:t>pga</a:t>
            </a:r>
            <a:r>
              <a:rPr lang="sv-SE" sz="7200" b="1" dirty="0"/>
              <a:t> sviktande </a:t>
            </a:r>
            <a:r>
              <a:rPr lang="sv-SE" sz="7200" b="1" dirty="0" err="1"/>
              <a:t>funkltion</a:t>
            </a:r>
            <a:endParaRPr lang="sv-SE" sz="7200" b="1" dirty="0"/>
          </a:p>
          <a:p>
            <a:pPr>
              <a:lnSpc>
                <a:spcPct val="120000"/>
              </a:lnSpc>
              <a:spcAft>
                <a:spcPts val="600"/>
              </a:spcAft>
            </a:pPr>
            <a:r>
              <a:rPr lang="sv-SE" sz="7200" b="1" dirty="0"/>
              <a:t>A406	Mardrömmar under anestesi eller operation. Skilj mot A414 </a:t>
            </a:r>
            <a:r>
              <a:rPr lang="sv-SE" sz="7200" b="1" dirty="0" err="1"/>
              <a:t>Awarnes</a:t>
            </a:r>
            <a:r>
              <a:rPr lang="sv-SE" sz="7200" b="1" dirty="0"/>
              <a:t>.</a:t>
            </a:r>
          </a:p>
          <a:p>
            <a:pPr>
              <a:lnSpc>
                <a:spcPct val="120000"/>
              </a:lnSpc>
              <a:spcAft>
                <a:spcPts val="600"/>
              </a:spcAft>
            </a:pPr>
            <a:r>
              <a:rPr lang="sv-SE" sz="7200" b="1" dirty="0"/>
              <a:t>A540	</a:t>
            </a:r>
            <a:r>
              <a:rPr lang="sv-SE" sz="7200" b="1" dirty="0" err="1"/>
              <a:t>Subcutant</a:t>
            </a:r>
            <a:r>
              <a:rPr lang="sv-SE" sz="7200" b="1" dirty="0"/>
              <a:t> emfysem</a:t>
            </a:r>
          </a:p>
          <a:p>
            <a:pPr>
              <a:lnSpc>
                <a:spcPct val="120000"/>
              </a:lnSpc>
              <a:spcAft>
                <a:spcPts val="600"/>
              </a:spcAft>
            </a:pPr>
            <a:r>
              <a:rPr lang="sv-SE" sz="7200" b="1" dirty="0"/>
              <a:t>A614	Felaktig funktion av rätt givet läkemedel</a:t>
            </a:r>
          </a:p>
          <a:p>
            <a:pPr>
              <a:lnSpc>
                <a:spcPct val="120000"/>
              </a:lnSpc>
              <a:spcAft>
                <a:spcPts val="600"/>
              </a:spcAft>
            </a:pPr>
            <a:r>
              <a:rPr lang="sv-SE" sz="7200" b="1" dirty="0"/>
              <a:t>A941	Drapering - lossnat/hål/fuktigt</a:t>
            </a:r>
          </a:p>
          <a:p>
            <a:pPr>
              <a:lnSpc>
                <a:spcPct val="120000"/>
              </a:lnSpc>
              <a:spcAft>
                <a:spcPts val="600"/>
              </a:spcAft>
            </a:pPr>
            <a:r>
              <a:rPr lang="sv-SE" sz="7200" b="1" dirty="0"/>
              <a:t>A942	Rock/handskar – lossnat,/hål/fuktigt</a:t>
            </a:r>
          </a:p>
          <a:p>
            <a:pPr>
              <a:lnSpc>
                <a:spcPct val="120000"/>
              </a:lnSpc>
              <a:spcAft>
                <a:spcPts val="600"/>
              </a:spcAft>
            </a:pPr>
            <a:r>
              <a:rPr lang="sv-SE" sz="7200" b="1" dirty="0"/>
              <a:t>A943	Utebliven huddesinfektion</a:t>
            </a:r>
          </a:p>
          <a:p>
            <a:pPr>
              <a:lnSpc>
                <a:spcPct val="120000"/>
              </a:lnSpc>
              <a:spcAft>
                <a:spcPts val="600"/>
              </a:spcAft>
            </a:pPr>
            <a:r>
              <a:rPr lang="sv-SE" sz="7200" b="1" dirty="0"/>
              <a:t>A944	Orena instrument, hål/fuktigt instrumentbordslakan, främmande materia</a:t>
            </a:r>
          </a:p>
          <a:p>
            <a:pPr>
              <a:lnSpc>
                <a:spcPct val="120000"/>
              </a:lnSpc>
              <a:spcAft>
                <a:spcPts val="600"/>
              </a:spcAft>
            </a:pPr>
            <a:r>
              <a:rPr lang="sv-SE" sz="7200" b="1" dirty="0"/>
              <a:t>A945	Direkt kontamination</a:t>
            </a:r>
          </a:p>
          <a:p>
            <a:pPr marL="828040">
              <a:lnSpc>
                <a:spcPct val="120000"/>
              </a:lnSpc>
              <a:spcBef>
                <a:spcPts val="600"/>
              </a:spcBef>
              <a:spcAft>
                <a:spcPts val="6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latshållare för innehåll 4">
            <a:extLst>
              <a:ext uri="{FF2B5EF4-FFF2-40B4-BE49-F238E27FC236}">
                <a16:creationId xmlns:a16="http://schemas.microsoft.com/office/drawing/2014/main" id="{528931DC-B4C0-9E66-E858-167F301B5777}"/>
              </a:ext>
            </a:extLst>
          </p:cNvPr>
          <p:cNvSpPr>
            <a:spLocks noGrp="1"/>
          </p:cNvSpPr>
          <p:nvPr>
            <p:ph sz="half" idx="2"/>
          </p:nvPr>
        </p:nvSpPr>
        <p:spPr>
          <a:xfrm>
            <a:off x="8495929" y="1276789"/>
            <a:ext cx="3540149" cy="4351338"/>
          </a:xfrm>
        </p:spPr>
        <p:txBody>
          <a:bodyPr>
            <a:normAutofit fontScale="25000" lnSpcReduction="20000"/>
          </a:bodyPr>
          <a:lstStyle/>
          <a:p>
            <a:pPr>
              <a:lnSpc>
                <a:spcPct val="120000"/>
              </a:lnSpc>
            </a:pPr>
            <a:r>
              <a:rPr lang="sv-SE" sz="7200" b="1" dirty="0"/>
              <a:t>A130	LM =&gt; </a:t>
            </a:r>
            <a:r>
              <a:rPr lang="sv-SE" sz="7200" b="1" dirty="0" err="1"/>
              <a:t>Intub</a:t>
            </a:r>
            <a:endParaRPr lang="sv-SE" sz="7200" b="1" dirty="0"/>
          </a:p>
          <a:p>
            <a:pPr>
              <a:lnSpc>
                <a:spcPct val="120000"/>
              </a:lnSpc>
            </a:pPr>
            <a:r>
              <a:rPr lang="sv-SE" sz="7200" b="1" dirty="0"/>
              <a:t>A406	Mardrömmar</a:t>
            </a:r>
          </a:p>
          <a:p>
            <a:pPr>
              <a:lnSpc>
                <a:spcPct val="120000"/>
              </a:lnSpc>
            </a:pPr>
            <a:r>
              <a:rPr lang="sv-SE" sz="7200" b="1" dirty="0"/>
              <a:t>A511	Svår punktion sp/EDA (uppdaterad korttext)</a:t>
            </a:r>
          </a:p>
          <a:p>
            <a:pPr>
              <a:lnSpc>
                <a:spcPct val="120000"/>
              </a:lnSpc>
            </a:pPr>
            <a:r>
              <a:rPr lang="sv-SE" sz="7200" b="1" dirty="0"/>
              <a:t>A540	</a:t>
            </a:r>
            <a:r>
              <a:rPr lang="sv-SE" sz="7200" b="1" dirty="0" err="1"/>
              <a:t>Subcutant</a:t>
            </a:r>
            <a:r>
              <a:rPr lang="sv-SE" sz="7200" b="1" dirty="0"/>
              <a:t> emfysem</a:t>
            </a:r>
          </a:p>
          <a:p>
            <a:pPr>
              <a:lnSpc>
                <a:spcPct val="120000"/>
              </a:lnSpc>
            </a:pPr>
            <a:r>
              <a:rPr lang="sv-SE" sz="7200" b="1" dirty="0"/>
              <a:t>A614	Fel funktion</a:t>
            </a:r>
          </a:p>
          <a:p>
            <a:pPr>
              <a:lnSpc>
                <a:spcPct val="120000"/>
              </a:lnSpc>
            </a:pPr>
            <a:r>
              <a:rPr lang="sv-SE" sz="7200" b="1" dirty="0"/>
              <a:t>A941	Drapering fel</a:t>
            </a:r>
          </a:p>
          <a:p>
            <a:pPr>
              <a:lnSpc>
                <a:spcPct val="120000"/>
              </a:lnSpc>
            </a:pPr>
            <a:r>
              <a:rPr lang="sv-SE" sz="7200" b="1" dirty="0"/>
              <a:t>A942	Rock/handskar</a:t>
            </a:r>
          </a:p>
          <a:p>
            <a:pPr>
              <a:lnSpc>
                <a:spcPct val="120000"/>
              </a:lnSpc>
            </a:pPr>
            <a:r>
              <a:rPr lang="sv-SE" sz="7200" b="1" dirty="0"/>
              <a:t>A943	Huddesinfektion</a:t>
            </a:r>
          </a:p>
          <a:p>
            <a:pPr>
              <a:lnSpc>
                <a:spcPct val="120000"/>
              </a:lnSpc>
            </a:pPr>
            <a:r>
              <a:rPr lang="sv-SE" sz="7200" b="1" dirty="0"/>
              <a:t>A944	Instrument orena</a:t>
            </a:r>
          </a:p>
          <a:p>
            <a:pPr>
              <a:lnSpc>
                <a:spcPct val="120000"/>
              </a:lnSpc>
            </a:pPr>
            <a:r>
              <a:rPr lang="sv-SE" sz="7200" b="1" dirty="0"/>
              <a:t>A945	Kontamination</a:t>
            </a:r>
          </a:p>
          <a:p>
            <a:endParaRPr lang="sv-SE" dirty="0"/>
          </a:p>
        </p:txBody>
      </p:sp>
      <p:sp>
        <p:nvSpPr>
          <p:cNvPr id="4" name="Platshållare för sidfot 3">
            <a:extLst>
              <a:ext uri="{FF2B5EF4-FFF2-40B4-BE49-F238E27FC236}">
                <a16:creationId xmlns:a16="http://schemas.microsoft.com/office/drawing/2014/main" id="{B7942A58-AFA5-BBBA-27CD-083F6EF36936}"/>
              </a:ext>
            </a:extLst>
          </p:cNvPr>
          <p:cNvSpPr>
            <a:spLocks noGrp="1"/>
          </p:cNvSpPr>
          <p:nvPr>
            <p:ph type="ftr" sz="quarter" idx="11"/>
          </p:nvPr>
        </p:nvSpPr>
        <p:spPr/>
        <p:txBody>
          <a:bodyPr/>
          <a:lstStyle/>
          <a:p>
            <a:r>
              <a:rPr lang="sv-SE"/>
              <a:t>Peter Spetz Användarmöte Ht 2023 Göteborg</a:t>
            </a:r>
          </a:p>
        </p:txBody>
      </p:sp>
    </p:spTree>
    <p:extLst>
      <p:ext uri="{BB962C8B-B14F-4D97-AF65-F5344CB8AC3E}">
        <p14:creationId xmlns:p14="http://schemas.microsoft.com/office/powerpoint/2010/main" val="330842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BC9E7B-C90C-8E6E-32EC-F12FB2211B8F}"/>
              </a:ext>
            </a:extLst>
          </p:cNvPr>
          <p:cNvSpPr>
            <a:spLocks noGrp="1"/>
          </p:cNvSpPr>
          <p:nvPr>
            <p:ph type="title"/>
          </p:nvPr>
        </p:nvSpPr>
        <p:spPr/>
        <p:txBody>
          <a:bodyPr/>
          <a:lstStyle/>
          <a:p>
            <a:pPr algn="ctr"/>
            <a:r>
              <a:rPr lang="sv-SE" b="1" dirty="0"/>
              <a:t>PAK-UVA</a:t>
            </a:r>
          </a:p>
        </p:txBody>
      </p:sp>
      <p:sp>
        <p:nvSpPr>
          <p:cNvPr id="3" name="Platshållare för innehåll 2">
            <a:extLst>
              <a:ext uri="{FF2B5EF4-FFF2-40B4-BE49-F238E27FC236}">
                <a16:creationId xmlns:a16="http://schemas.microsoft.com/office/drawing/2014/main" id="{D8A732BB-541C-71DE-EE27-0AD90420167F}"/>
              </a:ext>
            </a:extLst>
          </p:cNvPr>
          <p:cNvSpPr>
            <a:spLocks noGrp="1"/>
          </p:cNvSpPr>
          <p:nvPr>
            <p:ph sz="half" idx="1"/>
          </p:nvPr>
        </p:nvSpPr>
        <p:spPr/>
        <p:txBody>
          <a:bodyPr/>
          <a:lstStyle/>
          <a:p>
            <a:r>
              <a:rPr lang="sv-SE" dirty="0"/>
              <a:t>U406. Mardrömmar under anestesi/operation. Skilj mot Awarenes (U402)</a:t>
            </a:r>
          </a:p>
          <a:p>
            <a:endParaRPr lang="sv-SE" dirty="0"/>
          </a:p>
          <a:p>
            <a:r>
              <a:rPr lang="sv-SE" dirty="0"/>
              <a:t>U622. Extravasering. Intravenös vätska och/eller läkemedel administrerat oavsiktligt utanför kärl</a:t>
            </a:r>
          </a:p>
          <a:p>
            <a:endParaRPr lang="sv-SE" dirty="0"/>
          </a:p>
        </p:txBody>
      </p:sp>
      <p:sp>
        <p:nvSpPr>
          <p:cNvPr id="4" name="Platshållare för innehåll 3">
            <a:extLst>
              <a:ext uri="{FF2B5EF4-FFF2-40B4-BE49-F238E27FC236}">
                <a16:creationId xmlns:a16="http://schemas.microsoft.com/office/drawing/2014/main" id="{EE6F3CAA-4FB5-2670-F6E4-6BE9114363E7}"/>
              </a:ext>
            </a:extLst>
          </p:cNvPr>
          <p:cNvSpPr>
            <a:spLocks noGrp="1"/>
          </p:cNvSpPr>
          <p:nvPr>
            <p:ph sz="half" idx="2"/>
          </p:nvPr>
        </p:nvSpPr>
        <p:spPr/>
        <p:txBody>
          <a:bodyPr/>
          <a:lstStyle/>
          <a:p>
            <a:r>
              <a:rPr lang="sv-SE" dirty="0"/>
              <a:t>U406	Mardrömmar</a:t>
            </a:r>
          </a:p>
          <a:p>
            <a:endParaRPr lang="sv-SE" dirty="0"/>
          </a:p>
          <a:p>
            <a:endParaRPr lang="sv-SE" sz="4800" dirty="0"/>
          </a:p>
          <a:p>
            <a:r>
              <a:rPr lang="sv-SE" dirty="0"/>
              <a:t>U622	Extravasering</a:t>
            </a:r>
          </a:p>
          <a:p>
            <a:endParaRPr lang="sv-SE" dirty="0"/>
          </a:p>
        </p:txBody>
      </p:sp>
      <p:sp>
        <p:nvSpPr>
          <p:cNvPr id="5" name="Platshållare för sidfot 4">
            <a:extLst>
              <a:ext uri="{FF2B5EF4-FFF2-40B4-BE49-F238E27FC236}">
                <a16:creationId xmlns:a16="http://schemas.microsoft.com/office/drawing/2014/main" id="{A1E20B7D-361E-8FCB-41FE-01ADE662712C}"/>
              </a:ext>
            </a:extLst>
          </p:cNvPr>
          <p:cNvSpPr>
            <a:spLocks noGrp="1"/>
          </p:cNvSpPr>
          <p:nvPr>
            <p:ph type="ftr" sz="quarter" idx="11"/>
          </p:nvPr>
        </p:nvSpPr>
        <p:spPr/>
        <p:txBody>
          <a:bodyPr/>
          <a:lstStyle/>
          <a:p>
            <a:r>
              <a:rPr lang="sv-SE"/>
              <a:t>Peter Spetz Användarmöte Ht 2023 Göteborg</a:t>
            </a:r>
          </a:p>
        </p:txBody>
      </p:sp>
    </p:spTree>
    <p:extLst>
      <p:ext uri="{BB962C8B-B14F-4D97-AF65-F5344CB8AC3E}">
        <p14:creationId xmlns:p14="http://schemas.microsoft.com/office/powerpoint/2010/main" val="2879922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9206F9D-686E-EF03-9754-F23DAB633C9E}"/>
              </a:ext>
            </a:extLst>
          </p:cNvPr>
          <p:cNvSpPr>
            <a:spLocks noGrp="1"/>
          </p:cNvSpPr>
          <p:nvPr>
            <p:ph type="title"/>
          </p:nvPr>
        </p:nvSpPr>
        <p:spPr/>
        <p:txBody>
          <a:bodyPr/>
          <a:lstStyle/>
          <a:p>
            <a:pPr algn="ctr"/>
            <a:r>
              <a:rPr lang="sv-SE" b="1" dirty="0"/>
              <a:t>Störning - strykningsorsaker</a:t>
            </a:r>
          </a:p>
        </p:txBody>
      </p:sp>
      <p:sp>
        <p:nvSpPr>
          <p:cNvPr id="7" name="Platshållare för innehåll 6">
            <a:extLst>
              <a:ext uri="{FF2B5EF4-FFF2-40B4-BE49-F238E27FC236}">
                <a16:creationId xmlns:a16="http://schemas.microsoft.com/office/drawing/2014/main" id="{C0B79C9E-DB12-F55C-D202-92147054C634}"/>
              </a:ext>
            </a:extLst>
          </p:cNvPr>
          <p:cNvSpPr>
            <a:spLocks noGrp="1"/>
          </p:cNvSpPr>
          <p:nvPr>
            <p:ph idx="1"/>
          </p:nvPr>
        </p:nvSpPr>
        <p:spPr/>
        <p:txBody>
          <a:bodyPr/>
          <a:lstStyle/>
          <a:p>
            <a:r>
              <a:rPr lang="sv-SE" dirty="0"/>
              <a:t>7b	Skadad hud i närheten av operationsområdet (Påminnelse)</a:t>
            </a:r>
          </a:p>
          <a:p>
            <a:r>
              <a:rPr lang="sv-SE" dirty="0"/>
              <a:t>11d	Överföring till annat journalsystem (Nytt)</a:t>
            </a:r>
          </a:p>
          <a:p>
            <a:r>
              <a:rPr lang="sv-SE" dirty="0"/>
              <a:t>12a	Felregistrering (NYTT: Insändes till SPOR)</a:t>
            </a:r>
          </a:p>
          <a:p>
            <a:endParaRPr lang="sv-SE" dirty="0"/>
          </a:p>
        </p:txBody>
      </p:sp>
      <p:sp>
        <p:nvSpPr>
          <p:cNvPr id="5" name="Platshållare för sidfot 4">
            <a:extLst>
              <a:ext uri="{FF2B5EF4-FFF2-40B4-BE49-F238E27FC236}">
                <a16:creationId xmlns:a16="http://schemas.microsoft.com/office/drawing/2014/main" id="{C4CEFADF-C721-1370-9891-58D3E14319B9}"/>
              </a:ext>
            </a:extLst>
          </p:cNvPr>
          <p:cNvSpPr>
            <a:spLocks noGrp="1"/>
          </p:cNvSpPr>
          <p:nvPr>
            <p:ph type="ftr" sz="quarter" idx="11"/>
          </p:nvPr>
        </p:nvSpPr>
        <p:spPr/>
        <p:txBody>
          <a:bodyPr/>
          <a:lstStyle/>
          <a:p>
            <a:r>
              <a:rPr lang="sv-SE"/>
              <a:t>Peter Spetz Användarmöte Ht 2023 Göteborg</a:t>
            </a:r>
          </a:p>
        </p:txBody>
      </p:sp>
    </p:spTree>
    <p:extLst>
      <p:ext uri="{BB962C8B-B14F-4D97-AF65-F5344CB8AC3E}">
        <p14:creationId xmlns:p14="http://schemas.microsoft.com/office/powerpoint/2010/main" val="241936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2B78DB-13B5-F94A-82E2-215DD5D6A9C5}"/>
              </a:ext>
            </a:extLst>
          </p:cNvPr>
          <p:cNvSpPr>
            <a:spLocks noGrp="1"/>
          </p:cNvSpPr>
          <p:nvPr>
            <p:ph type="title"/>
          </p:nvPr>
        </p:nvSpPr>
        <p:spPr/>
        <p:txBody>
          <a:bodyPr/>
          <a:lstStyle/>
          <a:p>
            <a:pPr algn="ctr"/>
            <a:r>
              <a:rPr lang="sv-SE" b="1" dirty="0"/>
              <a:t>POSITIONERING SVERIGESTANDARD SPOR </a:t>
            </a:r>
          </a:p>
        </p:txBody>
      </p:sp>
      <p:sp>
        <p:nvSpPr>
          <p:cNvPr id="3" name="Platshållare för innehåll 2">
            <a:extLst>
              <a:ext uri="{FF2B5EF4-FFF2-40B4-BE49-F238E27FC236}">
                <a16:creationId xmlns:a16="http://schemas.microsoft.com/office/drawing/2014/main" id="{C4667B94-09FA-BA37-5A11-A1BDB14FE0C0}"/>
              </a:ext>
            </a:extLst>
          </p:cNvPr>
          <p:cNvSpPr>
            <a:spLocks noGrp="1"/>
          </p:cNvSpPr>
          <p:nvPr>
            <p:ph idx="1"/>
          </p:nvPr>
        </p:nvSpPr>
        <p:spPr/>
        <p:txBody>
          <a:bodyPr/>
          <a:lstStyle/>
          <a:p>
            <a:r>
              <a:rPr lang="sv-SE" dirty="0"/>
              <a:t>Inga förändringar. </a:t>
            </a:r>
          </a:p>
          <a:p>
            <a:r>
              <a:rPr lang="sv-SE" dirty="0"/>
              <a:t>Alla positioneringar insändes med 2 nivåer. </a:t>
            </a:r>
          </a:p>
          <a:p>
            <a:r>
              <a:rPr lang="sv-SE" dirty="0"/>
              <a:t>Kopplas till tidpunkt.</a:t>
            </a:r>
          </a:p>
        </p:txBody>
      </p:sp>
      <p:sp>
        <p:nvSpPr>
          <p:cNvPr id="4" name="Platshållare för sidfot 3">
            <a:extLst>
              <a:ext uri="{FF2B5EF4-FFF2-40B4-BE49-F238E27FC236}">
                <a16:creationId xmlns:a16="http://schemas.microsoft.com/office/drawing/2014/main" id="{05002F65-1C2D-57AA-DF16-704168FCBEE0}"/>
              </a:ext>
            </a:extLst>
          </p:cNvPr>
          <p:cNvSpPr>
            <a:spLocks noGrp="1"/>
          </p:cNvSpPr>
          <p:nvPr>
            <p:ph type="ftr" sz="quarter" idx="11"/>
          </p:nvPr>
        </p:nvSpPr>
        <p:spPr/>
        <p:txBody>
          <a:bodyPr/>
          <a:lstStyle/>
          <a:p>
            <a:r>
              <a:rPr lang="sv-SE"/>
              <a:t>Peter Spetz Användarmöte Ht 2023 Göteborg</a:t>
            </a:r>
          </a:p>
        </p:txBody>
      </p:sp>
    </p:spTree>
    <p:extLst>
      <p:ext uri="{BB962C8B-B14F-4D97-AF65-F5344CB8AC3E}">
        <p14:creationId xmlns:p14="http://schemas.microsoft.com/office/powerpoint/2010/main" val="3653798333"/>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2601</TotalTime>
  <Words>910</Words>
  <Application>Microsoft Office PowerPoint</Application>
  <PresentationFormat>Bredbild</PresentationFormat>
  <Paragraphs>163</Paragraphs>
  <Slides>19</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19</vt:i4>
      </vt:variant>
    </vt:vector>
  </HeadingPairs>
  <TitlesOfParts>
    <vt:vector size="23" baseType="lpstr">
      <vt:lpstr>Arial</vt:lpstr>
      <vt:lpstr>Calibri</vt:lpstr>
      <vt:lpstr>Calibri Light</vt:lpstr>
      <vt:lpstr>Office-tema</vt:lpstr>
      <vt:lpstr>ANVÄNDARMÖTE tips &amp; trix</vt:lpstr>
      <vt:lpstr>Anestesi-rapporter kommer i  SAS Visual Analytics</vt:lpstr>
      <vt:lpstr>Anmälan utan planering</vt:lpstr>
      <vt:lpstr>Orsak till skräpande anmälningar som skulle kunna påverka prospektiv väntetid negativt</vt:lpstr>
      <vt:lpstr>Nyheter i SPOR 4.1  Kom ihåg att uppdatera på hemmaplan!! </vt:lpstr>
      <vt:lpstr>PAK-OP</vt:lpstr>
      <vt:lpstr>PAK-UVA</vt:lpstr>
      <vt:lpstr>Störning - strykningsorsaker</vt:lpstr>
      <vt:lpstr>POSITIONERING SVERIGESTANDARD SPOR </vt:lpstr>
      <vt:lpstr>FÖRSENINGSORSAK SVERIGESTANDARD SPOR :</vt:lpstr>
      <vt:lpstr>CLINICAL FRAILTY SCALE - CSF</vt:lpstr>
      <vt:lpstr>Vilka variabler skickar ni INTE in  (trots att de kanske finns i era system)</vt:lpstr>
      <vt:lpstr>PowerPoint-presentation</vt:lpstr>
      <vt:lpstr>PowerPoint-presentation</vt:lpstr>
      <vt:lpstr>Andel (%) av alla ingrepp  som skickas in till SPOR  som INTE är SPOR op def  Vi vill att ni skickar in ALLA ingrepp som registreras  Vi debiterar bara för SPOR op def  Rapporten Kärlaccess vanligaste kräver ju in även dessa ingrepp för att fungera</vt:lpstr>
      <vt:lpstr>PowerPoint-presentation</vt:lpstr>
      <vt:lpstr>Kvalitetsindex</vt:lpstr>
      <vt:lpstr>PowerPoint-presentation</vt:lpstr>
      <vt:lpstr>Del 9 kvalitetsindex; Collumfraktur mortalitet 30 dagar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Lyckner, Sara</dc:creator>
  <cp:lastModifiedBy>Spetz, Peter</cp:lastModifiedBy>
  <cp:revision>23</cp:revision>
  <dcterms:created xsi:type="dcterms:W3CDTF">2021-08-25T07:19:02Z</dcterms:created>
  <dcterms:modified xsi:type="dcterms:W3CDTF">2023-11-10T10:04:22Z</dcterms:modified>
</cp:coreProperties>
</file>