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716" r:id="rId6"/>
  </p:sldMasterIdLst>
  <p:notesMasterIdLst>
    <p:notesMasterId r:id="rId82"/>
  </p:notesMasterIdLst>
  <p:sldIdLst>
    <p:sldId id="256" r:id="rId7"/>
    <p:sldId id="2550" r:id="rId8"/>
    <p:sldId id="2534" r:id="rId9"/>
    <p:sldId id="2597" r:id="rId10"/>
    <p:sldId id="2569" r:id="rId11"/>
    <p:sldId id="2531" r:id="rId12"/>
    <p:sldId id="2536" r:id="rId13"/>
    <p:sldId id="2537" r:id="rId14"/>
    <p:sldId id="2538" r:id="rId15"/>
    <p:sldId id="2558" r:id="rId16"/>
    <p:sldId id="2561" r:id="rId17"/>
    <p:sldId id="2508" r:id="rId18"/>
    <p:sldId id="258" r:id="rId19"/>
    <p:sldId id="2500" r:id="rId20"/>
    <p:sldId id="1267" r:id="rId21"/>
    <p:sldId id="2573" r:id="rId22"/>
    <p:sldId id="2429" r:id="rId23"/>
    <p:sldId id="1265" r:id="rId24"/>
    <p:sldId id="1191" r:id="rId25"/>
    <p:sldId id="2574" r:id="rId26"/>
    <p:sldId id="2575" r:id="rId27"/>
    <p:sldId id="2576" r:id="rId28"/>
    <p:sldId id="2572" r:id="rId29"/>
    <p:sldId id="2501" r:id="rId30"/>
    <p:sldId id="2502" r:id="rId31"/>
    <p:sldId id="2510" r:id="rId32"/>
    <p:sldId id="2601" r:id="rId33"/>
    <p:sldId id="2602" r:id="rId34"/>
    <p:sldId id="2603" r:id="rId35"/>
    <p:sldId id="1263" r:id="rId36"/>
    <p:sldId id="270" r:id="rId37"/>
    <p:sldId id="273" r:id="rId38"/>
    <p:sldId id="2570" r:id="rId39"/>
    <p:sldId id="2512" r:id="rId40"/>
    <p:sldId id="2511" r:id="rId41"/>
    <p:sldId id="1247" r:id="rId42"/>
    <p:sldId id="2498" r:id="rId43"/>
    <p:sldId id="2461" r:id="rId44"/>
    <p:sldId id="2544" r:id="rId45"/>
    <p:sldId id="2439" r:id="rId46"/>
    <p:sldId id="2548" r:id="rId47"/>
    <p:sldId id="2441" r:id="rId48"/>
    <p:sldId id="2435" r:id="rId49"/>
    <p:sldId id="2549" r:id="rId50"/>
    <p:sldId id="2499" r:id="rId51"/>
    <p:sldId id="2593" r:id="rId52"/>
    <p:sldId id="2481" r:id="rId53"/>
    <p:sldId id="2475" r:id="rId54"/>
    <p:sldId id="317" r:id="rId55"/>
    <p:sldId id="316" r:id="rId56"/>
    <p:sldId id="1241" r:id="rId57"/>
    <p:sldId id="2577" r:id="rId58"/>
    <p:sldId id="2578" r:id="rId59"/>
    <p:sldId id="2579" r:id="rId60"/>
    <p:sldId id="1193" r:id="rId61"/>
    <p:sldId id="2582" r:id="rId62"/>
    <p:sldId id="2587" r:id="rId63"/>
    <p:sldId id="2586" r:id="rId64"/>
    <p:sldId id="2584" r:id="rId65"/>
    <p:sldId id="2583" r:id="rId66"/>
    <p:sldId id="2580" r:id="rId67"/>
    <p:sldId id="2581" r:id="rId68"/>
    <p:sldId id="295" r:id="rId69"/>
    <p:sldId id="2552" r:id="rId70"/>
    <p:sldId id="2517" r:id="rId71"/>
    <p:sldId id="2540" r:id="rId72"/>
    <p:sldId id="2493" r:id="rId73"/>
    <p:sldId id="2491" r:id="rId74"/>
    <p:sldId id="2494" r:id="rId75"/>
    <p:sldId id="1264" r:id="rId76"/>
    <p:sldId id="1271" r:id="rId77"/>
    <p:sldId id="2505" r:id="rId78"/>
    <p:sldId id="2604" r:id="rId79"/>
    <p:sldId id="2506" r:id="rId80"/>
    <p:sldId id="2554" r:id="rId81"/>
  </p:sldIdLst>
  <p:sldSz cx="12192000" cy="6858000"/>
  <p:notesSz cx="6792913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07"/>
    <a:srgbClr val="F39307"/>
    <a:srgbClr val="EF9107"/>
    <a:srgbClr val="F9B62F"/>
    <a:srgbClr val="F9BA3D"/>
    <a:srgbClr val="FFCF37"/>
    <a:srgbClr val="D9B353"/>
    <a:srgbClr val="D9A953"/>
    <a:srgbClr val="53B0D9"/>
    <a:srgbClr val="36A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24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viewProps" Target="viewProp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61" Type="http://schemas.openxmlformats.org/officeDocument/2006/relationships/slide" Target="slides/slide55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6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FC5BC-92A2-418C-BC9D-644350872E2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39838"/>
            <a:ext cx="5954713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292" y="4776431"/>
            <a:ext cx="543433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6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63B50-FF2C-473D-9274-F34E247C69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332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 descr="En bild som visar text, clipart&#10;&#10;Automatiskt genererad beskrivning">
            <a:extLst>
              <a:ext uri="{FF2B5EF4-FFF2-40B4-BE49-F238E27FC236}">
                <a16:creationId xmlns:a16="http://schemas.microsoft.com/office/drawing/2014/main" id="{D6E09BDB-D380-45BA-B60B-FAEB6EB96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7411839-2BAD-43B6-B9C5-F2AB9469D1B8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380673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0690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4448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31DFC-F8DB-47CC-AF4C-19461327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D4EB2A1-D040-4965-B0CB-F11E6BBED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0C5D948-1EEC-4290-9CB6-6245966B7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8E97A82-E778-4CBF-A4E8-CFDC99948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32EA73E-9CFA-4B90-A3A4-4C5D3EC2D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1" descr="En bild som visar text, clipart&#10;&#10;Automatiskt genererad beskrivning">
            <a:extLst>
              <a:ext uri="{FF2B5EF4-FFF2-40B4-BE49-F238E27FC236}">
                <a16:creationId xmlns:a16="http://schemas.microsoft.com/office/drawing/2014/main" id="{712B71B5-C4FA-4E8D-87CD-339E0EF56F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94EB9BA-E662-4A11-88FB-D91B83580863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182358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;p2">
            <a:extLst>
              <a:ext uri="{FF2B5EF4-FFF2-40B4-BE49-F238E27FC236}">
                <a16:creationId xmlns:a16="http://schemas.microsoft.com/office/drawing/2014/main" id="{F2E2A432-886E-4E55-BC4A-BAAFF91E9C3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3" name="Google Shape;18;p2">
            <a:extLst>
              <a:ext uri="{FF2B5EF4-FFF2-40B4-BE49-F238E27FC236}">
                <a16:creationId xmlns:a16="http://schemas.microsoft.com/office/drawing/2014/main" id="{8F82E952-F92D-4D3F-830A-9FC9F575EE2A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25198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5">
            <a:extLst>
              <a:ext uri="{FF2B5EF4-FFF2-40B4-BE49-F238E27FC236}">
                <a16:creationId xmlns:a16="http://schemas.microsoft.com/office/drawing/2014/main" id="{A5857C9F-A8F9-4332-8FB2-8C10B29C129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3" name="Google Shape;27;p5">
            <a:extLst>
              <a:ext uri="{FF2B5EF4-FFF2-40B4-BE49-F238E27FC236}">
                <a16:creationId xmlns:a16="http://schemas.microsoft.com/office/drawing/2014/main" id="{10FF5086-50FF-4739-AAFD-D36F9D49E9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952817"/>
            <a:ext cx="4891271" cy="322414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4" name="Google Shape;28;p5">
            <a:extLst>
              <a:ext uri="{FF2B5EF4-FFF2-40B4-BE49-F238E27FC236}">
                <a16:creationId xmlns:a16="http://schemas.microsoft.com/office/drawing/2014/main" id="{D9D0C625-0B54-432E-8F1D-43AD8D8BE3D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767084" y="2952817"/>
            <a:ext cx="4904777" cy="322414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1169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6;p7">
            <a:extLst>
              <a:ext uri="{FF2B5EF4-FFF2-40B4-BE49-F238E27FC236}">
                <a16:creationId xmlns:a16="http://schemas.microsoft.com/office/drawing/2014/main" id="{C36569F6-6D88-4FAE-8529-F7F02DD51B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71883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;p9">
            <a:extLst>
              <a:ext uri="{FF2B5EF4-FFF2-40B4-BE49-F238E27FC236}">
                <a16:creationId xmlns:a16="http://schemas.microsoft.com/office/drawing/2014/main" id="{E12CF7C7-149A-4C4A-804B-6C92F2D05F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36746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endParaRPr lang="sv-SE"/>
          </a:p>
        </p:txBody>
      </p:sp>
      <p:sp>
        <p:nvSpPr>
          <p:cNvPr id="3" name="Google Shape;40;p9">
            <a:extLst>
              <a:ext uri="{FF2B5EF4-FFF2-40B4-BE49-F238E27FC236}">
                <a16:creationId xmlns:a16="http://schemas.microsoft.com/office/drawing/2014/main" id="{9457698B-4126-4AA6-95C0-7F93C95E4DD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868786" y="1788502"/>
            <a:ext cx="5100989" cy="4430569"/>
          </a:xfrm>
        </p:spPr>
        <p:txBody>
          <a:bodyPr/>
          <a:lstStyle>
            <a:lvl1pPr indent="-431797">
              <a:buSzPts val="3200"/>
              <a:defRPr sz="3200"/>
            </a:lvl1pPr>
          </a:lstStyle>
          <a:p>
            <a:pPr lvl="0"/>
            <a:endParaRPr lang="sv-SE"/>
          </a:p>
        </p:txBody>
      </p:sp>
      <p:sp>
        <p:nvSpPr>
          <p:cNvPr id="4" name="Google Shape;41;p9">
            <a:extLst>
              <a:ext uri="{FF2B5EF4-FFF2-40B4-BE49-F238E27FC236}">
                <a16:creationId xmlns:a16="http://schemas.microsoft.com/office/drawing/2014/main" id="{C8FD03BA-4A0B-4ED5-A37D-AAA9D061A9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9784" y="2636946"/>
            <a:ext cx="3932240" cy="3811584"/>
          </a:xfrm>
        </p:spPr>
        <p:txBody>
          <a:bodyPr/>
          <a:lstStyle>
            <a:lvl1pPr indent="-228600">
              <a:buNone/>
              <a:defRPr sz="1600"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915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3;p10">
            <a:extLst>
              <a:ext uri="{FF2B5EF4-FFF2-40B4-BE49-F238E27FC236}">
                <a16:creationId xmlns:a16="http://schemas.microsoft.com/office/drawing/2014/main" id="{B9359769-B9C6-417C-B9C5-0106EB33A3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109487"/>
            <a:ext cx="3932240" cy="145472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endParaRPr lang="sv-SE"/>
          </a:p>
        </p:txBody>
      </p:sp>
      <p:sp>
        <p:nvSpPr>
          <p:cNvPr id="3" name="Google Shape;44;p10">
            <a:extLst>
              <a:ext uri="{FF2B5EF4-FFF2-40B4-BE49-F238E27FC236}">
                <a16:creationId xmlns:a16="http://schemas.microsoft.com/office/drawing/2014/main" id="{D9BEEFDE-EC0F-4F17-BA67-E7FEF7EBAA8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827135" y="1788502"/>
            <a:ext cx="5611087" cy="4430569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v-SE"/>
          </a:p>
        </p:txBody>
      </p:sp>
      <p:sp>
        <p:nvSpPr>
          <p:cNvPr id="4" name="Google Shape;45;p10">
            <a:extLst>
              <a:ext uri="{FF2B5EF4-FFF2-40B4-BE49-F238E27FC236}">
                <a16:creationId xmlns:a16="http://schemas.microsoft.com/office/drawing/2014/main" id="{4FB676F1-ACDA-4BE7-9A6A-438A4B93222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0207"/>
            <a:ext cx="3932240" cy="3465082"/>
          </a:xfrm>
        </p:spPr>
        <p:txBody>
          <a:bodyPr/>
          <a:lstStyle>
            <a:lvl1pPr indent="-228600">
              <a:buNone/>
              <a:defRPr sz="1600"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5576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7;p11">
            <a:extLst>
              <a:ext uri="{FF2B5EF4-FFF2-40B4-BE49-F238E27FC236}">
                <a16:creationId xmlns:a16="http://schemas.microsoft.com/office/drawing/2014/main" id="{9ED09A6E-A928-456C-B9AA-DF7B990149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  <p:sp>
        <p:nvSpPr>
          <p:cNvPr id="3" name="Google Shape;48;p11">
            <a:extLst>
              <a:ext uri="{FF2B5EF4-FFF2-40B4-BE49-F238E27FC236}">
                <a16:creationId xmlns:a16="http://schemas.microsoft.com/office/drawing/2014/main" id="{2D19DE20-B766-4FC6-B068-D260EB58B71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 rot="5400013">
            <a:off x="3660580" y="165517"/>
            <a:ext cx="3227703" cy="8795192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343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682428-51E0-4C27-8813-CE9852A76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8BC713A-90E7-4101-87E2-D6E140470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B0A2ABD-CAC0-4BAA-9DC2-C935E9118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29F0DC-1991-40B9-862B-62BBBBEDE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3B85075-D495-4A20-BDB0-F1D3327E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307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7820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ED0D8A-CD84-4678-ABAC-628E101F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75AC6D-F844-4E08-9D25-6799211E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7C83061-10E0-4193-8D0E-4FA7791C6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18D84C0-FB87-493E-BA83-F997EAA9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80F815-656C-4A72-8970-9A208931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5269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12915D-2BD6-40B2-A4BF-47FB103B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00CCB9F-CEE2-4BC1-A693-096797B9C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2673521-A771-4CF6-ACE2-15276A80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34ED5B4-095A-45E5-A57C-4EBEAA90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B11018-2C5B-42BA-9AC4-753D4CAF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564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6F672C-BDAD-4039-9E28-D0017CB7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97C53F-5180-49F0-8A08-33D095FFC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5AA8513-CC6E-4390-AD7E-325B7129F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E8E8493-364A-4557-B19A-67A370FB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F4D3E36-35D6-44B1-906D-41AF80674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D55899-9A23-4F14-8F0D-89D26D6F3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505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FCAB7B-2760-4E22-885E-9A903526B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6ADA623-4C1D-4E15-92BE-3CEC7D8E6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5326E53-CE79-42F5-A734-FC3A57B40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FA92A68-07F7-4C59-B19D-FC4803EDB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C2C69EA-1C83-4265-B804-D06FA9BDA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AF27EB9-79AD-4812-8911-84F573F77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E148BAB-A935-48AC-80F1-A58BC6C6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140A5F7F-1129-481D-B459-2F7F39D4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9783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BAAFA2-7610-4C2E-8581-4338450A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4B3D2E1-D8CC-4FD5-9CF7-ADF13CCA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F3F0FC4-C392-4D40-B25F-A8349556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3749650-8710-4CCE-AE43-46BDC89C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2788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66FEAA9-0C4F-4D9A-BFDA-591DA6DEA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6E8E00-333A-41E7-8934-D4FEAEEF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5B75578-8DFC-4006-BF05-3032719EE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523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58B00F-EFB2-43A5-AC17-B1AED25B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161B674-0FC3-48C3-A444-8DDC92C9E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81FBAAA-4F61-4968-9E50-B7D273218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3DAE000-37A4-4804-BA47-7C94AF347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FA495EC-E663-4880-87F5-4C1F2D0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631E37E-7D56-4CB5-8514-B65BE9CCF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994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E202B-23FB-4204-A1B9-42EDDA16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47F9FD3-E29C-4C9E-AE9F-40C651156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C4A103-6498-46BA-AF3D-C392D0D02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E76C73C-A293-46B7-9F58-D02593822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7B5E2CF-7DDF-4D2A-989B-20C9D815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534012F-51E1-4D90-A2C6-03B7E1080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5707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A292D2-9FAE-473F-8A6A-AEDBB3FF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60BC302-C73A-4879-8702-205C9337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2CF6362-2AC7-4DD7-9D1E-8A9277515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B8CD07-464D-46A8-B0CE-322E1303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EA034E4-7E0C-41F6-A0DC-CEA86B952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076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272E0009-69FE-47B2-B1B3-616EFCCDC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D02B8CD-8587-4FDC-976D-75A09D1DE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B12F30-601B-41DD-AAA6-994ADD55A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E3E104B-7F5B-422E-B515-5296CCACA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836B0E1-2DF7-4B2A-9871-30244DEC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1715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06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550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44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70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4253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109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5149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E99F2-1F68-4025-B35F-9A249DD66AA4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36CDF-69DE-4E22-8EE6-F63912064B8E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8D4B828-10AD-410A-B447-BEF2E2585351}"/>
              </a:ext>
            </a:extLst>
          </p:cNvPr>
          <p:cNvSpPr/>
          <p:nvPr userDrawn="1"/>
        </p:nvSpPr>
        <p:spPr>
          <a:xfrm>
            <a:off x="390526" y="6172202"/>
            <a:ext cx="9496425" cy="66675"/>
          </a:xfrm>
          <a:prstGeom prst="rect">
            <a:avLst/>
          </a:prstGeom>
          <a:solidFill>
            <a:srgbClr val="F79607"/>
          </a:solidFill>
          <a:ln>
            <a:solidFill>
              <a:srgbClr val="EF9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8" name="Bildobjekt 7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8212A01-0DB2-4E5D-9E95-2C3697E765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5735637"/>
            <a:ext cx="2105527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8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1">
            <a:extLst>
              <a:ext uri="{FF2B5EF4-FFF2-40B4-BE49-F238E27FC236}">
                <a16:creationId xmlns:a16="http://schemas.microsoft.com/office/drawing/2014/main" id="{0C98956D-FF88-4998-B5AC-ECC8FF08D716}"/>
              </a:ext>
            </a:extLst>
          </p:cNvPr>
          <p:cNvSpPr/>
          <p:nvPr/>
        </p:nvSpPr>
        <p:spPr>
          <a:xfrm>
            <a:off x="5312" y="3958538"/>
            <a:ext cx="12191996" cy="2720056"/>
          </a:xfrm>
          <a:prstGeom prst="rect">
            <a:avLst/>
          </a:prstGeom>
          <a:solidFill>
            <a:srgbClr val="F2F2F2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  <p:pic>
        <p:nvPicPr>
          <p:cNvPr id="3" name="Google Shape;11;p1">
            <a:extLst>
              <a:ext uri="{FF2B5EF4-FFF2-40B4-BE49-F238E27FC236}">
                <a16:creationId xmlns:a16="http://schemas.microsoft.com/office/drawing/2014/main" id="{40636FF1-78B5-465F-80A2-7D9B37EADE9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t="34031"/>
          <a:stretch>
            <a:fillRect/>
          </a:stretch>
        </p:blipFill>
        <p:spPr>
          <a:xfrm>
            <a:off x="5312" y="0"/>
            <a:ext cx="12197318" cy="3958538"/>
          </a:xfrm>
          <a:prstGeom prst="rect">
            <a:avLst/>
          </a:prstGeom>
          <a:solidFill>
            <a:srgbClr val="F2F2F2"/>
          </a:solidFill>
          <a:ln cap="flat">
            <a:noFill/>
          </a:ln>
        </p:spPr>
      </p:pic>
      <p:sp>
        <p:nvSpPr>
          <p:cNvPr id="4" name="Google Shape;12;p1">
            <a:extLst>
              <a:ext uri="{FF2B5EF4-FFF2-40B4-BE49-F238E27FC236}">
                <a16:creationId xmlns:a16="http://schemas.microsoft.com/office/drawing/2014/main" id="{B1C64827-0EFC-4B02-BF12-003533B3B0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6836" y="1627257"/>
            <a:ext cx="879519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ctr" anchorCtr="0" compatLnSpc="1">
            <a:noAutofit/>
          </a:bodyPr>
          <a:lstStyle/>
          <a:p>
            <a:pPr lvl="0"/>
            <a:endParaRPr lang="sv-SE"/>
          </a:p>
        </p:txBody>
      </p:sp>
      <p:sp>
        <p:nvSpPr>
          <p:cNvPr id="5" name="Google Shape;13;p1">
            <a:extLst>
              <a:ext uri="{FF2B5EF4-FFF2-40B4-BE49-F238E27FC236}">
                <a16:creationId xmlns:a16="http://schemas.microsoft.com/office/drawing/2014/main" id="{A4BEB390-44D3-4569-99BC-2B7CCEBA19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76836" y="2949260"/>
            <a:ext cx="8795192" cy="32277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1" tIns="91421" rIns="91421" bIns="91421" anchor="t" anchorCtr="0" compatLnSpc="1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6" name="Google Shape;14;p1">
            <a:extLst>
              <a:ext uri="{FF2B5EF4-FFF2-40B4-BE49-F238E27FC236}">
                <a16:creationId xmlns:a16="http://schemas.microsoft.com/office/drawing/2014/main" id="{2C26B6C6-B0BF-4AC6-93E9-A9C9C47D725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>
            <a:off x="271787" y="204441"/>
            <a:ext cx="2108204" cy="96520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Google Shape;15;p1">
            <a:extLst>
              <a:ext uri="{FF2B5EF4-FFF2-40B4-BE49-F238E27FC236}">
                <a16:creationId xmlns:a16="http://schemas.microsoft.com/office/drawing/2014/main" id="{A59120F0-C4FE-418D-9151-9CE67AE43E5C}"/>
              </a:ext>
            </a:extLst>
          </p:cNvPr>
          <p:cNvSpPr/>
          <p:nvPr/>
        </p:nvSpPr>
        <p:spPr>
          <a:xfrm>
            <a:off x="5312" y="6678594"/>
            <a:ext cx="12191996" cy="179405"/>
          </a:xfrm>
          <a:prstGeom prst="rect">
            <a:avLst/>
          </a:prstGeom>
          <a:solidFill>
            <a:srgbClr val="DC944B"/>
          </a:solidFill>
          <a:ln cap="flat">
            <a:noFill/>
            <a:prstDash val="solid"/>
          </a:ln>
        </p:spPr>
        <p:txBody>
          <a:bodyPr vert="horz" wrap="square" lIns="91421" tIns="45701" rIns="91421" bIns="45701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v-SE" sz="1800" b="0" i="0" u="none" strike="noStrike" kern="1200" cap="none" spc="0" baseline="0">
              <a:solidFill>
                <a:srgbClr val="FFFFFF"/>
              </a:solidFill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4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v-SE" sz="4400" b="0" i="0" u="none" strike="noStrike" kern="0" cap="none" spc="0" baseline="0">
          <a:solidFill>
            <a:srgbClr val="3D9FCD"/>
          </a:solidFill>
          <a:uFillTx/>
          <a:latin typeface="Calibri"/>
          <a:ea typeface="Calibri"/>
          <a:cs typeface="Calibri"/>
        </a:defRPr>
      </a:lvl1pPr>
    </p:titleStyle>
    <p:bodyStyle>
      <a:lvl1pPr marL="457200" marR="0" lvl="0" indent="-406395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Clr>
          <a:srgbClr val="3D9FCD"/>
        </a:buClr>
        <a:buSzPts val="2800"/>
        <a:buFont typeface="Arial"/>
        <a:buChar char="•"/>
        <a:tabLst/>
        <a:defRPr lang="sv-SE" sz="2800" b="0" i="0" u="none" strike="noStrike" kern="0" cap="none" spc="0" baseline="0">
          <a:solidFill>
            <a:srgbClr val="3D9FCD"/>
          </a:solidFill>
          <a:uFillTx/>
          <a:latin typeface="Calibri"/>
          <a:ea typeface="Calibri"/>
          <a:cs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v-SE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2946152-A616-4DC6-880D-C201987D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2BDD9B-93A5-4EC3-80EA-5CAE17C38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56BECE6-BA1A-4EA4-85A1-E9AC8DCCB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753C3-D1A0-496D-A28A-9164863DADCD}" type="datetimeFigureOut">
              <a:rPr lang="sv-SE" smtClean="0"/>
              <a:t>2023-11-10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3F77258-E39E-4959-8303-E2403E46F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325E82-A835-44B9-8C4B-43A2C6E1A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1102E-80B1-4861-80C9-E50E8650BD8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1438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6548EE-DACF-428A-A795-E59F1F35E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279" y="772357"/>
            <a:ext cx="10575721" cy="1651247"/>
          </a:xfrm>
        </p:spPr>
        <p:txBody>
          <a:bodyPr>
            <a:normAutofit fontScale="90000"/>
          </a:bodyPr>
          <a:lstStyle/>
          <a:p>
            <a:pPr algn="l"/>
            <a:b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del är snabba …..</a:t>
            </a:r>
            <a:b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Benchmarking – hur ser det ut för bukkirurgi?</a:t>
            </a:r>
            <a:b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v-SE" sz="2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 och en del andra ingrepp!</a:t>
            </a:r>
            <a:br>
              <a:rPr lang="sv-SE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v-SE" sz="31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085EF57-E8A0-42B8-9CD9-242428D8C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0" y="3602037"/>
            <a:ext cx="4941116" cy="2190307"/>
          </a:xfrm>
        </p:spPr>
        <p:txBody>
          <a:bodyPr>
            <a:normAutofit fontScale="70000" lnSpcReduction="20000"/>
          </a:bodyPr>
          <a:lstStyle/>
          <a:p>
            <a:r>
              <a:rPr lang="sv-SE" sz="3600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Fredag 2023-11-10 </a:t>
            </a:r>
            <a:br>
              <a:rPr lang="sv-SE" sz="3600" b="1" i="1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v-SE" sz="3400" b="1" dirty="0"/>
          </a:p>
          <a:p>
            <a:r>
              <a:rPr lang="sv-SE" sz="3400" b="1" dirty="0"/>
              <a:t>Gunnar Enlund</a:t>
            </a:r>
          </a:p>
          <a:p>
            <a:br>
              <a:rPr lang="sv-SE" dirty="0"/>
            </a:br>
            <a:r>
              <a:rPr lang="sv-SE" dirty="0"/>
              <a:t>Överläkare AnOpIva Uppsala 50%</a:t>
            </a:r>
            <a:br>
              <a:rPr lang="sv-SE" dirty="0"/>
            </a:br>
            <a:br>
              <a:rPr lang="sv-SE" dirty="0"/>
            </a:br>
            <a:r>
              <a:rPr lang="sv-SE" dirty="0"/>
              <a:t>IT Handläggare EPJ Region Uppsala  50%</a:t>
            </a:r>
          </a:p>
          <a:p>
            <a:r>
              <a:rPr lang="sv-SE" dirty="0"/>
              <a:t>Biträdande registerhållare SPOR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697BA94-D652-8437-C6C0-F0F2CB4E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0598" y="1600200"/>
            <a:ext cx="3532305" cy="377189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DBDA211-974E-3DB2-19FB-BAC80F17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42" y="3137464"/>
            <a:ext cx="3908974" cy="328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7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820718-D976-1CBC-A966-559B3DD0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BC0416A-CF9D-7BFF-BB70-1EB08ADB9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50" y="104775"/>
            <a:ext cx="9471343" cy="6317078"/>
          </a:xfrm>
        </p:spPr>
      </p:pic>
      <p:sp>
        <p:nvSpPr>
          <p:cNvPr id="3" name="Pil: nedåt 2">
            <a:extLst>
              <a:ext uri="{FF2B5EF4-FFF2-40B4-BE49-F238E27FC236}">
                <a16:creationId xmlns:a16="http://schemas.microsoft.com/office/drawing/2014/main" id="{DCFF7429-8D55-3AA2-4D51-46916422BC9D}"/>
              </a:ext>
            </a:extLst>
          </p:cNvPr>
          <p:cNvSpPr/>
          <p:nvPr/>
        </p:nvSpPr>
        <p:spPr>
          <a:xfrm>
            <a:off x="2112885" y="0"/>
            <a:ext cx="319597" cy="3651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004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651ED4-10F2-FA53-C834-839400FB2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2BA6E8-FEBB-8758-E2FA-4A33A2AC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8341CD4-FE9E-044B-FF26-EDA45E20C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4" y="9047"/>
            <a:ext cx="11545911" cy="683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66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5110" y="77193"/>
            <a:ext cx="8622890" cy="1279163"/>
          </a:xfrm>
        </p:spPr>
        <p:txBody>
          <a:bodyPr/>
          <a:lstStyle/>
          <a:p>
            <a:pPr lvl="0"/>
            <a:br>
              <a:rPr lang="sv-SE" dirty="0"/>
            </a:br>
            <a:br>
              <a:rPr lang="sv-SE" dirty="0"/>
            </a:br>
            <a:r>
              <a:rPr lang="sv-SE" dirty="0"/>
              <a:t>Reella väntetider – nytt begrepp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59" y="1828800"/>
            <a:ext cx="5743703" cy="4204383"/>
          </a:xfrm>
        </p:spPr>
      </p:pic>
    </p:spTree>
    <p:extLst>
      <p:ext uri="{BB962C8B-B14F-4D97-AF65-F5344CB8AC3E}">
        <p14:creationId xmlns:p14="http://schemas.microsoft.com/office/powerpoint/2010/main" val="179954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/>
        </p:nvSpPr>
        <p:spPr>
          <a:xfrm>
            <a:off x="68094" y="4597278"/>
            <a:ext cx="12062300" cy="21926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6C29B55-281C-4942-8683-7C715EA5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727" y="-51043"/>
            <a:ext cx="11130197" cy="1325563"/>
          </a:xfrm>
        </p:spPr>
        <p:txBody>
          <a:bodyPr>
            <a:normAutofit/>
          </a:bodyPr>
          <a:lstStyle/>
          <a:p>
            <a:pPr algn="ctr"/>
            <a:r>
              <a:rPr lang="sv-SE" sz="4000" b="1" dirty="0"/>
              <a:t>Vägen till operation - Reell väntetid</a:t>
            </a:r>
          </a:p>
        </p:txBody>
      </p:sp>
      <p:grpSp>
        <p:nvGrpSpPr>
          <p:cNvPr id="2" name="Grupp 1"/>
          <p:cNvGrpSpPr/>
          <p:nvPr/>
        </p:nvGrpSpPr>
        <p:grpSpPr>
          <a:xfrm>
            <a:off x="3521874" y="833668"/>
            <a:ext cx="8187554" cy="3718811"/>
            <a:chOff x="326855" y="1591313"/>
            <a:chExt cx="11492173" cy="5105446"/>
          </a:xfrm>
        </p:grpSpPr>
        <p:sp>
          <p:nvSpPr>
            <p:cNvPr id="5" name="Flödesschema: Process 4">
              <a:extLst>
                <a:ext uri="{FF2B5EF4-FFF2-40B4-BE49-F238E27FC236}">
                  <a16:creationId xmlns:a16="http://schemas.microsoft.com/office/drawing/2014/main" id="{F70149C4-7E0C-4038-8BB4-D963B7AA46A6}"/>
                </a:ext>
              </a:extLst>
            </p:cNvPr>
            <p:cNvSpPr/>
            <p:nvPr/>
          </p:nvSpPr>
          <p:spPr>
            <a:xfrm>
              <a:off x="326855" y="2232986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Kontakt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Oro för eller symptom på sjukdom</a:t>
              </a:r>
            </a:p>
          </p:txBody>
        </p:sp>
        <p:sp>
          <p:nvSpPr>
            <p:cNvPr id="6" name="Flödesschema: Process 5">
              <a:extLst>
                <a:ext uri="{FF2B5EF4-FFF2-40B4-BE49-F238E27FC236}">
                  <a16:creationId xmlns:a16="http://schemas.microsoft.com/office/drawing/2014/main" id="{730331A6-0501-42B0-BC1E-802BECCBB47B}"/>
                </a:ext>
              </a:extLst>
            </p:cNvPr>
            <p:cNvSpPr/>
            <p:nvPr/>
          </p:nvSpPr>
          <p:spPr>
            <a:xfrm>
              <a:off x="1265319" y="2232987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Besök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Oro för eller symptom på sjukdom</a:t>
              </a:r>
            </a:p>
          </p:txBody>
        </p:sp>
        <p:sp>
          <p:nvSpPr>
            <p:cNvPr id="7" name="Flödesschema: Process 6">
              <a:extLst>
                <a:ext uri="{FF2B5EF4-FFF2-40B4-BE49-F238E27FC236}">
                  <a16:creationId xmlns:a16="http://schemas.microsoft.com/office/drawing/2014/main" id="{FD8D270E-76E5-44E6-8E55-C79878476561}"/>
                </a:ext>
              </a:extLst>
            </p:cNvPr>
            <p:cNvSpPr/>
            <p:nvPr/>
          </p:nvSpPr>
          <p:spPr>
            <a:xfrm>
              <a:off x="1265319" y="2941470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Under- sökning</a:t>
              </a:r>
            </a:p>
          </p:txBody>
        </p:sp>
        <p:sp>
          <p:nvSpPr>
            <p:cNvPr id="8" name="Flödesschema: Process 7">
              <a:extLst>
                <a:ext uri="{FF2B5EF4-FFF2-40B4-BE49-F238E27FC236}">
                  <a16:creationId xmlns:a16="http://schemas.microsoft.com/office/drawing/2014/main" id="{17201AA3-7992-42DF-BC3E-56D7DBFB3552}"/>
                </a:ext>
              </a:extLst>
            </p:cNvPr>
            <p:cNvSpPr/>
            <p:nvPr/>
          </p:nvSpPr>
          <p:spPr>
            <a:xfrm>
              <a:off x="2197767" y="2941469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Misstanke om </a:t>
              </a:r>
              <a:r>
                <a:rPr kumimoji="0" lang="sv-SE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sjd</a:t>
              </a: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9" name="Flödesschema: Process 8">
              <a:extLst>
                <a:ext uri="{FF2B5EF4-FFF2-40B4-BE49-F238E27FC236}">
                  <a16:creationId xmlns:a16="http://schemas.microsoft.com/office/drawing/2014/main" id="{9EF2D8EA-63CD-400E-8A52-3E9764A6F7A6}"/>
                </a:ext>
              </a:extLst>
            </p:cNvPr>
            <p:cNvSpPr/>
            <p:nvPr/>
          </p:nvSpPr>
          <p:spPr>
            <a:xfrm>
              <a:off x="3130215" y="2941468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Utredning</a:t>
              </a:r>
            </a:p>
          </p:txBody>
        </p:sp>
        <p:sp>
          <p:nvSpPr>
            <p:cNvPr id="10" name="Flödesschema: Process 9">
              <a:extLst>
                <a:ext uri="{FF2B5EF4-FFF2-40B4-BE49-F238E27FC236}">
                  <a16:creationId xmlns:a16="http://schemas.microsoft.com/office/drawing/2014/main" id="{F51FAA69-0CF1-4046-9EFC-36870BEE207D}"/>
                </a:ext>
              </a:extLst>
            </p:cNvPr>
            <p:cNvSpPr/>
            <p:nvPr/>
          </p:nvSpPr>
          <p:spPr>
            <a:xfrm>
              <a:off x="4062663" y="2941467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Fynd</a:t>
              </a:r>
            </a:p>
          </p:txBody>
        </p:sp>
        <p:sp>
          <p:nvSpPr>
            <p:cNvPr id="11" name="Flödesschema: Process 10">
              <a:extLst>
                <a:ext uri="{FF2B5EF4-FFF2-40B4-BE49-F238E27FC236}">
                  <a16:creationId xmlns:a16="http://schemas.microsoft.com/office/drawing/2014/main" id="{E2A8F521-7F8F-44F4-9D3C-423C3990E3FF}"/>
                </a:ext>
              </a:extLst>
            </p:cNvPr>
            <p:cNvSpPr/>
            <p:nvPr/>
          </p:nvSpPr>
          <p:spPr>
            <a:xfrm>
              <a:off x="4995111" y="2941466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Beslut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Åtgärd/operation</a:t>
              </a:r>
            </a:p>
          </p:txBody>
        </p:sp>
        <p:sp>
          <p:nvSpPr>
            <p:cNvPr id="12" name="Flödesschema: Process 11">
              <a:extLst>
                <a:ext uri="{FF2B5EF4-FFF2-40B4-BE49-F238E27FC236}">
                  <a16:creationId xmlns:a16="http://schemas.microsoft.com/office/drawing/2014/main" id="{34631824-35AD-4C8A-B2D1-A1E5E2371AB3}"/>
                </a:ext>
              </a:extLst>
            </p:cNvPr>
            <p:cNvSpPr/>
            <p:nvPr/>
          </p:nvSpPr>
          <p:spPr>
            <a:xfrm>
              <a:off x="5927559" y="294146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Operations- anmälan</a:t>
              </a:r>
            </a:p>
          </p:txBody>
        </p:sp>
        <p:sp>
          <p:nvSpPr>
            <p:cNvPr id="13" name="Flödesschema: Process 12">
              <a:extLst>
                <a:ext uri="{FF2B5EF4-FFF2-40B4-BE49-F238E27FC236}">
                  <a16:creationId xmlns:a16="http://schemas.microsoft.com/office/drawing/2014/main" id="{8B2A4E75-B6C3-4214-8343-5A6A19D252DC}"/>
                </a:ext>
              </a:extLst>
            </p:cNvPr>
            <p:cNvSpPr/>
            <p:nvPr/>
          </p:nvSpPr>
          <p:spPr>
            <a:xfrm>
              <a:off x="6860007" y="2941464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Preoperativ utredning</a:t>
              </a:r>
            </a:p>
          </p:txBody>
        </p:sp>
        <p:sp>
          <p:nvSpPr>
            <p:cNvPr id="14" name="Flödesschema: Process 13">
              <a:extLst>
                <a:ext uri="{FF2B5EF4-FFF2-40B4-BE49-F238E27FC236}">
                  <a16:creationId xmlns:a16="http://schemas.microsoft.com/office/drawing/2014/main" id="{06A66BBB-FA4B-4B41-8EA4-09324D8DA5B8}"/>
                </a:ext>
              </a:extLst>
            </p:cNvPr>
            <p:cNvSpPr/>
            <p:nvPr/>
          </p:nvSpPr>
          <p:spPr>
            <a:xfrm>
              <a:off x="7792455" y="2941463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Anestesi- bedömning</a:t>
              </a:r>
            </a:p>
          </p:txBody>
        </p:sp>
        <p:sp>
          <p:nvSpPr>
            <p:cNvPr id="16" name="Flödesschema: Process 15">
              <a:extLst>
                <a:ext uri="{FF2B5EF4-FFF2-40B4-BE49-F238E27FC236}">
                  <a16:creationId xmlns:a16="http://schemas.microsoft.com/office/drawing/2014/main" id="{87609889-C322-48AB-8915-A70B92D2DB2A}"/>
                </a:ext>
              </a:extLst>
            </p:cNvPr>
            <p:cNvSpPr/>
            <p:nvPr/>
          </p:nvSpPr>
          <p:spPr>
            <a:xfrm>
              <a:off x="2197767" y="365132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Remiss</a:t>
              </a:r>
            </a:p>
          </p:txBody>
        </p:sp>
        <p:sp>
          <p:nvSpPr>
            <p:cNvPr id="17" name="Flödesschema: Process 16">
              <a:extLst>
                <a:ext uri="{FF2B5EF4-FFF2-40B4-BE49-F238E27FC236}">
                  <a16:creationId xmlns:a16="http://schemas.microsoft.com/office/drawing/2014/main" id="{131F56DE-3480-47BD-878F-67716D4FF2D8}"/>
                </a:ext>
              </a:extLst>
            </p:cNvPr>
            <p:cNvSpPr/>
            <p:nvPr/>
          </p:nvSpPr>
          <p:spPr>
            <a:xfrm>
              <a:off x="2197767" y="437548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Besök</a:t>
              </a:r>
            </a:p>
          </p:txBody>
        </p:sp>
        <p:sp>
          <p:nvSpPr>
            <p:cNvPr id="18" name="Flödesschema: Process 17">
              <a:extLst>
                <a:ext uri="{FF2B5EF4-FFF2-40B4-BE49-F238E27FC236}">
                  <a16:creationId xmlns:a16="http://schemas.microsoft.com/office/drawing/2014/main" id="{3391E4C4-9319-401E-AD2A-00999D7FFCF2}"/>
                </a:ext>
              </a:extLst>
            </p:cNvPr>
            <p:cNvSpPr/>
            <p:nvPr/>
          </p:nvSpPr>
          <p:spPr>
            <a:xfrm>
              <a:off x="2197767" y="5055017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Under- sökning</a:t>
              </a:r>
            </a:p>
          </p:txBody>
        </p:sp>
        <p:sp>
          <p:nvSpPr>
            <p:cNvPr id="19" name="Flödesschema: Dokument 18">
              <a:extLst>
                <a:ext uri="{FF2B5EF4-FFF2-40B4-BE49-F238E27FC236}">
                  <a16:creationId xmlns:a16="http://schemas.microsoft.com/office/drawing/2014/main" id="{82311CB1-DE61-4688-BBFF-F501CA9654FD}"/>
                </a:ext>
              </a:extLst>
            </p:cNvPr>
            <p:cNvSpPr/>
            <p:nvPr/>
          </p:nvSpPr>
          <p:spPr>
            <a:xfrm>
              <a:off x="1265319" y="4339389"/>
              <a:ext cx="824162" cy="612648"/>
            </a:xfrm>
            <a:prstGeom prst="flowChartDocumen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Hälso- deklaration?</a:t>
              </a:r>
            </a:p>
          </p:txBody>
        </p:sp>
        <p:cxnSp>
          <p:nvCxnSpPr>
            <p:cNvPr id="21" name="Rak pilkoppling 20">
              <a:extLst>
                <a:ext uri="{FF2B5EF4-FFF2-40B4-BE49-F238E27FC236}">
                  <a16:creationId xmlns:a16="http://schemas.microsoft.com/office/drawing/2014/main" id="{17A8F4E7-3B4A-4D54-B56B-0A88EB10AFBB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1151017" y="2503697"/>
              <a:ext cx="114302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k pilkoppling 22">
              <a:extLst>
                <a:ext uri="{FF2B5EF4-FFF2-40B4-BE49-F238E27FC236}">
                  <a16:creationId xmlns:a16="http://schemas.microsoft.com/office/drawing/2014/main" id="{F5C33977-2BF8-473F-A174-2A39DC77AF8E}"/>
                </a:ext>
              </a:extLst>
            </p:cNvPr>
            <p:cNvCxnSpPr>
              <a:stCxn id="6" idx="2"/>
              <a:endCxn id="7" idx="0"/>
            </p:cNvCxnSpPr>
            <p:nvPr/>
          </p:nvCxnSpPr>
          <p:spPr>
            <a:xfrm>
              <a:off x="1677400" y="2774408"/>
              <a:ext cx="0" cy="1670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k pilkoppling 24">
              <a:extLst>
                <a:ext uri="{FF2B5EF4-FFF2-40B4-BE49-F238E27FC236}">
                  <a16:creationId xmlns:a16="http://schemas.microsoft.com/office/drawing/2014/main" id="{C1B592D4-62D9-4E49-AAE4-A9FCF017AB89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 flipV="1">
              <a:off x="2089481" y="3212180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pilkoppling 26">
              <a:extLst>
                <a:ext uri="{FF2B5EF4-FFF2-40B4-BE49-F238E27FC236}">
                  <a16:creationId xmlns:a16="http://schemas.microsoft.com/office/drawing/2014/main" id="{916EFD73-9830-4A68-A334-09838EAA0C81}"/>
                </a:ext>
              </a:extLst>
            </p:cNvPr>
            <p:cNvCxnSpPr>
              <a:stCxn id="8" idx="2"/>
              <a:endCxn id="16" idx="0"/>
            </p:cNvCxnSpPr>
            <p:nvPr/>
          </p:nvCxnSpPr>
          <p:spPr>
            <a:xfrm>
              <a:off x="2609848" y="3482890"/>
              <a:ext cx="0" cy="1684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pilkoppling 28">
              <a:extLst>
                <a:ext uri="{FF2B5EF4-FFF2-40B4-BE49-F238E27FC236}">
                  <a16:creationId xmlns:a16="http://schemas.microsoft.com/office/drawing/2014/main" id="{B420F54C-0B23-4CFA-8CF2-58EA095BD8BD}"/>
                </a:ext>
              </a:extLst>
            </p:cNvPr>
            <p:cNvCxnSpPr>
              <a:stCxn id="16" idx="2"/>
              <a:endCxn id="17" idx="0"/>
            </p:cNvCxnSpPr>
            <p:nvPr/>
          </p:nvCxnSpPr>
          <p:spPr>
            <a:xfrm>
              <a:off x="2609848" y="4192746"/>
              <a:ext cx="0" cy="182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ak pilkoppling 30">
              <a:extLst>
                <a:ext uri="{FF2B5EF4-FFF2-40B4-BE49-F238E27FC236}">
                  <a16:creationId xmlns:a16="http://schemas.microsoft.com/office/drawing/2014/main" id="{9B8518B8-D15E-47D5-B791-7445BFAB7ACC}"/>
                </a:ext>
              </a:extLst>
            </p:cNvPr>
            <p:cNvCxnSpPr>
              <a:stCxn id="17" idx="2"/>
              <a:endCxn id="18" idx="0"/>
            </p:cNvCxnSpPr>
            <p:nvPr/>
          </p:nvCxnSpPr>
          <p:spPr>
            <a:xfrm>
              <a:off x="2609848" y="4916906"/>
              <a:ext cx="0" cy="1381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k pilkoppling 34">
              <a:extLst>
                <a:ext uri="{FF2B5EF4-FFF2-40B4-BE49-F238E27FC236}">
                  <a16:creationId xmlns:a16="http://schemas.microsoft.com/office/drawing/2014/main" id="{BC02A91C-839C-4222-87A3-3E91D7F193B3}"/>
                </a:ext>
              </a:extLst>
            </p:cNvPr>
            <p:cNvCxnSpPr>
              <a:stCxn id="19" idx="3"/>
              <a:endCxn id="17" idx="1"/>
            </p:cNvCxnSpPr>
            <p:nvPr/>
          </p:nvCxnSpPr>
          <p:spPr>
            <a:xfrm>
              <a:off x="2089481" y="4645713"/>
              <a:ext cx="108286" cy="4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Koppling: vinklad 37">
              <a:extLst>
                <a:ext uri="{FF2B5EF4-FFF2-40B4-BE49-F238E27FC236}">
                  <a16:creationId xmlns:a16="http://schemas.microsoft.com/office/drawing/2014/main" id="{4CFA59A7-354A-4535-9B67-2DF7FFA43BAB}"/>
                </a:ext>
              </a:extLst>
            </p:cNvPr>
            <p:cNvCxnSpPr>
              <a:stCxn id="10" idx="0"/>
              <a:endCxn id="9" idx="0"/>
            </p:cNvCxnSpPr>
            <p:nvPr/>
          </p:nvCxnSpPr>
          <p:spPr>
            <a:xfrm rot="16200000" flipH="1" flipV="1">
              <a:off x="4008519" y="2475243"/>
              <a:ext cx="1" cy="932448"/>
            </a:xfrm>
            <a:prstGeom prst="bentConnector3">
              <a:avLst>
                <a:gd name="adj1" fmla="val -228600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Koppling: vinklad 41">
              <a:extLst>
                <a:ext uri="{FF2B5EF4-FFF2-40B4-BE49-F238E27FC236}">
                  <a16:creationId xmlns:a16="http://schemas.microsoft.com/office/drawing/2014/main" id="{51980618-E8CD-4DD5-9D2E-975DEC76E05A}"/>
                </a:ext>
              </a:extLst>
            </p:cNvPr>
            <p:cNvCxnSpPr>
              <a:stCxn id="10" idx="2"/>
            </p:cNvCxnSpPr>
            <p:nvPr/>
          </p:nvCxnSpPr>
          <p:spPr>
            <a:xfrm rot="5400000">
              <a:off x="3540796" y="2964022"/>
              <a:ext cx="415083" cy="1452815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Koppling: vinklad 45">
              <a:extLst>
                <a:ext uri="{FF2B5EF4-FFF2-40B4-BE49-F238E27FC236}">
                  <a16:creationId xmlns:a16="http://schemas.microsoft.com/office/drawing/2014/main" id="{13A0828E-0103-40B4-9E75-9EE2F4FF1079}"/>
                </a:ext>
              </a:extLst>
            </p:cNvPr>
            <p:cNvCxnSpPr>
              <a:stCxn id="18" idx="3"/>
              <a:endCxn id="9" idx="2"/>
            </p:cNvCxnSpPr>
            <p:nvPr/>
          </p:nvCxnSpPr>
          <p:spPr>
            <a:xfrm flipV="1">
              <a:off x="3021929" y="3482889"/>
              <a:ext cx="520367" cy="1842839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ak pilkoppling 47">
              <a:extLst>
                <a:ext uri="{FF2B5EF4-FFF2-40B4-BE49-F238E27FC236}">
                  <a16:creationId xmlns:a16="http://schemas.microsoft.com/office/drawing/2014/main" id="{A77015E9-AB43-4ADB-A852-9E70A3C3300B}"/>
                </a:ext>
              </a:extLst>
            </p:cNvPr>
            <p:cNvCxnSpPr>
              <a:stCxn id="8" idx="3"/>
              <a:endCxn id="9" idx="1"/>
            </p:cNvCxnSpPr>
            <p:nvPr/>
          </p:nvCxnSpPr>
          <p:spPr>
            <a:xfrm flipV="1">
              <a:off x="3021929" y="3212179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k pilkoppling 49">
              <a:extLst>
                <a:ext uri="{FF2B5EF4-FFF2-40B4-BE49-F238E27FC236}">
                  <a16:creationId xmlns:a16="http://schemas.microsoft.com/office/drawing/2014/main" id="{3897C174-255B-4BE8-8962-18ACAE782A0F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3954377" y="3212178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ak pilkoppling 51">
              <a:extLst>
                <a:ext uri="{FF2B5EF4-FFF2-40B4-BE49-F238E27FC236}">
                  <a16:creationId xmlns:a16="http://schemas.microsoft.com/office/drawing/2014/main" id="{C2B8F896-7B5D-4D48-81AD-61FD2EDFD0FA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 flipV="1">
              <a:off x="4886825" y="3212177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Flödesschema: Process 54">
              <a:extLst>
                <a:ext uri="{FF2B5EF4-FFF2-40B4-BE49-F238E27FC236}">
                  <a16:creationId xmlns:a16="http://schemas.microsoft.com/office/drawing/2014/main" id="{CBCDC60F-A4B9-437E-B108-AEDBDE26A358}"/>
                </a:ext>
              </a:extLst>
            </p:cNvPr>
            <p:cNvSpPr/>
            <p:nvPr/>
          </p:nvSpPr>
          <p:spPr>
            <a:xfrm>
              <a:off x="6860007" y="437548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Fynd</a:t>
              </a:r>
            </a:p>
          </p:txBody>
        </p:sp>
        <p:sp>
          <p:nvSpPr>
            <p:cNvPr id="56" name="Flödesschema: Process 55">
              <a:extLst>
                <a:ext uri="{FF2B5EF4-FFF2-40B4-BE49-F238E27FC236}">
                  <a16:creationId xmlns:a16="http://schemas.microsoft.com/office/drawing/2014/main" id="{6ABCCFD6-F4EE-41A3-B04A-2B1609901667}"/>
                </a:ext>
              </a:extLst>
            </p:cNvPr>
            <p:cNvSpPr/>
            <p:nvPr/>
          </p:nvSpPr>
          <p:spPr>
            <a:xfrm>
              <a:off x="7792455" y="437548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Fynd</a:t>
              </a:r>
            </a:p>
          </p:txBody>
        </p:sp>
        <p:sp>
          <p:nvSpPr>
            <p:cNvPr id="57" name="Flödesschema: Process 56">
              <a:extLst>
                <a:ext uri="{FF2B5EF4-FFF2-40B4-BE49-F238E27FC236}">
                  <a16:creationId xmlns:a16="http://schemas.microsoft.com/office/drawing/2014/main" id="{1E660FA6-4CF8-4BDF-8E6D-64CC0944FB2E}"/>
                </a:ext>
              </a:extLst>
            </p:cNvPr>
            <p:cNvSpPr/>
            <p:nvPr/>
          </p:nvSpPr>
          <p:spPr>
            <a:xfrm>
              <a:off x="6860007" y="3651325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Utredning</a:t>
              </a:r>
            </a:p>
          </p:txBody>
        </p:sp>
        <p:sp>
          <p:nvSpPr>
            <p:cNvPr id="58" name="Flödesschema: Process 57">
              <a:extLst>
                <a:ext uri="{FF2B5EF4-FFF2-40B4-BE49-F238E27FC236}">
                  <a16:creationId xmlns:a16="http://schemas.microsoft.com/office/drawing/2014/main" id="{B3B955C4-4706-4D51-A34D-1DC5D0045C2C}"/>
                </a:ext>
              </a:extLst>
            </p:cNvPr>
            <p:cNvSpPr/>
            <p:nvPr/>
          </p:nvSpPr>
          <p:spPr>
            <a:xfrm>
              <a:off x="7792455" y="3651324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Utredning</a:t>
              </a:r>
            </a:p>
          </p:txBody>
        </p:sp>
        <p:cxnSp>
          <p:nvCxnSpPr>
            <p:cNvPr id="60" name="Koppling: vinklad 59">
              <a:extLst>
                <a:ext uri="{FF2B5EF4-FFF2-40B4-BE49-F238E27FC236}">
                  <a16:creationId xmlns:a16="http://schemas.microsoft.com/office/drawing/2014/main" id="{FBEEC86E-92A6-4C02-80B5-EFAAFCF80777}"/>
                </a:ext>
              </a:extLst>
            </p:cNvPr>
            <p:cNvCxnSpPr>
              <a:stCxn id="55" idx="1"/>
              <a:endCxn id="57" idx="1"/>
            </p:cNvCxnSpPr>
            <p:nvPr/>
          </p:nvCxnSpPr>
          <p:spPr>
            <a:xfrm rot="10800000">
              <a:off x="6860007" y="3922036"/>
              <a:ext cx="12700" cy="724160"/>
            </a:xfrm>
            <a:prstGeom prst="bent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Koppling: vinklad 63">
              <a:extLst>
                <a:ext uri="{FF2B5EF4-FFF2-40B4-BE49-F238E27FC236}">
                  <a16:creationId xmlns:a16="http://schemas.microsoft.com/office/drawing/2014/main" id="{96B6A5BB-17E8-454A-ADFD-1540618A06EB}"/>
                </a:ext>
              </a:extLst>
            </p:cNvPr>
            <p:cNvCxnSpPr>
              <a:stCxn id="56" idx="3"/>
              <a:endCxn id="58" idx="3"/>
            </p:cNvCxnSpPr>
            <p:nvPr/>
          </p:nvCxnSpPr>
          <p:spPr>
            <a:xfrm flipV="1">
              <a:off x="8616617" y="3922035"/>
              <a:ext cx="12700" cy="724161"/>
            </a:xfrm>
            <a:prstGeom prst="bent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ak pilkoppling 65">
              <a:extLst>
                <a:ext uri="{FF2B5EF4-FFF2-40B4-BE49-F238E27FC236}">
                  <a16:creationId xmlns:a16="http://schemas.microsoft.com/office/drawing/2014/main" id="{5103A067-2DA6-4EE3-B3EE-7F9BAA931CA2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5819273" y="3212173"/>
              <a:ext cx="108286" cy="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Rak pilkoppling 67">
              <a:extLst>
                <a:ext uri="{FF2B5EF4-FFF2-40B4-BE49-F238E27FC236}">
                  <a16:creationId xmlns:a16="http://schemas.microsoft.com/office/drawing/2014/main" id="{3C0F7FD4-CE07-4F11-9C73-E341533A5FFA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 flipV="1">
              <a:off x="6751721" y="3212175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ak pilkoppling 69">
              <a:extLst>
                <a:ext uri="{FF2B5EF4-FFF2-40B4-BE49-F238E27FC236}">
                  <a16:creationId xmlns:a16="http://schemas.microsoft.com/office/drawing/2014/main" id="{0357AA14-3169-461F-8C44-5D07B1B62FAE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 flipV="1">
              <a:off x="7684169" y="3212174"/>
              <a:ext cx="10828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ak pilkoppling 71">
              <a:extLst>
                <a:ext uri="{FF2B5EF4-FFF2-40B4-BE49-F238E27FC236}">
                  <a16:creationId xmlns:a16="http://schemas.microsoft.com/office/drawing/2014/main" id="{FD7E651A-23DC-40D8-AE63-4006A2B50B69}"/>
                </a:ext>
              </a:extLst>
            </p:cNvPr>
            <p:cNvCxnSpPr>
              <a:stCxn id="13" idx="2"/>
              <a:endCxn id="57" idx="0"/>
            </p:cNvCxnSpPr>
            <p:nvPr/>
          </p:nvCxnSpPr>
          <p:spPr>
            <a:xfrm>
              <a:off x="7272088" y="3482885"/>
              <a:ext cx="0" cy="1684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Rak pilkoppling 73">
              <a:extLst>
                <a:ext uri="{FF2B5EF4-FFF2-40B4-BE49-F238E27FC236}">
                  <a16:creationId xmlns:a16="http://schemas.microsoft.com/office/drawing/2014/main" id="{F1D1F972-29CC-4CCF-AD07-C21EEB2DF3B2}"/>
                </a:ext>
              </a:extLst>
            </p:cNvPr>
            <p:cNvCxnSpPr>
              <a:stCxn id="14" idx="2"/>
              <a:endCxn id="58" idx="0"/>
            </p:cNvCxnSpPr>
            <p:nvPr/>
          </p:nvCxnSpPr>
          <p:spPr>
            <a:xfrm>
              <a:off x="8204536" y="3482884"/>
              <a:ext cx="0" cy="1684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Rak pilkoppling 75">
              <a:extLst>
                <a:ext uri="{FF2B5EF4-FFF2-40B4-BE49-F238E27FC236}">
                  <a16:creationId xmlns:a16="http://schemas.microsoft.com/office/drawing/2014/main" id="{A2318B4C-875F-45E2-9A48-27314B7ADF8B}"/>
                </a:ext>
              </a:extLst>
            </p:cNvPr>
            <p:cNvCxnSpPr>
              <a:stCxn id="57" idx="2"/>
              <a:endCxn id="55" idx="0"/>
            </p:cNvCxnSpPr>
            <p:nvPr/>
          </p:nvCxnSpPr>
          <p:spPr>
            <a:xfrm>
              <a:off x="7272088" y="4192746"/>
              <a:ext cx="0" cy="1827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Rak pilkoppling 77">
              <a:extLst>
                <a:ext uri="{FF2B5EF4-FFF2-40B4-BE49-F238E27FC236}">
                  <a16:creationId xmlns:a16="http://schemas.microsoft.com/office/drawing/2014/main" id="{075CEFD9-8ECB-43FF-9662-D207D784B557}"/>
                </a:ext>
              </a:extLst>
            </p:cNvPr>
            <p:cNvCxnSpPr>
              <a:stCxn id="58" idx="2"/>
              <a:endCxn id="56" idx="0"/>
            </p:cNvCxnSpPr>
            <p:nvPr/>
          </p:nvCxnSpPr>
          <p:spPr>
            <a:xfrm>
              <a:off x="8204536" y="4192745"/>
              <a:ext cx="0" cy="1827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Flödesschema: Process 78">
              <a:extLst>
                <a:ext uri="{FF2B5EF4-FFF2-40B4-BE49-F238E27FC236}">
                  <a16:creationId xmlns:a16="http://schemas.microsoft.com/office/drawing/2014/main" id="{62CC8B04-09A5-4DFD-A84C-A5D3DAE83374}"/>
                </a:ext>
              </a:extLst>
            </p:cNvPr>
            <p:cNvSpPr/>
            <p:nvPr/>
          </p:nvSpPr>
          <p:spPr>
            <a:xfrm>
              <a:off x="8724902" y="2941463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Klar för operation</a:t>
              </a:r>
            </a:p>
          </p:txBody>
        </p:sp>
        <p:sp>
          <p:nvSpPr>
            <p:cNvPr id="80" name="Flödesschema: Process 79">
              <a:extLst>
                <a:ext uri="{FF2B5EF4-FFF2-40B4-BE49-F238E27FC236}">
                  <a16:creationId xmlns:a16="http://schemas.microsoft.com/office/drawing/2014/main" id="{FFF0BDAF-C5C1-4DD8-8994-D2676DC87D51}"/>
                </a:ext>
              </a:extLst>
            </p:cNvPr>
            <p:cNvSpPr/>
            <p:nvPr/>
          </p:nvSpPr>
          <p:spPr>
            <a:xfrm>
              <a:off x="6860006" y="2231604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Preliminär operations- planering</a:t>
              </a:r>
            </a:p>
          </p:txBody>
        </p:sp>
        <p:cxnSp>
          <p:nvCxnSpPr>
            <p:cNvPr id="82" name="Koppling: vinklad 81">
              <a:extLst>
                <a:ext uri="{FF2B5EF4-FFF2-40B4-BE49-F238E27FC236}">
                  <a16:creationId xmlns:a16="http://schemas.microsoft.com/office/drawing/2014/main" id="{422C21C5-48AE-4D7E-AC7D-618C4828D21F}"/>
                </a:ext>
              </a:extLst>
            </p:cNvPr>
            <p:cNvCxnSpPr>
              <a:stCxn id="12" idx="0"/>
              <a:endCxn id="80" idx="1"/>
            </p:cNvCxnSpPr>
            <p:nvPr/>
          </p:nvCxnSpPr>
          <p:spPr>
            <a:xfrm rot="5400000" flipH="1" flipV="1">
              <a:off x="6380248" y="2461707"/>
              <a:ext cx="439150" cy="520366"/>
            </a:xfrm>
            <a:prstGeom prst="bentConnector2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lödesschema: Process 82">
              <a:extLst>
                <a:ext uri="{FF2B5EF4-FFF2-40B4-BE49-F238E27FC236}">
                  <a16:creationId xmlns:a16="http://schemas.microsoft.com/office/drawing/2014/main" id="{F436EEC6-A5D8-4D39-8420-CE32D53CCCF1}"/>
                </a:ext>
              </a:extLst>
            </p:cNvPr>
            <p:cNvSpPr/>
            <p:nvPr/>
          </p:nvSpPr>
          <p:spPr>
            <a:xfrm>
              <a:off x="9910020" y="2231604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Slutgiltig operations- planering</a:t>
              </a:r>
            </a:p>
          </p:txBody>
        </p:sp>
        <p:sp>
          <p:nvSpPr>
            <p:cNvPr id="84" name="Flödesschema: Process 83">
              <a:extLst>
                <a:ext uri="{FF2B5EF4-FFF2-40B4-BE49-F238E27FC236}">
                  <a16:creationId xmlns:a16="http://schemas.microsoft.com/office/drawing/2014/main" id="{B566B7BF-B9F3-43A7-87E4-7AB2B153664A}"/>
                </a:ext>
              </a:extLst>
            </p:cNvPr>
            <p:cNvSpPr/>
            <p:nvPr/>
          </p:nvSpPr>
          <p:spPr>
            <a:xfrm>
              <a:off x="10994866" y="2231604"/>
              <a:ext cx="824162" cy="541421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</a:t>
              </a:r>
            </a:p>
          </p:txBody>
        </p:sp>
        <p:cxnSp>
          <p:nvCxnSpPr>
            <p:cNvPr id="86" name="Rak pilkoppling 85">
              <a:extLst>
                <a:ext uri="{FF2B5EF4-FFF2-40B4-BE49-F238E27FC236}">
                  <a16:creationId xmlns:a16="http://schemas.microsoft.com/office/drawing/2014/main" id="{2DB854C4-8155-4C72-A966-1F7723C45D29}"/>
                </a:ext>
              </a:extLst>
            </p:cNvPr>
            <p:cNvCxnSpPr>
              <a:stCxn id="80" idx="3"/>
              <a:endCxn id="83" idx="1"/>
            </p:cNvCxnSpPr>
            <p:nvPr/>
          </p:nvCxnSpPr>
          <p:spPr>
            <a:xfrm>
              <a:off x="7684168" y="2502315"/>
              <a:ext cx="22258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ak pilkoppling 87">
              <a:extLst>
                <a:ext uri="{FF2B5EF4-FFF2-40B4-BE49-F238E27FC236}">
                  <a16:creationId xmlns:a16="http://schemas.microsoft.com/office/drawing/2014/main" id="{9EE301DF-6660-4AC8-9AE9-A302222286BB}"/>
                </a:ext>
              </a:extLst>
            </p:cNvPr>
            <p:cNvCxnSpPr>
              <a:endCxn id="84" idx="1"/>
            </p:cNvCxnSpPr>
            <p:nvPr/>
          </p:nvCxnSpPr>
          <p:spPr>
            <a:xfrm>
              <a:off x="10589798" y="2502314"/>
              <a:ext cx="40506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Rak pilkoppling 89">
              <a:extLst>
                <a:ext uri="{FF2B5EF4-FFF2-40B4-BE49-F238E27FC236}">
                  <a16:creationId xmlns:a16="http://schemas.microsoft.com/office/drawing/2014/main" id="{D7F90E29-C13C-466B-919D-929423C664F2}"/>
                </a:ext>
              </a:extLst>
            </p:cNvPr>
            <p:cNvCxnSpPr>
              <a:stCxn id="79" idx="0"/>
            </p:cNvCxnSpPr>
            <p:nvPr/>
          </p:nvCxnSpPr>
          <p:spPr>
            <a:xfrm flipV="1">
              <a:off x="9136983" y="2502314"/>
              <a:ext cx="0" cy="4391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Rak pilkoppling 91">
              <a:extLst>
                <a:ext uri="{FF2B5EF4-FFF2-40B4-BE49-F238E27FC236}">
                  <a16:creationId xmlns:a16="http://schemas.microsoft.com/office/drawing/2014/main" id="{824CF56E-5844-4A31-9CA7-CA560A650171}"/>
                </a:ext>
              </a:extLst>
            </p:cNvPr>
            <p:cNvCxnSpPr>
              <a:stCxn id="14" idx="3"/>
              <a:endCxn id="79" idx="1"/>
            </p:cNvCxnSpPr>
            <p:nvPr/>
          </p:nvCxnSpPr>
          <p:spPr>
            <a:xfrm>
              <a:off x="8616617" y="3212174"/>
              <a:ext cx="10828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Flödesschema: Dokument 92">
              <a:extLst>
                <a:ext uri="{FF2B5EF4-FFF2-40B4-BE49-F238E27FC236}">
                  <a16:creationId xmlns:a16="http://schemas.microsoft.com/office/drawing/2014/main" id="{34B096DB-AF22-43E1-8BDC-F61D906AA751}"/>
                </a:ext>
              </a:extLst>
            </p:cNvPr>
            <p:cNvSpPr/>
            <p:nvPr/>
          </p:nvSpPr>
          <p:spPr>
            <a:xfrm>
              <a:off x="5461335" y="3627024"/>
              <a:ext cx="824162" cy="612648"/>
            </a:xfrm>
            <a:prstGeom prst="flowChartDocumen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Hälso- deklaration?</a:t>
              </a:r>
            </a:p>
          </p:txBody>
        </p:sp>
        <p:cxnSp>
          <p:nvCxnSpPr>
            <p:cNvPr id="95" name="Rak pilkoppling 94">
              <a:extLst>
                <a:ext uri="{FF2B5EF4-FFF2-40B4-BE49-F238E27FC236}">
                  <a16:creationId xmlns:a16="http://schemas.microsoft.com/office/drawing/2014/main" id="{52DFBFB5-2299-418A-92B2-477D008DC6C6}"/>
                </a:ext>
              </a:extLst>
            </p:cNvPr>
            <p:cNvCxnSpPr>
              <a:stCxn id="93" idx="0"/>
              <a:endCxn id="11" idx="2"/>
            </p:cNvCxnSpPr>
            <p:nvPr/>
          </p:nvCxnSpPr>
          <p:spPr>
            <a:xfrm flipH="1" flipV="1">
              <a:off x="5407192" y="3482887"/>
              <a:ext cx="466224" cy="1441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Rak pilkoppling 96">
              <a:extLst>
                <a:ext uri="{FF2B5EF4-FFF2-40B4-BE49-F238E27FC236}">
                  <a16:creationId xmlns:a16="http://schemas.microsoft.com/office/drawing/2014/main" id="{1BBD4AEF-002F-4893-B5BA-2A93EEF0321F}"/>
                </a:ext>
              </a:extLst>
            </p:cNvPr>
            <p:cNvCxnSpPr>
              <a:stCxn id="93" idx="0"/>
              <a:endCxn id="12" idx="2"/>
            </p:cNvCxnSpPr>
            <p:nvPr/>
          </p:nvCxnSpPr>
          <p:spPr>
            <a:xfrm flipV="1">
              <a:off x="5873416" y="3482886"/>
              <a:ext cx="466224" cy="1441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Flödesschema: Alternativ process 97">
              <a:extLst>
                <a:ext uri="{FF2B5EF4-FFF2-40B4-BE49-F238E27FC236}">
                  <a16:creationId xmlns:a16="http://schemas.microsoft.com/office/drawing/2014/main" id="{99A2D326-BC9C-46F6-9B4E-16BD3452E33D}"/>
                </a:ext>
              </a:extLst>
            </p:cNvPr>
            <p:cNvSpPr/>
            <p:nvPr/>
          </p:nvSpPr>
          <p:spPr>
            <a:xfrm>
              <a:off x="7881686" y="2063167"/>
              <a:ext cx="645696" cy="28248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Omplanering</a:t>
              </a: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/flytt</a:t>
              </a:r>
            </a:p>
          </p:txBody>
        </p:sp>
        <p:sp>
          <p:nvSpPr>
            <p:cNvPr id="99" name="Flödesschema: Alternativ process 98">
              <a:extLst>
                <a:ext uri="{FF2B5EF4-FFF2-40B4-BE49-F238E27FC236}">
                  <a16:creationId xmlns:a16="http://schemas.microsoft.com/office/drawing/2014/main" id="{83C84EA9-875E-4420-B9FB-5788F68F2FB9}"/>
                </a:ext>
              </a:extLst>
            </p:cNvPr>
            <p:cNvSpPr/>
            <p:nvPr/>
          </p:nvSpPr>
          <p:spPr>
            <a:xfrm>
              <a:off x="9200654" y="2056902"/>
              <a:ext cx="645696" cy="28248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Omplanering</a:t>
              </a: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/flytt</a:t>
              </a:r>
            </a:p>
          </p:txBody>
        </p:sp>
        <p:sp>
          <p:nvSpPr>
            <p:cNvPr id="100" name="Flödesschema: Alternativ process 99">
              <a:extLst>
                <a:ext uri="{FF2B5EF4-FFF2-40B4-BE49-F238E27FC236}">
                  <a16:creationId xmlns:a16="http://schemas.microsoft.com/office/drawing/2014/main" id="{731BA3CB-3C54-4B34-A541-BB08A2F69595}"/>
                </a:ext>
              </a:extLst>
            </p:cNvPr>
            <p:cNvSpPr/>
            <p:nvPr/>
          </p:nvSpPr>
          <p:spPr>
            <a:xfrm>
              <a:off x="10520117" y="1591313"/>
              <a:ext cx="645696" cy="282482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Strykning</a:t>
              </a:r>
            </a:p>
          </p:txBody>
        </p:sp>
        <p:cxnSp>
          <p:nvCxnSpPr>
            <p:cNvPr id="102" name="Koppling: vinklad 101">
              <a:extLst>
                <a:ext uri="{FF2B5EF4-FFF2-40B4-BE49-F238E27FC236}">
                  <a16:creationId xmlns:a16="http://schemas.microsoft.com/office/drawing/2014/main" id="{AB1D856E-8FE4-41E8-9570-19A9054306D5}"/>
                </a:ext>
              </a:extLst>
            </p:cNvPr>
            <p:cNvCxnSpPr>
              <a:stCxn id="100" idx="1"/>
            </p:cNvCxnSpPr>
            <p:nvPr/>
          </p:nvCxnSpPr>
          <p:spPr>
            <a:xfrm rot="10800000" flipV="1">
              <a:off x="6339641" y="1732554"/>
              <a:ext cx="4180477" cy="771142"/>
            </a:xfrm>
            <a:prstGeom prst="bentConnector3">
              <a:avLst>
                <a:gd name="adj1" fmla="val 100078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ak pilkoppling 104">
              <a:extLst>
                <a:ext uri="{FF2B5EF4-FFF2-40B4-BE49-F238E27FC236}">
                  <a16:creationId xmlns:a16="http://schemas.microsoft.com/office/drawing/2014/main" id="{75C8E9E4-4093-429D-A56F-7A280F89FFF0}"/>
                </a:ext>
              </a:extLst>
            </p:cNvPr>
            <p:cNvCxnSpPr>
              <a:endCxn id="98" idx="2"/>
            </p:cNvCxnSpPr>
            <p:nvPr/>
          </p:nvCxnSpPr>
          <p:spPr>
            <a:xfrm flipV="1">
              <a:off x="8204534" y="2345649"/>
              <a:ext cx="0" cy="1566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ak pilkoppling 106">
              <a:extLst>
                <a:ext uri="{FF2B5EF4-FFF2-40B4-BE49-F238E27FC236}">
                  <a16:creationId xmlns:a16="http://schemas.microsoft.com/office/drawing/2014/main" id="{3F0AAD85-A8CD-4213-B0B6-5270432570D7}"/>
                </a:ext>
              </a:extLst>
            </p:cNvPr>
            <p:cNvCxnSpPr>
              <a:endCxn id="99" idx="2"/>
            </p:cNvCxnSpPr>
            <p:nvPr/>
          </p:nvCxnSpPr>
          <p:spPr>
            <a:xfrm flipV="1">
              <a:off x="9523502" y="2339384"/>
              <a:ext cx="0" cy="1629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ak pilkoppling 108">
              <a:extLst>
                <a:ext uri="{FF2B5EF4-FFF2-40B4-BE49-F238E27FC236}">
                  <a16:creationId xmlns:a16="http://schemas.microsoft.com/office/drawing/2014/main" id="{236B245B-D806-4AE5-8D79-7E3BDEE3C4F9}"/>
                </a:ext>
              </a:extLst>
            </p:cNvPr>
            <p:cNvCxnSpPr>
              <a:stCxn id="98" idx="0"/>
            </p:cNvCxnSpPr>
            <p:nvPr/>
          </p:nvCxnSpPr>
          <p:spPr>
            <a:xfrm flipV="1">
              <a:off x="8204534" y="1732554"/>
              <a:ext cx="0" cy="3306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ak pilkoppling 112">
              <a:extLst>
                <a:ext uri="{FF2B5EF4-FFF2-40B4-BE49-F238E27FC236}">
                  <a16:creationId xmlns:a16="http://schemas.microsoft.com/office/drawing/2014/main" id="{B9AC1BB4-2B68-4335-A79F-EA0A8D8402FC}"/>
                </a:ext>
              </a:extLst>
            </p:cNvPr>
            <p:cNvCxnSpPr>
              <a:stCxn id="99" idx="0"/>
            </p:cNvCxnSpPr>
            <p:nvPr/>
          </p:nvCxnSpPr>
          <p:spPr>
            <a:xfrm flipV="1">
              <a:off x="9523502" y="1732554"/>
              <a:ext cx="0" cy="3243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Rak pilkoppling 114">
              <a:extLst>
                <a:ext uri="{FF2B5EF4-FFF2-40B4-BE49-F238E27FC236}">
                  <a16:creationId xmlns:a16="http://schemas.microsoft.com/office/drawing/2014/main" id="{EA9180A6-38EB-4FC3-9F9C-0CC93C98E478}"/>
                </a:ext>
              </a:extLst>
            </p:cNvPr>
            <p:cNvCxnSpPr>
              <a:endCxn id="100" idx="2"/>
            </p:cNvCxnSpPr>
            <p:nvPr/>
          </p:nvCxnSpPr>
          <p:spPr>
            <a:xfrm flipV="1">
              <a:off x="10842965" y="1873795"/>
              <a:ext cx="0" cy="6285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Rak pilkoppling 116">
              <a:extLst>
                <a:ext uri="{FF2B5EF4-FFF2-40B4-BE49-F238E27FC236}">
                  <a16:creationId xmlns:a16="http://schemas.microsoft.com/office/drawing/2014/main" id="{7B2B426A-7C4A-4192-AF54-9AD1036F595F}"/>
                </a:ext>
              </a:extLst>
            </p:cNvPr>
            <p:cNvCxnSpPr/>
            <p:nvPr/>
          </p:nvCxnSpPr>
          <p:spPr>
            <a:xfrm>
              <a:off x="1677400" y="5837583"/>
              <a:ext cx="3729792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ak pilkoppling 117">
              <a:extLst>
                <a:ext uri="{FF2B5EF4-FFF2-40B4-BE49-F238E27FC236}">
                  <a16:creationId xmlns:a16="http://schemas.microsoft.com/office/drawing/2014/main" id="{85EB20BA-53BD-4E97-935A-6C02070EEB0C}"/>
                </a:ext>
              </a:extLst>
            </p:cNvPr>
            <p:cNvCxnSpPr>
              <a:cxnSpLocks/>
            </p:cNvCxnSpPr>
            <p:nvPr/>
          </p:nvCxnSpPr>
          <p:spPr>
            <a:xfrm>
              <a:off x="884533" y="6288154"/>
              <a:ext cx="1052241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ak pilkoppling 119">
              <a:extLst>
                <a:ext uri="{FF2B5EF4-FFF2-40B4-BE49-F238E27FC236}">
                  <a16:creationId xmlns:a16="http://schemas.microsoft.com/office/drawing/2014/main" id="{4E80560E-B7F7-4FCA-B794-3794B8277C0E}"/>
                </a:ext>
              </a:extLst>
            </p:cNvPr>
            <p:cNvCxnSpPr>
              <a:cxnSpLocks/>
            </p:cNvCxnSpPr>
            <p:nvPr/>
          </p:nvCxnSpPr>
          <p:spPr>
            <a:xfrm>
              <a:off x="5407191" y="5837583"/>
              <a:ext cx="59997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Ellips 121">
              <a:extLst>
                <a:ext uri="{FF2B5EF4-FFF2-40B4-BE49-F238E27FC236}">
                  <a16:creationId xmlns:a16="http://schemas.microsoft.com/office/drawing/2014/main" id="{2F54790F-DD77-42A4-8221-CF257C06DD63}"/>
                </a:ext>
              </a:extLst>
            </p:cNvPr>
            <p:cNvSpPr/>
            <p:nvPr/>
          </p:nvSpPr>
          <p:spPr>
            <a:xfrm>
              <a:off x="3021929" y="5912218"/>
              <a:ext cx="1192633" cy="227725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SVF - PSVF</a:t>
              </a:r>
            </a:p>
          </p:txBody>
        </p:sp>
        <p:sp>
          <p:nvSpPr>
            <p:cNvPr id="123" name="Ellips 122">
              <a:extLst>
                <a:ext uri="{FF2B5EF4-FFF2-40B4-BE49-F238E27FC236}">
                  <a16:creationId xmlns:a16="http://schemas.microsoft.com/office/drawing/2014/main" id="{E62C1351-43B0-4591-8901-B1D7CF05A68D}"/>
                </a:ext>
              </a:extLst>
            </p:cNvPr>
            <p:cNvSpPr/>
            <p:nvPr/>
          </p:nvSpPr>
          <p:spPr>
            <a:xfrm>
              <a:off x="5045307" y="6357522"/>
              <a:ext cx="1656218" cy="33923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 upplevd väntetid?</a:t>
              </a:r>
            </a:p>
          </p:txBody>
        </p:sp>
        <p:sp>
          <p:nvSpPr>
            <p:cNvPr id="124" name="Ellips 123">
              <a:extLst>
                <a:ext uri="{FF2B5EF4-FFF2-40B4-BE49-F238E27FC236}">
                  <a16:creationId xmlns:a16="http://schemas.microsoft.com/office/drawing/2014/main" id="{7D7273F6-F5B8-4956-A10E-7F438983D911}"/>
                </a:ext>
              </a:extLst>
            </p:cNvPr>
            <p:cNvSpPr/>
            <p:nvPr/>
          </p:nvSpPr>
          <p:spPr>
            <a:xfrm>
              <a:off x="7608904" y="5892224"/>
              <a:ext cx="1528079" cy="360799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Väntetid till operation</a:t>
              </a:r>
            </a:p>
          </p:txBody>
        </p:sp>
        <p:sp>
          <p:nvSpPr>
            <p:cNvPr id="125" name="Rektangel: övre hörn rundade 124">
              <a:extLst>
                <a:ext uri="{FF2B5EF4-FFF2-40B4-BE49-F238E27FC236}">
                  <a16:creationId xmlns:a16="http://schemas.microsoft.com/office/drawing/2014/main" id="{FAFF7086-989D-4C86-BA72-BD1A468F97B7}"/>
                </a:ext>
              </a:extLst>
            </p:cNvPr>
            <p:cNvSpPr/>
            <p:nvPr/>
          </p:nvSpPr>
          <p:spPr>
            <a:xfrm>
              <a:off x="6950765" y="5055017"/>
              <a:ext cx="658139" cy="343405"/>
            </a:xfrm>
            <a:prstGeom prst="round2Same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Operatör</a:t>
              </a:r>
            </a:p>
          </p:txBody>
        </p:sp>
        <p:sp>
          <p:nvSpPr>
            <p:cNvPr id="126" name="Rektangel: övre hörn rundade 125">
              <a:extLst>
                <a:ext uri="{FF2B5EF4-FFF2-40B4-BE49-F238E27FC236}">
                  <a16:creationId xmlns:a16="http://schemas.microsoft.com/office/drawing/2014/main" id="{04F5FA2F-157F-4886-9561-19303E7A5539}"/>
                </a:ext>
              </a:extLst>
            </p:cNvPr>
            <p:cNvSpPr/>
            <p:nvPr/>
          </p:nvSpPr>
          <p:spPr>
            <a:xfrm>
              <a:off x="7869243" y="5055016"/>
              <a:ext cx="658139" cy="343405"/>
            </a:xfrm>
            <a:prstGeom prst="round2Same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Anestesiolog</a:t>
              </a:r>
            </a:p>
          </p:txBody>
        </p:sp>
      </p:grpSp>
      <p:grpSp>
        <p:nvGrpSpPr>
          <p:cNvPr id="73" name="Grupp 72"/>
          <p:cNvGrpSpPr/>
          <p:nvPr/>
        </p:nvGrpSpPr>
        <p:grpSpPr>
          <a:xfrm>
            <a:off x="496111" y="4622726"/>
            <a:ext cx="11634283" cy="2032053"/>
            <a:chOff x="597792" y="638354"/>
            <a:chExt cx="10949959" cy="3172091"/>
          </a:xfrm>
        </p:grpSpPr>
        <p:pic>
          <p:nvPicPr>
            <p:cNvPr id="75" name="Bildobjekt 74" descr="&lt;strong&gt;Dokument&lt;/strong&gt; Papier Vertrag · Kostenlose Vektorgrafik auf Pixabay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590" y="1224006"/>
              <a:ext cx="500634" cy="635725"/>
            </a:xfrm>
            <a:prstGeom prst="rect">
              <a:avLst/>
            </a:prstGeom>
          </p:spPr>
        </p:pic>
        <p:pic>
          <p:nvPicPr>
            <p:cNvPr id="77" name="Bildobjekt 76" descr="Public Domain &lt;strong&gt;Clip Art&lt;/strong&gt; Image | licensed practical nurse ...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00338" y="638354"/>
              <a:ext cx="759792" cy="1221377"/>
            </a:xfrm>
            <a:prstGeom prst="rect">
              <a:avLst/>
            </a:prstGeom>
          </p:spPr>
        </p:pic>
        <p:pic>
          <p:nvPicPr>
            <p:cNvPr id="81" name="Bildobjekt 80" descr="Handshake Free Stock Photo - Public Domain Picture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8091" y="1165995"/>
              <a:ext cx="1402078" cy="693736"/>
            </a:xfrm>
            <a:prstGeom prst="rect">
              <a:avLst/>
            </a:prstGeom>
          </p:spPr>
        </p:pic>
        <p:pic>
          <p:nvPicPr>
            <p:cNvPr id="85" name="Bildobjekt 84" descr="Neuroblastoma | EnFamilia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9244" y="877431"/>
              <a:ext cx="1309733" cy="982300"/>
            </a:xfrm>
            <a:prstGeom prst="rect">
              <a:avLst/>
            </a:prstGeom>
          </p:spPr>
        </p:pic>
        <p:pic>
          <p:nvPicPr>
            <p:cNvPr id="87" name="Bildobjekt 86" descr="What You Should Know: Talking to Your Patients About Their ..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2" y="689994"/>
              <a:ext cx="1403684" cy="1169737"/>
            </a:xfrm>
            <a:prstGeom prst="rect">
              <a:avLst/>
            </a:prstGeom>
          </p:spPr>
        </p:pic>
        <p:pic>
          <p:nvPicPr>
            <p:cNvPr id="89" name="Bildobjekt 88" descr="&lt;strong&gt;Operating&lt;/strong&gt; &lt;strong&gt;Room&lt;/strong&gt; Free Stock Photo - Public Domain Pictures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6631" y="902659"/>
              <a:ext cx="1341120" cy="957072"/>
            </a:xfrm>
            <a:prstGeom prst="rect">
              <a:avLst/>
            </a:prstGeom>
          </p:spPr>
        </p:pic>
        <p:grpSp>
          <p:nvGrpSpPr>
            <p:cNvPr id="91" name="Grupp 90"/>
            <p:cNvGrpSpPr/>
            <p:nvPr/>
          </p:nvGrpSpPr>
          <p:grpSpPr>
            <a:xfrm>
              <a:off x="8719283" y="924889"/>
              <a:ext cx="938232" cy="1315844"/>
              <a:chOff x="8368183" y="2302580"/>
              <a:chExt cx="1146946" cy="1649387"/>
            </a:xfrm>
          </p:grpSpPr>
          <p:pic>
            <p:nvPicPr>
              <p:cNvPr id="112" name="Bildobjekt 111" descr="Explaining doctor | Free SV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91374" y="2302580"/>
                <a:ext cx="900564" cy="900564"/>
              </a:xfrm>
              <a:prstGeom prst="rect">
                <a:avLst/>
              </a:prstGeom>
            </p:spPr>
          </p:pic>
          <p:pic>
            <p:nvPicPr>
              <p:cNvPr id="114" name="Bildobjekt 113" descr="&lt;strong&gt;EKG&lt;/strong&gt; realistic heart | Free SV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68183" y="2805021"/>
                <a:ext cx="1146946" cy="1146946"/>
              </a:xfrm>
              <a:prstGeom prst="rect">
                <a:avLst/>
              </a:prstGeom>
            </p:spPr>
          </p:pic>
        </p:grpSp>
        <p:sp>
          <p:nvSpPr>
            <p:cNvPr id="94" name="textruta 93"/>
            <p:cNvSpPr txBox="1"/>
            <p:nvPr/>
          </p:nvSpPr>
          <p:spPr>
            <a:xfrm>
              <a:off x="644214" y="2002387"/>
              <a:ext cx="131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Vårdcentral </a:t>
              </a:r>
            </a:p>
          </p:txBody>
        </p:sp>
        <p:sp>
          <p:nvSpPr>
            <p:cNvPr id="96" name="textruta 95"/>
            <p:cNvSpPr txBox="1"/>
            <p:nvPr/>
          </p:nvSpPr>
          <p:spPr>
            <a:xfrm>
              <a:off x="2361313" y="2002387"/>
              <a:ext cx="890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Remiss </a:t>
              </a:r>
            </a:p>
          </p:txBody>
        </p:sp>
        <p:sp>
          <p:nvSpPr>
            <p:cNvPr id="101" name="textruta 100"/>
            <p:cNvSpPr txBox="1"/>
            <p:nvPr/>
          </p:nvSpPr>
          <p:spPr>
            <a:xfrm>
              <a:off x="3574629" y="2002387"/>
              <a:ext cx="7986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Kirurg </a:t>
              </a:r>
            </a:p>
          </p:txBody>
        </p:sp>
        <p:sp>
          <p:nvSpPr>
            <p:cNvPr id="103" name="textruta 102"/>
            <p:cNvSpPr txBox="1"/>
            <p:nvPr/>
          </p:nvSpPr>
          <p:spPr>
            <a:xfrm>
              <a:off x="4973146" y="2002387"/>
              <a:ext cx="118192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Utredning </a:t>
              </a:r>
              <a:b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inför </a:t>
              </a:r>
              <a:b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 </a:t>
              </a:r>
            </a:p>
          </p:txBody>
        </p:sp>
        <p:sp>
          <p:nvSpPr>
            <p:cNvPr id="104" name="textruta 103"/>
            <p:cNvSpPr txBox="1"/>
            <p:nvPr/>
          </p:nvSpPr>
          <p:spPr>
            <a:xfrm>
              <a:off x="6459239" y="2002387"/>
              <a:ext cx="20197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Beslut om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 och operations-anmälan</a:t>
              </a:r>
            </a:p>
          </p:txBody>
        </p:sp>
        <p:sp>
          <p:nvSpPr>
            <p:cNvPr id="106" name="textruta 105"/>
            <p:cNvSpPr txBox="1"/>
            <p:nvPr/>
          </p:nvSpPr>
          <p:spPr>
            <a:xfrm>
              <a:off x="8309727" y="2002387"/>
              <a:ext cx="17573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Kompletterande </a:t>
              </a:r>
              <a:b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utredning. t.ex. </a:t>
              </a:r>
              <a:b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hjärtkonsult </a:t>
              </a:r>
            </a:p>
          </p:txBody>
        </p:sp>
        <p:sp>
          <p:nvSpPr>
            <p:cNvPr id="108" name="textruta 107"/>
            <p:cNvSpPr txBox="1"/>
            <p:nvPr/>
          </p:nvSpPr>
          <p:spPr>
            <a:xfrm>
              <a:off x="10311394" y="2002387"/>
              <a:ext cx="1131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</a:t>
              </a:r>
            </a:p>
          </p:txBody>
        </p:sp>
        <p:sp>
          <p:nvSpPr>
            <p:cNvPr id="110" name="Vänster-höger-pil 109"/>
            <p:cNvSpPr/>
            <p:nvPr/>
          </p:nvSpPr>
          <p:spPr>
            <a:xfrm>
              <a:off x="7341326" y="3322323"/>
              <a:ext cx="3640184" cy="488122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Väntetid inför kirurgi i SPOR </a:t>
              </a:r>
            </a:p>
          </p:txBody>
        </p:sp>
        <p:sp>
          <p:nvSpPr>
            <p:cNvPr id="111" name="Vänster-höger-pil 110"/>
            <p:cNvSpPr/>
            <p:nvPr/>
          </p:nvSpPr>
          <p:spPr>
            <a:xfrm>
              <a:off x="943838" y="3321909"/>
              <a:ext cx="6397487" cy="488122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Patientens väntetid inför kirurgi som inte mäts i SPOR </a:t>
              </a:r>
            </a:p>
          </p:txBody>
        </p:sp>
      </p:grpSp>
      <p:cxnSp>
        <p:nvCxnSpPr>
          <p:cNvPr id="15" name="Rak koppling 14"/>
          <p:cNvCxnSpPr>
            <a:stCxn id="12" idx="2"/>
            <a:endCxn id="81" idx="0"/>
          </p:cNvCxnSpPr>
          <p:nvPr/>
        </p:nvCxnSpPr>
        <p:spPr>
          <a:xfrm flipH="1">
            <a:off x="7796877" y="2211491"/>
            <a:ext cx="8783" cy="27492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Rak koppling 115"/>
          <p:cNvCxnSpPr>
            <a:stCxn id="84" idx="2"/>
            <a:endCxn id="89" idx="0"/>
          </p:cNvCxnSpPr>
          <p:nvPr/>
        </p:nvCxnSpPr>
        <p:spPr>
          <a:xfrm>
            <a:off x="11415843" y="1694427"/>
            <a:ext cx="2084" cy="30976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l: höger 2">
            <a:extLst>
              <a:ext uri="{FF2B5EF4-FFF2-40B4-BE49-F238E27FC236}">
                <a16:creationId xmlns:a16="http://schemas.microsoft.com/office/drawing/2014/main" id="{6D642511-D0A8-C8AD-E219-F078ED5DDEBD}"/>
              </a:ext>
            </a:extLst>
          </p:cNvPr>
          <p:cNvSpPr/>
          <p:nvPr/>
        </p:nvSpPr>
        <p:spPr>
          <a:xfrm rot="2625800">
            <a:off x="6882861" y="1069811"/>
            <a:ext cx="896064" cy="535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D46207E2-EEB8-76A0-E1E8-2A13D25BFBAF}"/>
              </a:ext>
            </a:extLst>
          </p:cNvPr>
          <p:cNvSpPr txBox="1"/>
          <p:nvPr/>
        </p:nvSpPr>
        <p:spPr>
          <a:xfrm>
            <a:off x="213063" y="692458"/>
            <a:ext cx="2758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/>
              <a:t>5.118.500 op</a:t>
            </a:r>
          </a:p>
          <a:p>
            <a:r>
              <a:rPr lang="sv-SE" sz="3200" dirty="0"/>
              <a:t>2023-09-19</a:t>
            </a:r>
          </a:p>
        </p:txBody>
      </p:sp>
      <p:sp>
        <p:nvSpPr>
          <p:cNvPr id="22" name="Pil: höger 21">
            <a:extLst>
              <a:ext uri="{FF2B5EF4-FFF2-40B4-BE49-F238E27FC236}">
                <a16:creationId xmlns:a16="http://schemas.microsoft.com/office/drawing/2014/main" id="{2987FCE6-6192-F607-994A-9944E3708DA7}"/>
              </a:ext>
            </a:extLst>
          </p:cNvPr>
          <p:cNvSpPr/>
          <p:nvPr/>
        </p:nvSpPr>
        <p:spPr>
          <a:xfrm rot="16200000">
            <a:off x="10954511" y="1969955"/>
            <a:ext cx="896064" cy="535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245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EE0C8-86C9-640E-B08B-C275F577E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737" y="39795"/>
            <a:ext cx="10515600" cy="1325563"/>
          </a:xfrm>
        </p:spPr>
        <p:txBody>
          <a:bodyPr/>
          <a:lstStyle/>
          <a:p>
            <a:r>
              <a:rPr lang="sv-SE" dirty="0"/>
              <a:t>Väntetider Region / </a:t>
            </a:r>
            <a:br>
              <a:rPr lang="sv-SE" dirty="0"/>
            </a:br>
            <a:r>
              <a:rPr lang="sv-SE" dirty="0"/>
              <a:t>Väntetider sjukhus</a:t>
            </a:r>
            <a:endParaRPr lang="sv-SE" sz="32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694A75F-9A7B-88D8-C901-C999B1602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" y="1653882"/>
            <a:ext cx="9222126" cy="5204117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5FC9F246-A3F0-8DA7-0B3E-7FB9C2D4827A}"/>
              </a:ext>
            </a:extLst>
          </p:cNvPr>
          <p:cNvSpPr/>
          <p:nvPr/>
        </p:nvSpPr>
        <p:spPr>
          <a:xfrm>
            <a:off x="4301231" y="6001304"/>
            <a:ext cx="790112" cy="568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A38E7E5-C1D7-B9A2-4BAD-23A178E4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001" y="0"/>
            <a:ext cx="3541471" cy="218390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3F1667C-CA15-F46A-AB9C-52ACEC41DCA3}"/>
              </a:ext>
            </a:extLst>
          </p:cNvPr>
          <p:cNvSpPr txBox="1"/>
          <p:nvPr/>
        </p:nvSpPr>
        <p:spPr>
          <a:xfrm>
            <a:off x="9401452" y="2512381"/>
            <a:ext cx="219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800" dirty="0"/>
              <a:t>www.spor.se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4333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8B5ECA6-9DDD-9301-F0DD-6D760657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92281" cy="1325563"/>
          </a:xfrm>
        </p:spPr>
        <p:txBody>
          <a:bodyPr>
            <a:normAutofit/>
          </a:bodyPr>
          <a:lstStyle/>
          <a:p>
            <a:pPr algn="r"/>
            <a:r>
              <a:rPr lang="sv-SE" sz="2800" b="1" dirty="0"/>
              <a:t>2020</a:t>
            </a:r>
            <a:r>
              <a:rPr lang="sv-SE" sz="2400" dirty="0"/>
              <a:t>-01-01 till</a:t>
            </a:r>
            <a:br>
              <a:rPr lang="sv-SE" sz="2400" dirty="0"/>
            </a:br>
            <a:r>
              <a:rPr lang="sv-SE" sz="2800" b="1" dirty="0"/>
              <a:t>2020</a:t>
            </a:r>
            <a:r>
              <a:rPr lang="sv-SE" sz="2400" dirty="0"/>
              <a:t>-12-31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510721-F712-BDC2-53A1-B235DA0C3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EAE364C-32C4-8F58-8B33-2A5FE59C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5987"/>
            <a:ext cx="9286612" cy="6858000"/>
          </a:xfrm>
          <a:prstGeom prst="rect">
            <a:avLst/>
          </a:prstGeom>
        </p:spPr>
      </p:pic>
      <p:sp>
        <p:nvSpPr>
          <p:cNvPr id="8" name="Frihandsfigur: Form 7">
            <a:extLst>
              <a:ext uri="{FF2B5EF4-FFF2-40B4-BE49-F238E27FC236}">
                <a16:creationId xmlns:a16="http://schemas.microsoft.com/office/drawing/2014/main" id="{07D7E1F0-13FB-7224-5CE5-7035CEC9BC70}"/>
              </a:ext>
            </a:extLst>
          </p:cNvPr>
          <p:cNvSpPr/>
          <p:nvPr/>
        </p:nvSpPr>
        <p:spPr>
          <a:xfrm>
            <a:off x="4605556" y="922789"/>
            <a:ext cx="3481431" cy="5184396"/>
          </a:xfrm>
          <a:custGeom>
            <a:avLst/>
            <a:gdLst>
              <a:gd name="connsiteX0" fmla="*/ 3481431 w 3481431"/>
              <a:gd name="connsiteY0" fmla="*/ 0 h 5184396"/>
              <a:gd name="connsiteX1" fmla="*/ 3473042 w 3481431"/>
              <a:gd name="connsiteY1" fmla="*/ 41945 h 5184396"/>
              <a:gd name="connsiteX2" fmla="*/ 3464653 w 3481431"/>
              <a:gd name="connsiteY2" fmla="*/ 100668 h 5184396"/>
              <a:gd name="connsiteX3" fmla="*/ 3447875 w 3481431"/>
              <a:gd name="connsiteY3" fmla="*/ 125835 h 5184396"/>
              <a:gd name="connsiteX4" fmla="*/ 3439486 w 3481431"/>
              <a:gd name="connsiteY4" fmla="*/ 151002 h 5184396"/>
              <a:gd name="connsiteX5" fmla="*/ 3363985 w 3481431"/>
              <a:gd name="connsiteY5" fmla="*/ 201336 h 5184396"/>
              <a:gd name="connsiteX6" fmla="*/ 3338818 w 3481431"/>
              <a:gd name="connsiteY6" fmla="*/ 226503 h 5184396"/>
              <a:gd name="connsiteX7" fmla="*/ 3271706 w 3481431"/>
              <a:gd name="connsiteY7" fmla="*/ 268448 h 5184396"/>
              <a:gd name="connsiteX8" fmla="*/ 3229761 w 3481431"/>
              <a:gd name="connsiteY8" fmla="*/ 293615 h 5184396"/>
              <a:gd name="connsiteX9" fmla="*/ 3129094 w 3481431"/>
              <a:gd name="connsiteY9" fmla="*/ 335560 h 5184396"/>
              <a:gd name="connsiteX10" fmla="*/ 3061982 w 3481431"/>
              <a:gd name="connsiteY10" fmla="*/ 385894 h 5184396"/>
              <a:gd name="connsiteX11" fmla="*/ 3028426 w 3481431"/>
              <a:gd name="connsiteY11" fmla="*/ 411061 h 5184396"/>
              <a:gd name="connsiteX12" fmla="*/ 3003259 w 3481431"/>
              <a:gd name="connsiteY12" fmla="*/ 453005 h 5184396"/>
              <a:gd name="connsiteX13" fmla="*/ 2969703 w 3481431"/>
              <a:gd name="connsiteY13" fmla="*/ 478172 h 5184396"/>
              <a:gd name="connsiteX14" fmla="*/ 2936147 w 3481431"/>
              <a:gd name="connsiteY14" fmla="*/ 511728 h 5184396"/>
              <a:gd name="connsiteX15" fmla="*/ 2910980 w 3481431"/>
              <a:gd name="connsiteY15" fmla="*/ 528506 h 5184396"/>
              <a:gd name="connsiteX16" fmla="*/ 2852257 w 3481431"/>
              <a:gd name="connsiteY16" fmla="*/ 587229 h 5184396"/>
              <a:gd name="connsiteX17" fmla="*/ 2827090 w 3481431"/>
              <a:gd name="connsiteY17" fmla="*/ 612396 h 5184396"/>
              <a:gd name="connsiteX18" fmla="*/ 2801923 w 3481431"/>
              <a:gd name="connsiteY18" fmla="*/ 654341 h 5184396"/>
              <a:gd name="connsiteX19" fmla="*/ 2759978 w 3481431"/>
              <a:gd name="connsiteY19" fmla="*/ 713064 h 5184396"/>
              <a:gd name="connsiteX20" fmla="*/ 2726422 w 3481431"/>
              <a:gd name="connsiteY20" fmla="*/ 771787 h 5184396"/>
              <a:gd name="connsiteX21" fmla="*/ 2701255 w 3481431"/>
              <a:gd name="connsiteY21" fmla="*/ 847288 h 5184396"/>
              <a:gd name="connsiteX22" fmla="*/ 2676088 w 3481431"/>
              <a:gd name="connsiteY22" fmla="*/ 880844 h 5184396"/>
              <a:gd name="connsiteX23" fmla="*/ 2659310 w 3481431"/>
              <a:gd name="connsiteY23" fmla="*/ 931178 h 5184396"/>
              <a:gd name="connsiteX24" fmla="*/ 2634143 w 3481431"/>
              <a:gd name="connsiteY24" fmla="*/ 964734 h 5184396"/>
              <a:gd name="connsiteX25" fmla="*/ 2608976 w 3481431"/>
              <a:gd name="connsiteY25" fmla="*/ 1015068 h 5184396"/>
              <a:gd name="connsiteX26" fmla="*/ 2541864 w 3481431"/>
              <a:gd name="connsiteY26" fmla="*/ 1115736 h 5184396"/>
              <a:gd name="connsiteX27" fmla="*/ 2491530 w 3481431"/>
              <a:gd name="connsiteY27" fmla="*/ 1208015 h 5184396"/>
              <a:gd name="connsiteX28" fmla="*/ 2466363 w 3481431"/>
              <a:gd name="connsiteY28" fmla="*/ 1241571 h 5184396"/>
              <a:gd name="connsiteX29" fmla="*/ 2432807 w 3481431"/>
              <a:gd name="connsiteY29" fmla="*/ 1300294 h 5184396"/>
              <a:gd name="connsiteX30" fmla="*/ 2416029 w 3481431"/>
              <a:gd name="connsiteY30" fmla="*/ 1333850 h 5184396"/>
              <a:gd name="connsiteX31" fmla="*/ 2390862 w 3481431"/>
              <a:gd name="connsiteY31" fmla="*/ 1359017 h 5184396"/>
              <a:gd name="connsiteX32" fmla="*/ 2382473 w 3481431"/>
              <a:gd name="connsiteY32" fmla="*/ 1384183 h 5184396"/>
              <a:gd name="connsiteX33" fmla="*/ 2306972 w 3481431"/>
              <a:gd name="connsiteY33" fmla="*/ 1484851 h 5184396"/>
              <a:gd name="connsiteX34" fmla="*/ 2281805 w 3481431"/>
              <a:gd name="connsiteY34" fmla="*/ 1526796 h 5184396"/>
              <a:gd name="connsiteX35" fmla="*/ 2231472 w 3481431"/>
              <a:gd name="connsiteY35" fmla="*/ 1585519 h 5184396"/>
              <a:gd name="connsiteX36" fmla="*/ 2197916 w 3481431"/>
              <a:gd name="connsiteY36" fmla="*/ 1652631 h 5184396"/>
              <a:gd name="connsiteX37" fmla="*/ 2181138 w 3481431"/>
              <a:gd name="connsiteY37" fmla="*/ 1686187 h 5184396"/>
              <a:gd name="connsiteX38" fmla="*/ 2130804 w 3481431"/>
              <a:gd name="connsiteY38" fmla="*/ 1753299 h 5184396"/>
              <a:gd name="connsiteX39" fmla="*/ 2072081 w 3481431"/>
              <a:gd name="connsiteY39" fmla="*/ 1837189 h 5184396"/>
              <a:gd name="connsiteX40" fmla="*/ 2046914 w 3481431"/>
              <a:gd name="connsiteY40" fmla="*/ 1862356 h 5184396"/>
              <a:gd name="connsiteX41" fmla="*/ 2013358 w 3481431"/>
              <a:gd name="connsiteY41" fmla="*/ 1929468 h 5184396"/>
              <a:gd name="connsiteX42" fmla="*/ 1963024 w 3481431"/>
              <a:gd name="connsiteY42" fmla="*/ 2021747 h 5184396"/>
              <a:gd name="connsiteX43" fmla="*/ 1904301 w 3481431"/>
              <a:gd name="connsiteY43" fmla="*/ 2181138 h 5184396"/>
              <a:gd name="connsiteX44" fmla="*/ 1870745 w 3481431"/>
              <a:gd name="connsiteY44" fmla="*/ 2348917 h 5184396"/>
              <a:gd name="connsiteX45" fmla="*/ 1853967 w 3481431"/>
              <a:gd name="connsiteY45" fmla="*/ 2390862 h 5184396"/>
              <a:gd name="connsiteX46" fmla="*/ 1837189 w 3481431"/>
              <a:gd name="connsiteY46" fmla="*/ 2449585 h 5184396"/>
              <a:gd name="connsiteX47" fmla="*/ 1778466 w 3481431"/>
              <a:gd name="connsiteY47" fmla="*/ 2558642 h 5184396"/>
              <a:gd name="connsiteX48" fmla="*/ 1753299 w 3481431"/>
              <a:gd name="connsiteY48" fmla="*/ 2650921 h 5184396"/>
              <a:gd name="connsiteX49" fmla="*/ 1744910 w 3481431"/>
              <a:gd name="connsiteY49" fmla="*/ 2701255 h 5184396"/>
              <a:gd name="connsiteX50" fmla="*/ 1728132 w 3481431"/>
              <a:gd name="connsiteY50" fmla="*/ 2751589 h 5184396"/>
              <a:gd name="connsiteX51" fmla="*/ 1711354 w 3481431"/>
              <a:gd name="connsiteY51" fmla="*/ 2818701 h 5184396"/>
              <a:gd name="connsiteX52" fmla="*/ 1694576 w 3481431"/>
              <a:gd name="connsiteY52" fmla="*/ 2877424 h 5184396"/>
              <a:gd name="connsiteX53" fmla="*/ 1686187 w 3481431"/>
              <a:gd name="connsiteY53" fmla="*/ 2994870 h 5184396"/>
              <a:gd name="connsiteX54" fmla="*/ 1669409 w 3481431"/>
              <a:gd name="connsiteY54" fmla="*/ 3061982 h 5184396"/>
              <a:gd name="connsiteX55" fmla="*/ 1644242 w 3481431"/>
              <a:gd name="connsiteY55" fmla="*/ 3179428 h 5184396"/>
              <a:gd name="connsiteX56" fmla="*/ 1635853 w 3481431"/>
              <a:gd name="connsiteY56" fmla="*/ 3204594 h 5184396"/>
              <a:gd name="connsiteX57" fmla="*/ 1602297 w 3481431"/>
              <a:gd name="connsiteY57" fmla="*/ 3330429 h 5184396"/>
              <a:gd name="connsiteX58" fmla="*/ 1593908 w 3481431"/>
              <a:gd name="connsiteY58" fmla="*/ 3431097 h 5184396"/>
              <a:gd name="connsiteX59" fmla="*/ 1585519 w 3481431"/>
              <a:gd name="connsiteY59" fmla="*/ 3464653 h 5184396"/>
              <a:gd name="connsiteX60" fmla="*/ 1560352 w 3481431"/>
              <a:gd name="connsiteY60" fmla="*/ 3548543 h 5184396"/>
              <a:gd name="connsiteX61" fmla="*/ 1551963 w 3481431"/>
              <a:gd name="connsiteY61" fmla="*/ 3816991 h 5184396"/>
              <a:gd name="connsiteX62" fmla="*/ 1543574 w 3481431"/>
              <a:gd name="connsiteY62" fmla="*/ 3926048 h 5184396"/>
              <a:gd name="connsiteX63" fmla="*/ 1476462 w 3481431"/>
              <a:gd name="connsiteY63" fmla="*/ 4001549 h 5184396"/>
              <a:gd name="connsiteX64" fmla="*/ 1459684 w 3481431"/>
              <a:gd name="connsiteY64" fmla="*/ 4035105 h 5184396"/>
              <a:gd name="connsiteX65" fmla="*/ 1434517 w 3481431"/>
              <a:gd name="connsiteY65" fmla="*/ 4060272 h 5184396"/>
              <a:gd name="connsiteX66" fmla="*/ 1384183 w 3481431"/>
              <a:gd name="connsiteY66" fmla="*/ 4144161 h 5184396"/>
              <a:gd name="connsiteX67" fmla="*/ 1350627 w 3481431"/>
              <a:gd name="connsiteY67" fmla="*/ 4194495 h 5184396"/>
              <a:gd name="connsiteX68" fmla="*/ 1300294 w 3481431"/>
              <a:gd name="connsiteY68" fmla="*/ 4261607 h 5184396"/>
              <a:gd name="connsiteX69" fmla="*/ 1233182 w 3481431"/>
              <a:gd name="connsiteY69" fmla="*/ 4387442 h 5184396"/>
              <a:gd name="connsiteX70" fmla="*/ 1216404 w 3481431"/>
              <a:gd name="connsiteY70" fmla="*/ 4437776 h 5184396"/>
              <a:gd name="connsiteX71" fmla="*/ 1199626 w 3481431"/>
              <a:gd name="connsiteY71" fmla="*/ 4462943 h 5184396"/>
              <a:gd name="connsiteX72" fmla="*/ 1182848 w 3481431"/>
              <a:gd name="connsiteY72" fmla="*/ 4530055 h 5184396"/>
              <a:gd name="connsiteX73" fmla="*/ 1166070 w 3481431"/>
              <a:gd name="connsiteY73" fmla="*/ 4580389 h 5184396"/>
              <a:gd name="connsiteX74" fmla="*/ 1140903 w 3481431"/>
              <a:gd name="connsiteY74" fmla="*/ 4622334 h 5184396"/>
              <a:gd name="connsiteX75" fmla="*/ 1132514 w 3481431"/>
              <a:gd name="connsiteY75" fmla="*/ 4647501 h 5184396"/>
              <a:gd name="connsiteX76" fmla="*/ 1107347 w 3481431"/>
              <a:gd name="connsiteY76" fmla="*/ 4689446 h 5184396"/>
              <a:gd name="connsiteX77" fmla="*/ 1048624 w 3481431"/>
              <a:gd name="connsiteY77" fmla="*/ 4790114 h 5184396"/>
              <a:gd name="connsiteX78" fmla="*/ 1023457 w 3481431"/>
              <a:gd name="connsiteY78" fmla="*/ 4823670 h 5184396"/>
              <a:gd name="connsiteX79" fmla="*/ 956345 w 3481431"/>
              <a:gd name="connsiteY79" fmla="*/ 4865615 h 5184396"/>
              <a:gd name="connsiteX80" fmla="*/ 931178 w 3481431"/>
              <a:gd name="connsiteY80" fmla="*/ 4882393 h 5184396"/>
              <a:gd name="connsiteX81" fmla="*/ 864066 w 3481431"/>
              <a:gd name="connsiteY81" fmla="*/ 4924338 h 5184396"/>
              <a:gd name="connsiteX82" fmla="*/ 830510 w 3481431"/>
              <a:gd name="connsiteY82" fmla="*/ 4932727 h 5184396"/>
              <a:gd name="connsiteX83" fmla="*/ 763398 w 3481431"/>
              <a:gd name="connsiteY83" fmla="*/ 4974672 h 5184396"/>
              <a:gd name="connsiteX84" fmla="*/ 713064 w 3481431"/>
              <a:gd name="connsiteY84" fmla="*/ 4983061 h 5184396"/>
              <a:gd name="connsiteX85" fmla="*/ 293615 w 3481431"/>
              <a:gd name="connsiteY85" fmla="*/ 5008228 h 5184396"/>
              <a:gd name="connsiteX86" fmla="*/ 251670 w 3481431"/>
              <a:gd name="connsiteY86" fmla="*/ 5016617 h 5184396"/>
              <a:gd name="connsiteX87" fmla="*/ 184558 w 3481431"/>
              <a:gd name="connsiteY87" fmla="*/ 5041783 h 5184396"/>
              <a:gd name="connsiteX88" fmla="*/ 75501 w 3481431"/>
              <a:gd name="connsiteY88" fmla="*/ 5108895 h 5184396"/>
              <a:gd name="connsiteX89" fmla="*/ 33556 w 3481431"/>
              <a:gd name="connsiteY89" fmla="*/ 5117284 h 5184396"/>
              <a:gd name="connsiteX90" fmla="*/ 0 w 3481431"/>
              <a:gd name="connsiteY90" fmla="*/ 5184396 h 518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481431" h="5184396">
                <a:moveTo>
                  <a:pt x="3481431" y="0"/>
                </a:moveTo>
                <a:cubicBezTo>
                  <a:pt x="3478635" y="13982"/>
                  <a:pt x="3475386" y="27880"/>
                  <a:pt x="3473042" y="41945"/>
                </a:cubicBezTo>
                <a:cubicBezTo>
                  <a:pt x="3469791" y="61449"/>
                  <a:pt x="3470335" y="81729"/>
                  <a:pt x="3464653" y="100668"/>
                </a:cubicBezTo>
                <a:cubicBezTo>
                  <a:pt x="3461756" y="110325"/>
                  <a:pt x="3452384" y="116817"/>
                  <a:pt x="3447875" y="125835"/>
                </a:cubicBezTo>
                <a:cubicBezTo>
                  <a:pt x="3443920" y="133744"/>
                  <a:pt x="3445147" y="144209"/>
                  <a:pt x="3439486" y="151002"/>
                </a:cubicBezTo>
                <a:cubicBezTo>
                  <a:pt x="3424070" y="169501"/>
                  <a:pt x="3381553" y="188160"/>
                  <a:pt x="3363985" y="201336"/>
                </a:cubicBezTo>
                <a:cubicBezTo>
                  <a:pt x="3354494" y="208454"/>
                  <a:pt x="3347826" y="218782"/>
                  <a:pt x="3338818" y="226503"/>
                </a:cubicBezTo>
                <a:cubicBezTo>
                  <a:pt x="3301246" y="258707"/>
                  <a:pt x="3312411" y="245834"/>
                  <a:pt x="3271706" y="268448"/>
                </a:cubicBezTo>
                <a:cubicBezTo>
                  <a:pt x="3257453" y="276367"/>
                  <a:pt x="3244514" y="286672"/>
                  <a:pt x="3229761" y="293615"/>
                </a:cubicBezTo>
                <a:cubicBezTo>
                  <a:pt x="3196869" y="309094"/>
                  <a:pt x="3158176" y="313749"/>
                  <a:pt x="3129094" y="335560"/>
                </a:cubicBezTo>
                <a:lnTo>
                  <a:pt x="3061982" y="385894"/>
                </a:lnTo>
                <a:lnTo>
                  <a:pt x="3028426" y="411061"/>
                </a:lnTo>
                <a:cubicBezTo>
                  <a:pt x="3020037" y="425042"/>
                  <a:pt x="3013996" y="440734"/>
                  <a:pt x="3003259" y="453005"/>
                </a:cubicBezTo>
                <a:cubicBezTo>
                  <a:pt x="2994052" y="463527"/>
                  <a:pt x="2980225" y="468965"/>
                  <a:pt x="2969703" y="478172"/>
                </a:cubicBezTo>
                <a:cubicBezTo>
                  <a:pt x="2957798" y="488589"/>
                  <a:pt x="2948157" y="501433"/>
                  <a:pt x="2936147" y="511728"/>
                </a:cubicBezTo>
                <a:cubicBezTo>
                  <a:pt x="2928492" y="518289"/>
                  <a:pt x="2918474" y="521761"/>
                  <a:pt x="2910980" y="528506"/>
                </a:cubicBezTo>
                <a:cubicBezTo>
                  <a:pt x="2890404" y="547024"/>
                  <a:pt x="2871831" y="567655"/>
                  <a:pt x="2852257" y="587229"/>
                </a:cubicBezTo>
                <a:cubicBezTo>
                  <a:pt x="2843868" y="595618"/>
                  <a:pt x="2833194" y="602223"/>
                  <a:pt x="2827090" y="612396"/>
                </a:cubicBezTo>
                <a:cubicBezTo>
                  <a:pt x="2818701" y="626378"/>
                  <a:pt x="2810968" y="640774"/>
                  <a:pt x="2801923" y="654341"/>
                </a:cubicBezTo>
                <a:cubicBezTo>
                  <a:pt x="2783918" y="681349"/>
                  <a:pt x="2774985" y="686802"/>
                  <a:pt x="2759978" y="713064"/>
                </a:cubicBezTo>
                <a:cubicBezTo>
                  <a:pt x="2717404" y="787568"/>
                  <a:pt x="2767299" y="710472"/>
                  <a:pt x="2726422" y="771787"/>
                </a:cubicBezTo>
                <a:cubicBezTo>
                  <a:pt x="2719511" y="799430"/>
                  <a:pt x="2715614" y="821442"/>
                  <a:pt x="2701255" y="847288"/>
                </a:cubicBezTo>
                <a:cubicBezTo>
                  <a:pt x="2694465" y="859510"/>
                  <a:pt x="2684477" y="869659"/>
                  <a:pt x="2676088" y="880844"/>
                </a:cubicBezTo>
                <a:cubicBezTo>
                  <a:pt x="2670495" y="897622"/>
                  <a:pt x="2667219" y="915360"/>
                  <a:pt x="2659310" y="931178"/>
                </a:cubicBezTo>
                <a:cubicBezTo>
                  <a:pt x="2653057" y="943684"/>
                  <a:pt x="2641337" y="952745"/>
                  <a:pt x="2634143" y="964734"/>
                </a:cubicBezTo>
                <a:cubicBezTo>
                  <a:pt x="2624492" y="980819"/>
                  <a:pt x="2618807" y="999092"/>
                  <a:pt x="2608976" y="1015068"/>
                </a:cubicBezTo>
                <a:cubicBezTo>
                  <a:pt x="2533639" y="1137491"/>
                  <a:pt x="2595617" y="1018980"/>
                  <a:pt x="2541864" y="1115736"/>
                </a:cubicBezTo>
                <a:cubicBezTo>
                  <a:pt x="2508731" y="1175375"/>
                  <a:pt x="2542598" y="1127766"/>
                  <a:pt x="2491530" y="1208015"/>
                </a:cubicBezTo>
                <a:cubicBezTo>
                  <a:pt x="2484024" y="1219811"/>
                  <a:pt x="2473869" y="1229775"/>
                  <a:pt x="2466363" y="1241571"/>
                </a:cubicBezTo>
                <a:cubicBezTo>
                  <a:pt x="2454259" y="1260591"/>
                  <a:pt x="2443603" y="1280502"/>
                  <a:pt x="2432807" y="1300294"/>
                </a:cubicBezTo>
                <a:cubicBezTo>
                  <a:pt x="2426819" y="1311273"/>
                  <a:pt x="2423298" y="1323674"/>
                  <a:pt x="2416029" y="1333850"/>
                </a:cubicBezTo>
                <a:cubicBezTo>
                  <a:pt x="2409133" y="1343504"/>
                  <a:pt x="2399251" y="1350628"/>
                  <a:pt x="2390862" y="1359017"/>
                </a:cubicBezTo>
                <a:cubicBezTo>
                  <a:pt x="2388066" y="1367406"/>
                  <a:pt x="2386767" y="1376453"/>
                  <a:pt x="2382473" y="1384183"/>
                </a:cubicBezTo>
                <a:cubicBezTo>
                  <a:pt x="2348184" y="1445902"/>
                  <a:pt x="2349498" y="1426377"/>
                  <a:pt x="2306972" y="1484851"/>
                </a:cubicBezTo>
                <a:cubicBezTo>
                  <a:pt x="2297382" y="1498038"/>
                  <a:pt x="2290850" y="1513229"/>
                  <a:pt x="2281805" y="1526796"/>
                </a:cubicBezTo>
                <a:cubicBezTo>
                  <a:pt x="2260282" y="1559080"/>
                  <a:pt x="2257392" y="1559598"/>
                  <a:pt x="2231472" y="1585519"/>
                </a:cubicBezTo>
                <a:cubicBezTo>
                  <a:pt x="2216136" y="1631527"/>
                  <a:pt x="2230934" y="1593198"/>
                  <a:pt x="2197916" y="1652631"/>
                </a:cubicBezTo>
                <a:cubicBezTo>
                  <a:pt x="2191843" y="1663563"/>
                  <a:pt x="2188075" y="1675782"/>
                  <a:pt x="2181138" y="1686187"/>
                </a:cubicBezTo>
                <a:cubicBezTo>
                  <a:pt x="2165627" y="1709454"/>
                  <a:pt x="2147057" y="1730544"/>
                  <a:pt x="2130804" y="1753299"/>
                </a:cubicBezTo>
                <a:cubicBezTo>
                  <a:pt x="2110177" y="1782177"/>
                  <a:pt x="2095005" y="1810445"/>
                  <a:pt x="2072081" y="1837189"/>
                </a:cubicBezTo>
                <a:cubicBezTo>
                  <a:pt x="2064360" y="1846197"/>
                  <a:pt x="2054509" y="1853242"/>
                  <a:pt x="2046914" y="1862356"/>
                </a:cubicBezTo>
                <a:cubicBezTo>
                  <a:pt x="2022619" y="1891510"/>
                  <a:pt x="2032631" y="1890921"/>
                  <a:pt x="2013358" y="1929468"/>
                </a:cubicBezTo>
                <a:cubicBezTo>
                  <a:pt x="1925512" y="2105160"/>
                  <a:pt x="2056489" y="1821465"/>
                  <a:pt x="1963024" y="2021747"/>
                </a:cubicBezTo>
                <a:cubicBezTo>
                  <a:pt x="1933751" y="2084475"/>
                  <a:pt x="1920272" y="2112690"/>
                  <a:pt x="1904301" y="2181138"/>
                </a:cubicBezTo>
                <a:cubicBezTo>
                  <a:pt x="1891341" y="2236680"/>
                  <a:pt x="1891927" y="2295962"/>
                  <a:pt x="1870745" y="2348917"/>
                </a:cubicBezTo>
                <a:cubicBezTo>
                  <a:pt x="1865152" y="2362899"/>
                  <a:pt x="1858729" y="2376576"/>
                  <a:pt x="1853967" y="2390862"/>
                </a:cubicBezTo>
                <a:cubicBezTo>
                  <a:pt x="1847529" y="2410175"/>
                  <a:pt x="1845208" y="2430873"/>
                  <a:pt x="1837189" y="2449585"/>
                </a:cubicBezTo>
                <a:cubicBezTo>
                  <a:pt x="1795884" y="2545964"/>
                  <a:pt x="1812419" y="2470363"/>
                  <a:pt x="1778466" y="2558642"/>
                </a:cubicBezTo>
                <a:cubicBezTo>
                  <a:pt x="1775804" y="2565562"/>
                  <a:pt x="1756837" y="2633232"/>
                  <a:pt x="1753299" y="2650921"/>
                </a:cubicBezTo>
                <a:cubicBezTo>
                  <a:pt x="1749963" y="2667600"/>
                  <a:pt x="1749035" y="2684753"/>
                  <a:pt x="1744910" y="2701255"/>
                </a:cubicBezTo>
                <a:cubicBezTo>
                  <a:pt x="1740621" y="2718413"/>
                  <a:pt x="1732991" y="2734584"/>
                  <a:pt x="1728132" y="2751589"/>
                </a:cubicBezTo>
                <a:cubicBezTo>
                  <a:pt x="1721797" y="2773761"/>
                  <a:pt x="1717295" y="2796420"/>
                  <a:pt x="1711354" y="2818701"/>
                </a:cubicBezTo>
                <a:cubicBezTo>
                  <a:pt x="1706109" y="2838371"/>
                  <a:pt x="1700169" y="2857850"/>
                  <a:pt x="1694576" y="2877424"/>
                </a:cubicBezTo>
                <a:cubicBezTo>
                  <a:pt x="1691780" y="2916573"/>
                  <a:pt x="1691490" y="2955981"/>
                  <a:pt x="1686187" y="2994870"/>
                </a:cubicBezTo>
                <a:cubicBezTo>
                  <a:pt x="1683071" y="3017718"/>
                  <a:pt x="1674241" y="3039435"/>
                  <a:pt x="1669409" y="3061982"/>
                </a:cubicBezTo>
                <a:cubicBezTo>
                  <a:pt x="1661020" y="3101131"/>
                  <a:pt x="1656903" y="3141445"/>
                  <a:pt x="1644242" y="3179428"/>
                </a:cubicBezTo>
                <a:cubicBezTo>
                  <a:pt x="1641446" y="3187817"/>
                  <a:pt x="1637706" y="3195948"/>
                  <a:pt x="1635853" y="3204594"/>
                </a:cubicBezTo>
                <a:cubicBezTo>
                  <a:pt x="1610895" y="3321062"/>
                  <a:pt x="1635434" y="3264156"/>
                  <a:pt x="1602297" y="3330429"/>
                </a:cubicBezTo>
                <a:cubicBezTo>
                  <a:pt x="1599501" y="3363985"/>
                  <a:pt x="1598085" y="3397685"/>
                  <a:pt x="1593908" y="3431097"/>
                </a:cubicBezTo>
                <a:cubicBezTo>
                  <a:pt x="1592478" y="3442538"/>
                  <a:pt x="1588020" y="3453398"/>
                  <a:pt x="1585519" y="3464653"/>
                </a:cubicBezTo>
                <a:cubicBezTo>
                  <a:pt x="1571341" y="3528453"/>
                  <a:pt x="1585420" y="3485873"/>
                  <a:pt x="1560352" y="3548543"/>
                </a:cubicBezTo>
                <a:cubicBezTo>
                  <a:pt x="1557556" y="3638026"/>
                  <a:pt x="1555938" y="3727553"/>
                  <a:pt x="1551963" y="3816991"/>
                </a:cubicBezTo>
                <a:cubicBezTo>
                  <a:pt x="1550344" y="3853415"/>
                  <a:pt x="1553332" y="3890918"/>
                  <a:pt x="1543574" y="3926048"/>
                </a:cubicBezTo>
                <a:cubicBezTo>
                  <a:pt x="1537478" y="3947995"/>
                  <a:pt x="1489690" y="3983912"/>
                  <a:pt x="1476462" y="4001549"/>
                </a:cubicBezTo>
                <a:cubicBezTo>
                  <a:pt x="1468959" y="4011553"/>
                  <a:pt x="1466953" y="4024929"/>
                  <a:pt x="1459684" y="4035105"/>
                </a:cubicBezTo>
                <a:cubicBezTo>
                  <a:pt x="1452788" y="4044759"/>
                  <a:pt x="1441801" y="4050907"/>
                  <a:pt x="1434517" y="4060272"/>
                </a:cubicBezTo>
                <a:cubicBezTo>
                  <a:pt x="1380406" y="4129842"/>
                  <a:pt x="1418424" y="4087092"/>
                  <a:pt x="1384183" y="4144161"/>
                </a:cubicBezTo>
                <a:cubicBezTo>
                  <a:pt x="1373808" y="4161452"/>
                  <a:pt x="1362487" y="4178187"/>
                  <a:pt x="1350627" y="4194495"/>
                </a:cubicBezTo>
                <a:cubicBezTo>
                  <a:pt x="1320802" y="4235505"/>
                  <a:pt x="1321357" y="4226502"/>
                  <a:pt x="1300294" y="4261607"/>
                </a:cubicBezTo>
                <a:cubicBezTo>
                  <a:pt x="1279742" y="4295860"/>
                  <a:pt x="1248627" y="4351404"/>
                  <a:pt x="1233182" y="4387442"/>
                </a:cubicBezTo>
                <a:cubicBezTo>
                  <a:pt x="1226215" y="4403698"/>
                  <a:pt x="1223587" y="4421615"/>
                  <a:pt x="1216404" y="4437776"/>
                </a:cubicBezTo>
                <a:cubicBezTo>
                  <a:pt x="1212309" y="4446989"/>
                  <a:pt x="1204135" y="4453925"/>
                  <a:pt x="1199626" y="4462943"/>
                </a:cubicBezTo>
                <a:cubicBezTo>
                  <a:pt x="1189444" y="4483306"/>
                  <a:pt x="1188591" y="4508996"/>
                  <a:pt x="1182848" y="4530055"/>
                </a:cubicBezTo>
                <a:cubicBezTo>
                  <a:pt x="1178195" y="4547117"/>
                  <a:pt x="1173388" y="4564289"/>
                  <a:pt x="1166070" y="4580389"/>
                </a:cubicBezTo>
                <a:cubicBezTo>
                  <a:pt x="1159323" y="4595233"/>
                  <a:pt x="1148195" y="4607750"/>
                  <a:pt x="1140903" y="4622334"/>
                </a:cubicBezTo>
                <a:cubicBezTo>
                  <a:pt x="1136948" y="4630243"/>
                  <a:pt x="1136469" y="4639592"/>
                  <a:pt x="1132514" y="4647501"/>
                </a:cubicBezTo>
                <a:cubicBezTo>
                  <a:pt x="1125222" y="4662085"/>
                  <a:pt x="1115155" y="4675132"/>
                  <a:pt x="1107347" y="4689446"/>
                </a:cubicBezTo>
                <a:cubicBezTo>
                  <a:pt x="1066303" y="4764694"/>
                  <a:pt x="1099959" y="4716779"/>
                  <a:pt x="1048624" y="4790114"/>
                </a:cubicBezTo>
                <a:cubicBezTo>
                  <a:pt x="1040606" y="4801568"/>
                  <a:pt x="1034278" y="4814816"/>
                  <a:pt x="1023457" y="4823670"/>
                </a:cubicBezTo>
                <a:cubicBezTo>
                  <a:pt x="1003040" y="4840375"/>
                  <a:pt x="978295" y="4850982"/>
                  <a:pt x="956345" y="4865615"/>
                </a:cubicBezTo>
                <a:cubicBezTo>
                  <a:pt x="947956" y="4871208"/>
                  <a:pt x="939382" y="4876533"/>
                  <a:pt x="931178" y="4882393"/>
                </a:cubicBezTo>
                <a:cubicBezTo>
                  <a:pt x="902005" y="4903231"/>
                  <a:pt x="897259" y="4911891"/>
                  <a:pt x="864066" y="4924338"/>
                </a:cubicBezTo>
                <a:cubicBezTo>
                  <a:pt x="853271" y="4928386"/>
                  <a:pt x="841695" y="4929931"/>
                  <a:pt x="830510" y="4932727"/>
                </a:cubicBezTo>
                <a:cubicBezTo>
                  <a:pt x="808139" y="4946709"/>
                  <a:pt x="787646" y="4964280"/>
                  <a:pt x="763398" y="4974672"/>
                </a:cubicBezTo>
                <a:cubicBezTo>
                  <a:pt x="747764" y="4981372"/>
                  <a:pt x="729885" y="4980538"/>
                  <a:pt x="713064" y="4983061"/>
                </a:cubicBezTo>
                <a:cubicBezTo>
                  <a:pt x="508614" y="5013729"/>
                  <a:pt x="602833" y="4999639"/>
                  <a:pt x="293615" y="5008228"/>
                </a:cubicBezTo>
                <a:cubicBezTo>
                  <a:pt x="279633" y="5011024"/>
                  <a:pt x="265503" y="5013159"/>
                  <a:pt x="251670" y="5016617"/>
                </a:cubicBezTo>
                <a:cubicBezTo>
                  <a:pt x="237143" y="5020248"/>
                  <a:pt x="192265" y="5037930"/>
                  <a:pt x="184558" y="5041783"/>
                </a:cubicBezTo>
                <a:cubicBezTo>
                  <a:pt x="169341" y="5049392"/>
                  <a:pt x="76597" y="5108676"/>
                  <a:pt x="75501" y="5108895"/>
                </a:cubicBezTo>
                <a:lnTo>
                  <a:pt x="33556" y="5117284"/>
                </a:lnTo>
                <a:lnTo>
                  <a:pt x="0" y="5184396"/>
                </a:lnTo>
              </a:path>
            </a:pathLst>
          </a:cu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06436D0-A3FE-1553-B573-43A685FCEE2E}"/>
              </a:ext>
            </a:extLst>
          </p:cNvPr>
          <p:cNvSpPr txBox="1"/>
          <p:nvPr/>
        </p:nvSpPr>
        <p:spPr>
          <a:xfrm>
            <a:off x="6809172" y="133165"/>
            <a:ext cx="532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Valfria tidsperioder Regioner NFB</a:t>
            </a:r>
          </a:p>
        </p:txBody>
      </p:sp>
    </p:spTree>
    <p:extLst>
      <p:ext uri="{BB962C8B-B14F-4D97-AF65-F5344CB8AC3E}">
        <p14:creationId xmlns:p14="http://schemas.microsoft.com/office/powerpoint/2010/main" val="4245198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60E07A-6825-84F8-F801-AAAAD9095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NFB – 2021 – 2022 - 2023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746D3A-CF75-396D-5A64-F3E84B702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0F4D585-44D9-9989-3747-C0A288423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063" y="1579375"/>
            <a:ext cx="8045779" cy="459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56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63BBCF-B07C-5964-C227-0C305E66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3CBF5230-7720-CAFE-AAD2-79EA6F12E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5120" y="365125"/>
            <a:ext cx="3490739" cy="2944133"/>
          </a:xfr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9A2BF318-8DD3-511A-1FB8-D89F1A0DE2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74" r="18289"/>
          <a:stretch/>
        </p:blipFill>
        <p:spPr>
          <a:xfrm>
            <a:off x="567455" y="319348"/>
            <a:ext cx="3490739" cy="310994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0EC4B14-B8B1-F4FA-28DF-FE9EC4435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197" y="362260"/>
            <a:ext cx="3594145" cy="298734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5F92C733-D34D-4350-A85D-A41837AB3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39" y="3309258"/>
            <a:ext cx="3511295" cy="2926079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DEB163D-BF99-5016-772F-8C720B646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2434" y="3293066"/>
            <a:ext cx="3602621" cy="298734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2E81998-A7A5-AC4B-0EF2-656A1724173E}"/>
              </a:ext>
            </a:extLst>
          </p:cNvPr>
          <p:cNvSpPr txBox="1"/>
          <p:nvPr/>
        </p:nvSpPr>
        <p:spPr>
          <a:xfrm>
            <a:off x="8108241" y="3508399"/>
            <a:ext cx="36026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Knäplastiker Visuellt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 – 2020 – 2021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(sämst)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(aningen bättre) -  2023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– bättre men inte ikapp 2019</a:t>
            </a:r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B80579D3-98AC-BFFE-E3D8-17C489C689FA}"/>
              </a:ext>
            </a:extLst>
          </p:cNvPr>
          <p:cNvSpPr/>
          <p:nvPr/>
        </p:nvSpPr>
        <p:spPr>
          <a:xfrm>
            <a:off x="4058194" y="5149049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l: höger 4">
            <a:extLst>
              <a:ext uri="{FF2B5EF4-FFF2-40B4-BE49-F238E27FC236}">
                <a16:creationId xmlns:a16="http://schemas.microsoft.com/office/drawing/2014/main" id="{011A18E5-7CA1-4184-A62F-1179B98420EC}"/>
              </a:ext>
            </a:extLst>
          </p:cNvPr>
          <p:cNvSpPr/>
          <p:nvPr/>
        </p:nvSpPr>
        <p:spPr>
          <a:xfrm>
            <a:off x="400117" y="2922234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il: höger 6">
            <a:extLst>
              <a:ext uri="{FF2B5EF4-FFF2-40B4-BE49-F238E27FC236}">
                <a16:creationId xmlns:a16="http://schemas.microsoft.com/office/drawing/2014/main" id="{CDDE934A-C342-65E6-D732-1C5A1E4FF1A7}"/>
              </a:ext>
            </a:extLst>
          </p:cNvPr>
          <p:cNvSpPr/>
          <p:nvPr/>
        </p:nvSpPr>
        <p:spPr>
          <a:xfrm>
            <a:off x="367231" y="944766"/>
            <a:ext cx="369021" cy="1745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32FA1219-ED25-AA0E-C87D-88C52BA43E44}"/>
              </a:ext>
            </a:extLst>
          </p:cNvPr>
          <p:cNvSpPr/>
          <p:nvPr/>
        </p:nvSpPr>
        <p:spPr>
          <a:xfrm>
            <a:off x="7521486" y="2747658"/>
            <a:ext cx="369021" cy="1745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höger 10">
            <a:extLst>
              <a:ext uri="{FF2B5EF4-FFF2-40B4-BE49-F238E27FC236}">
                <a16:creationId xmlns:a16="http://schemas.microsoft.com/office/drawing/2014/main" id="{EE2470DF-BA3E-5D3A-89BC-4C5C2A711DF4}"/>
              </a:ext>
            </a:extLst>
          </p:cNvPr>
          <p:cNvSpPr/>
          <p:nvPr/>
        </p:nvSpPr>
        <p:spPr>
          <a:xfrm>
            <a:off x="3865572" y="940618"/>
            <a:ext cx="369021" cy="1745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il: höger 13">
            <a:extLst>
              <a:ext uri="{FF2B5EF4-FFF2-40B4-BE49-F238E27FC236}">
                <a16:creationId xmlns:a16="http://schemas.microsoft.com/office/drawing/2014/main" id="{D4964D41-3837-7D1E-6A92-C13A3EF41933}"/>
              </a:ext>
            </a:extLst>
          </p:cNvPr>
          <p:cNvSpPr/>
          <p:nvPr/>
        </p:nvSpPr>
        <p:spPr>
          <a:xfrm>
            <a:off x="4070699" y="5752024"/>
            <a:ext cx="369021" cy="1745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Pil: höger 14">
            <a:extLst>
              <a:ext uri="{FF2B5EF4-FFF2-40B4-BE49-F238E27FC236}">
                <a16:creationId xmlns:a16="http://schemas.microsoft.com/office/drawing/2014/main" id="{9636B848-745D-F03E-F9A3-5D8CA15E58AB}"/>
              </a:ext>
            </a:extLst>
          </p:cNvPr>
          <p:cNvSpPr/>
          <p:nvPr/>
        </p:nvSpPr>
        <p:spPr>
          <a:xfrm>
            <a:off x="516617" y="5273085"/>
            <a:ext cx="369021" cy="1745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Pil: höger 15">
            <a:extLst>
              <a:ext uri="{FF2B5EF4-FFF2-40B4-BE49-F238E27FC236}">
                <a16:creationId xmlns:a16="http://schemas.microsoft.com/office/drawing/2014/main" id="{27F3EE7A-141E-E58B-0733-A94D36DBC861}"/>
              </a:ext>
            </a:extLst>
          </p:cNvPr>
          <p:cNvSpPr/>
          <p:nvPr/>
        </p:nvSpPr>
        <p:spPr>
          <a:xfrm>
            <a:off x="7515676" y="2982253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il: höger 16">
            <a:extLst>
              <a:ext uri="{FF2B5EF4-FFF2-40B4-BE49-F238E27FC236}">
                <a16:creationId xmlns:a16="http://schemas.microsoft.com/office/drawing/2014/main" id="{D5282767-D1F3-80C6-F478-431C97F45867}"/>
              </a:ext>
            </a:extLst>
          </p:cNvPr>
          <p:cNvSpPr/>
          <p:nvPr/>
        </p:nvSpPr>
        <p:spPr>
          <a:xfrm>
            <a:off x="3880378" y="2894965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Pil: höger 17">
            <a:extLst>
              <a:ext uri="{FF2B5EF4-FFF2-40B4-BE49-F238E27FC236}">
                <a16:creationId xmlns:a16="http://schemas.microsoft.com/office/drawing/2014/main" id="{AC088896-B520-433A-89CF-CC84B4C1BEB9}"/>
              </a:ext>
            </a:extLst>
          </p:cNvPr>
          <p:cNvSpPr/>
          <p:nvPr/>
        </p:nvSpPr>
        <p:spPr>
          <a:xfrm>
            <a:off x="470489" y="5889939"/>
            <a:ext cx="380641" cy="120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6918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3162CA-6E82-991C-407B-E3AB50318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pPr algn="ctr"/>
            <a:r>
              <a:rPr lang="sv-SE" sz="3200" dirty="0"/>
              <a:t>NFBxx – Primära höftproteser</a:t>
            </a:r>
            <a:br>
              <a:rPr lang="sv-SE" sz="3200" dirty="0"/>
            </a:br>
            <a:r>
              <a:rPr lang="sv-SE" sz="3200" dirty="0"/>
              <a:t>Trend januari 2018 till september 2023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AB1D35E-D786-EF72-0F0A-15C0146E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7175C0C-07BE-345E-4D56-3B8725BBB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1" y="1376995"/>
            <a:ext cx="9266274" cy="5506172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2A55DA06-B8E8-46F5-33EA-D1F5D6B517C7}"/>
              </a:ext>
            </a:extLst>
          </p:cNvPr>
          <p:cNvCxnSpPr>
            <a:cxnSpLocks/>
          </p:cNvCxnSpPr>
          <p:nvPr/>
        </p:nvCxnSpPr>
        <p:spPr>
          <a:xfrm>
            <a:off x="1359017" y="4244828"/>
            <a:ext cx="795276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F7B214F-97DB-93AA-8965-0E24033FBBA7}"/>
              </a:ext>
            </a:extLst>
          </p:cNvPr>
          <p:cNvCxnSpPr>
            <a:cxnSpLocks/>
          </p:cNvCxnSpPr>
          <p:nvPr/>
        </p:nvCxnSpPr>
        <p:spPr>
          <a:xfrm>
            <a:off x="8158579" y="2343705"/>
            <a:ext cx="71021" cy="332024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6503E740-B107-0B97-C78C-43661AB7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1" y="1351828"/>
            <a:ext cx="9266274" cy="5506172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42A027DC-24D0-28FD-7E52-2F8B38A65423}"/>
              </a:ext>
            </a:extLst>
          </p:cNvPr>
          <p:cNvCxnSpPr>
            <a:cxnSpLocks/>
          </p:cNvCxnSpPr>
          <p:nvPr/>
        </p:nvCxnSpPr>
        <p:spPr>
          <a:xfrm>
            <a:off x="8311498" y="2263066"/>
            <a:ext cx="16276" cy="33572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2C60AA27-E8A0-A4BC-37F6-AF13C10DFCAC}"/>
              </a:ext>
            </a:extLst>
          </p:cNvPr>
          <p:cNvCxnSpPr>
            <a:cxnSpLocks/>
          </p:cNvCxnSpPr>
          <p:nvPr/>
        </p:nvCxnSpPr>
        <p:spPr>
          <a:xfrm>
            <a:off x="5567793" y="2281561"/>
            <a:ext cx="0" cy="336981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8E5BB9D8-EE77-7BFC-FA1D-19582DA5294A}"/>
              </a:ext>
            </a:extLst>
          </p:cNvPr>
          <p:cNvCxnSpPr>
            <a:cxnSpLocks/>
          </p:cNvCxnSpPr>
          <p:nvPr/>
        </p:nvCxnSpPr>
        <p:spPr>
          <a:xfrm>
            <a:off x="4196925" y="2343705"/>
            <a:ext cx="0" cy="329509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12AD62A8-9E52-2DBE-0060-E7FE6BEF73F4}"/>
              </a:ext>
            </a:extLst>
          </p:cNvPr>
          <p:cNvCxnSpPr>
            <a:cxnSpLocks/>
          </p:cNvCxnSpPr>
          <p:nvPr/>
        </p:nvCxnSpPr>
        <p:spPr>
          <a:xfrm>
            <a:off x="2802384" y="2343705"/>
            <a:ext cx="0" cy="329509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D5D8B583-CE5D-3526-CBA8-11C4C7250B97}"/>
              </a:ext>
            </a:extLst>
          </p:cNvPr>
          <p:cNvCxnSpPr>
            <a:cxnSpLocks/>
          </p:cNvCxnSpPr>
          <p:nvPr/>
        </p:nvCxnSpPr>
        <p:spPr>
          <a:xfrm>
            <a:off x="6931754" y="2281561"/>
            <a:ext cx="15784" cy="33572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275BE6D1-56BD-FB8A-EA4A-4B56B1829E28}"/>
              </a:ext>
            </a:extLst>
          </p:cNvPr>
          <p:cNvSpPr txBox="1"/>
          <p:nvPr/>
        </p:nvSpPr>
        <p:spPr>
          <a:xfrm>
            <a:off x="1359017" y="5255581"/>
            <a:ext cx="795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2018                   2019                 2020                  2021                 2022                  2023</a:t>
            </a:r>
          </a:p>
        </p:txBody>
      </p:sp>
    </p:spTree>
    <p:extLst>
      <p:ext uri="{BB962C8B-B14F-4D97-AF65-F5344CB8AC3E}">
        <p14:creationId xmlns:p14="http://schemas.microsoft.com/office/powerpoint/2010/main" val="3021196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56264" y="77193"/>
            <a:ext cx="7419038" cy="1279163"/>
          </a:xfrm>
        </p:spPr>
        <p:txBody>
          <a:bodyPr/>
          <a:lstStyle/>
          <a:p>
            <a:pPr lvl="0"/>
            <a:br>
              <a:rPr lang="sv-SE" dirty="0"/>
            </a:br>
            <a:br>
              <a:rPr lang="sv-SE" dirty="0"/>
            </a:br>
            <a:r>
              <a:rPr lang="sv-SE" dirty="0"/>
              <a:t>Benchmarking Arbetsflöden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59" y="1828800"/>
            <a:ext cx="5743703" cy="4204383"/>
          </a:xfrm>
        </p:spPr>
      </p:pic>
    </p:spTree>
    <p:extLst>
      <p:ext uri="{BB962C8B-B14F-4D97-AF65-F5344CB8AC3E}">
        <p14:creationId xmlns:p14="http://schemas.microsoft.com/office/powerpoint/2010/main" val="109975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A4F8C1-1967-04D9-7BDF-9F8A1B6F7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26C9C5D-3359-180E-536C-33988E8FD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569188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AE8BB8C-98C4-ED24-5086-1691D462AEAA}"/>
              </a:ext>
            </a:extLst>
          </p:cNvPr>
          <p:cNvSpPr txBox="1"/>
          <p:nvPr/>
        </p:nvSpPr>
        <p:spPr>
          <a:xfrm>
            <a:off x="476250" y="171450"/>
            <a:ext cx="34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Använda opsalar i Sverige </a:t>
            </a:r>
            <a:br>
              <a:rPr lang="sv-SE" dirty="0"/>
            </a:br>
            <a:r>
              <a:rPr lang="sv-SE" dirty="0"/>
              <a:t>2023-01-01 till 2023-09-25</a:t>
            </a:r>
          </a:p>
        </p:txBody>
      </p:sp>
    </p:spTree>
    <p:extLst>
      <p:ext uri="{BB962C8B-B14F-4D97-AF65-F5344CB8AC3E}">
        <p14:creationId xmlns:p14="http://schemas.microsoft.com/office/powerpoint/2010/main" val="426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4711E7-1A63-1637-3B5B-829EEBC2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dirty="0"/>
              <a:t>Regioner</a:t>
            </a:r>
            <a:br>
              <a:rPr lang="sv-SE" dirty="0"/>
            </a:br>
            <a:r>
              <a:rPr lang="sv-SE" dirty="0"/>
              <a:t>NFB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363AE50-56DD-1FC0-B2B8-9B539301D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23" y="554571"/>
            <a:ext cx="8557590" cy="6213978"/>
          </a:xfrm>
        </p:spPr>
      </p:pic>
    </p:spTree>
    <p:extLst>
      <p:ext uri="{BB962C8B-B14F-4D97-AF65-F5344CB8AC3E}">
        <p14:creationId xmlns:p14="http://schemas.microsoft.com/office/powerpoint/2010/main" val="1782772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7470CC-67DF-ED46-F29E-EE5BEB2FD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4382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NFB Snabba</a:t>
            </a:r>
            <a:br>
              <a:rPr lang="sv-SE" dirty="0"/>
            </a:br>
            <a:r>
              <a:rPr lang="sv-SE" dirty="0"/>
              <a:t>Sjukhus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31C2E315-5919-48F8-EFFD-AB88FCA5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D81DAF73-9A0B-3AE4-3D97-0B37640B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5" y="1455876"/>
            <a:ext cx="11755190" cy="47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09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54C153-D521-4B9D-0659-76116BE41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775"/>
            <a:ext cx="10515600" cy="659992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NFB långsamma Sjukhus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35C5A4-51CB-3106-4AF9-4EEAF9542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0BEF36-CAAF-D94A-7F84-AB6C81D4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01" y="778191"/>
            <a:ext cx="12306828" cy="50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13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7BF05D-08E4-CC09-A83A-DDE07075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Mentimeterfråga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F1292B4-07EF-8D02-5C27-E2ADE9D13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1. Hur mycket långsammare än det genomsnittliga får en operatör vara innan någon bör säga till?</a:t>
            </a:r>
          </a:p>
          <a:p>
            <a:r>
              <a:rPr lang="sv-SE" dirty="0"/>
              <a:t>2. Vem har ansvaret att informera operatören?</a:t>
            </a:r>
            <a:br>
              <a:rPr lang="sv-SE" dirty="0"/>
            </a:br>
            <a:endParaRPr lang="sv-SE" dirty="0"/>
          </a:p>
          <a:p>
            <a:r>
              <a:rPr lang="sv-SE" dirty="0"/>
              <a:t>3. Ange hur många procent långsammare som är OK?</a:t>
            </a:r>
          </a:p>
        </p:txBody>
      </p:sp>
    </p:spTree>
    <p:extLst>
      <p:ext uri="{BB962C8B-B14F-4D97-AF65-F5344CB8AC3E}">
        <p14:creationId xmlns:p14="http://schemas.microsoft.com/office/powerpoint/2010/main" val="279708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5C2632-B858-191D-CDDE-B63BA2CD2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E7E5DE-EFAA-A4B8-3D4E-38A957461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98C598B-D242-2263-15FA-2F39412CE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03" y="373115"/>
            <a:ext cx="10767993" cy="611177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192A1241-0FC3-4954-A95D-9EE008507003}"/>
              </a:ext>
            </a:extLst>
          </p:cNvPr>
          <p:cNvSpPr txBox="1"/>
          <p:nvPr/>
        </p:nvSpPr>
        <p:spPr>
          <a:xfrm>
            <a:off x="6560191" y="99520"/>
            <a:ext cx="546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Reella väntetider sjukhus 2023 NFB</a:t>
            </a:r>
          </a:p>
        </p:txBody>
      </p:sp>
    </p:spTree>
    <p:extLst>
      <p:ext uri="{BB962C8B-B14F-4D97-AF65-F5344CB8AC3E}">
        <p14:creationId xmlns:p14="http://schemas.microsoft.com/office/powerpoint/2010/main" val="407449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A0FD93-8991-D871-F26C-27BFD2CCE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C2AC4F7-0D05-5A5C-5A04-AFD63B256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7270698-2F04-6750-5A64-71342995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2"/>
          <a:stretch/>
        </p:blipFill>
        <p:spPr>
          <a:xfrm>
            <a:off x="311369" y="1027906"/>
            <a:ext cx="10592718" cy="555748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4545F0F-D7F1-646F-CCF5-452035470F60}"/>
              </a:ext>
            </a:extLst>
          </p:cNvPr>
          <p:cNvSpPr txBox="1"/>
          <p:nvPr/>
        </p:nvSpPr>
        <p:spPr>
          <a:xfrm>
            <a:off x="311369" y="272612"/>
            <a:ext cx="11735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b="1" dirty="0"/>
              <a:t>Reella väntetider sjukhus – LÄNGST väntan NFB  -- Har vi en jämlik vård i Sverige?</a:t>
            </a:r>
          </a:p>
        </p:txBody>
      </p:sp>
    </p:spTree>
    <p:extLst>
      <p:ext uri="{BB962C8B-B14F-4D97-AF65-F5344CB8AC3E}">
        <p14:creationId xmlns:p14="http://schemas.microsoft.com/office/powerpoint/2010/main" val="868746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9921" y="77193"/>
            <a:ext cx="8555381" cy="747624"/>
          </a:xfrm>
        </p:spPr>
        <p:txBody>
          <a:bodyPr>
            <a:normAutofit fontScale="90000"/>
          </a:bodyPr>
          <a:lstStyle/>
          <a:p>
            <a:pPr lvl="0"/>
            <a:br>
              <a:rPr lang="sv-SE" dirty="0"/>
            </a:br>
            <a:br>
              <a:rPr lang="sv-SE" dirty="0"/>
            </a:br>
            <a:r>
              <a:rPr lang="sv-SE" b="1" dirty="0"/>
              <a:t>Hur går det med operationskapaciteten </a:t>
            </a:r>
            <a:br>
              <a:rPr lang="sv-SE" b="1" dirty="0"/>
            </a:br>
            <a:r>
              <a:rPr lang="sv-SE" b="1" dirty="0"/>
              <a:t>för Sverige?   </a:t>
            </a:r>
            <a:r>
              <a:rPr lang="sv-SE" dirty="0"/>
              <a:t>v1-2020 till v36-2023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59" y="1828800"/>
            <a:ext cx="5743703" cy="4204383"/>
          </a:xfrm>
        </p:spPr>
      </p:pic>
    </p:spTree>
    <p:extLst>
      <p:ext uri="{BB962C8B-B14F-4D97-AF65-F5344CB8AC3E}">
        <p14:creationId xmlns:p14="http://schemas.microsoft.com/office/powerpoint/2010/main" val="3978094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3375235-4D2E-EDC6-98FB-C6840FA3C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796607"/>
            <a:ext cx="8946384" cy="5524971"/>
          </a:xfrm>
          <a:prstGeom prst="rect">
            <a:avLst/>
          </a:prstGeom>
          <a:noFill/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398B6DD-6F8A-BAB5-DFC2-E2D94B94FB2C}"/>
              </a:ext>
            </a:extLst>
          </p:cNvPr>
          <p:cNvSpPr txBox="1"/>
          <p:nvPr/>
        </p:nvSpPr>
        <p:spPr>
          <a:xfrm>
            <a:off x="8408126" y="0"/>
            <a:ext cx="2259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Calibri Light" panose="020F0302020204030204" pitchFamily="34" charset="0"/>
                <a:ea typeface="Times" panose="02020603050405020304" pitchFamily="18" charset="0"/>
                <a:cs typeface="Times New Roman" panose="02020603050405020304" pitchFamily="18" charset="0"/>
              </a:rPr>
              <a:t>De tre pandemifaserna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 kern="0" dirty="0">
                <a:solidFill>
                  <a:srgbClr val="C00000"/>
                </a:solidFill>
                <a:highlight>
                  <a:srgbClr val="FFFF00"/>
                </a:highlight>
                <a:latin typeface="Calibri Light" panose="020F0302020204030204" pitchFamily="34" charset="0"/>
                <a:cs typeface="Times New Roman" panose="02020603050405020304" pitchFamily="18" charset="0"/>
              </a:rPr>
              <a:t>Bengt Gerdin 2022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D864DE4-1858-93D7-D739-E1DBF90F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13015-F60C-4989-BD1F-9E94BF4FFFC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7D4BF98-B2AE-2C4C-543D-11F65DD04552}"/>
              </a:ext>
            </a:extLst>
          </p:cNvPr>
          <p:cNvSpPr txBox="1"/>
          <p:nvPr/>
        </p:nvSpPr>
        <p:spPr>
          <a:xfrm>
            <a:off x="88777" y="61555"/>
            <a:ext cx="767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/>
              <a:t>Antal Covidpatienter per dag  på IVA 2020 - 2021</a:t>
            </a:r>
          </a:p>
        </p:txBody>
      </p:sp>
    </p:spTree>
    <p:extLst>
      <p:ext uri="{BB962C8B-B14F-4D97-AF65-F5344CB8AC3E}">
        <p14:creationId xmlns:p14="http://schemas.microsoft.com/office/powerpoint/2010/main" val="1705683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8E4864-634B-423A-A59B-2E6E4CDF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28CB4C-97BD-4463-8596-77CF485E6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3F7537A-F82B-D0F6-3654-FF4A30E76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76236" cy="685065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F72A96C0-3447-B5ED-AECA-0D9DD858E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41" y="3714462"/>
            <a:ext cx="4362275" cy="2820052"/>
          </a:xfrm>
          <a:prstGeom prst="rect">
            <a:avLst/>
          </a:prstGeom>
          <a:noFill/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A26F342-4901-70B2-6914-7BCD602640D0}"/>
              </a:ext>
            </a:extLst>
          </p:cNvPr>
          <p:cNvSpPr txBox="1"/>
          <p:nvPr/>
        </p:nvSpPr>
        <p:spPr>
          <a:xfrm>
            <a:off x="7297445" y="266330"/>
            <a:ext cx="454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/>
              <a:t>Från Covid till Bemanning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FAC572F4-19E5-908E-6E58-8EBDCAD06B90}"/>
              </a:ext>
            </a:extLst>
          </p:cNvPr>
          <p:cNvSpPr txBox="1"/>
          <p:nvPr/>
        </p:nvSpPr>
        <p:spPr>
          <a:xfrm>
            <a:off x="727969" y="365125"/>
            <a:ext cx="2583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V 35 o v36 -  stannar upp med 94% opkapacitet</a:t>
            </a:r>
          </a:p>
        </p:txBody>
      </p:sp>
      <p:sp>
        <p:nvSpPr>
          <p:cNvPr id="8" name="Pil: nedåt 7">
            <a:extLst>
              <a:ext uri="{FF2B5EF4-FFF2-40B4-BE49-F238E27FC236}">
                <a16:creationId xmlns:a16="http://schemas.microsoft.com/office/drawing/2014/main" id="{0030B896-D3E8-92AB-1352-9A0C01E45422}"/>
              </a:ext>
            </a:extLst>
          </p:cNvPr>
          <p:cNvSpPr/>
          <p:nvPr/>
        </p:nvSpPr>
        <p:spPr>
          <a:xfrm>
            <a:off x="6782540" y="986042"/>
            <a:ext cx="312545" cy="639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9A27E2C-899E-51AD-C977-40D5C17B8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475" y="5705728"/>
            <a:ext cx="838781" cy="537561"/>
          </a:xfrm>
          <a:prstGeom prst="rect">
            <a:avLst/>
          </a:prstGeom>
        </p:spPr>
      </p:pic>
      <p:sp>
        <p:nvSpPr>
          <p:cNvPr id="10" name="Pil: nedåt 9">
            <a:extLst>
              <a:ext uri="{FF2B5EF4-FFF2-40B4-BE49-F238E27FC236}">
                <a16:creationId xmlns:a16="http://schemas.microsoft.com/office/drawing/2014/main" id="{F0D26DE3-2333-49B0-B8BE-585FC2009D63}"/>
              </a:ext>
            </a:extLst>
          </p:cNvPr>
          <p:cNvSpPr/>
          <p:nvPr/>
        </p:nvSpPr>
        <p:spPr>
          <a:xfrm>
            <a:off x="10716826" y="986042"/>
            <a:ext cx="312545" cy="639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il: nedåt 11">
            <a:extLst>
              <a:ext uri="{FF2B5EF4-FFF2-40B4-BE49-F238E27FC236}">
                <a16:creationId xmlns:a16="http://schemas.microsoft.com/office/drawing/2014/main" id="{552676BC-7888-CE8E-5CC6-9760DDCBCB11}"/>
              </a:ext>
            </a:extLst>
          </p:cNvPr>
          <p:cNvSpPr/>
          <p:nvPr/>
        </p:nvSpPr>
        <p:spPr>
          <a:xfrm>
            <a:off x="11530267" y="986042"/>
            <a:ext cx="312545" cy="6391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198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E8EEBC6-841C-CE4E-23B1-C35B04BF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1BB0B9-C94C-7722-FC22-CF9958712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8D2EE20-EFB3-5CE4-C0BA-AFA539F35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2" y="233120"/>
            <a:ext cx="8604504" cy="5962723"/>
          </a:xfrm>
          <a:prstGeom prst="rect">
            <a:avLst/>
          </a:prstGeom>
        </p:spPr>
      </p:pic>
      <p:sp>
        <p:nvSpPr>
          <p:cNvPr id="6" name="Pil: nedåt 5">
            <a:extLst>
              <a:ext uri="{FF2B5EF4-FFF2-40B4-BE49-F238E27FC236}">
                <a16:creationId xmlns:a16="http://schemas.microsoft.com/office/drawing/2014/main" id="{172092D7-EDD5-8683-E4A6-FF4D0707074A}"/>
              </a:ext>
            </a:extLst>
          </p:cNvPr>
          <p:cNvSpPr/>
          <p:nvPr/>
        </p:nvSpPr>
        <p:spPr>
          <a:xfrm>
            <a:off x="8282866" y="1331650"/>
            <a:ext cx="506027" cy="6480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A23B5FE-BAA4-92CD-D795-73E5A45DC1B5}"/>
              </a:ext>
            </a:extLst>
          </p:cNvPr>
          <p:cNvSpPr txBox="1"/>
          <p:nvPr/>
        </p:nvSpPr>
        <p:spPr>
          <a:xfrm>
            <a:off x="7945514" y="2819813"/>
            <a:ext cx="1686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Kampen mot hyrsköterskor</a:t>
            </a:r>
          </a:p>
        </p:txBody>
      </p:sp>
    </p:spTree>
    <p:extLst>
      <p:ext uri="{BB962C8B-B14F-4D97-AF65-F5344CB8AC3E}">
        <p14:creationId xmlns:p14="http://schemas.microsoft.com/office/powerpoint/2010/main" val="519929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98C2C3-AD5D-341A-282E-190D5298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   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A3A26A90-31A2-9262-A805-143C32854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956" t="5759" r="32901" b="39780"/>
          <a:stretch/>
        </p:blipFill>
        <p:spPr>
          <a:xfrm>
            <a:off x="164842" y="2601607"/>
            <a:ext cx="1604220" cy="4000134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5615E6D-6927-E986-776A-8CE9FD52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946" y="327280"/>
            <a:ext cx="4944736" cy="3130541"/>
          </a:xfrm>
          <a:prstGeom prst="rect">
            <a:avLst/>
          </a:prstGeom>
        </p:spPr>
      </p:pic>
      <p:sp>
        <p:nvSpPr>
          <p:cNvPr id="8" name="Pil: vänster 7">
            <a:extLst>
              <a:ext uri="{FF2B5EF4-FFF2-40B4-BE49-F238E27FC236}">
                <a16:creationId xmlns:a16="http://schemas.microsoft.com/office/drawing/2014/main" id="{02D74041-1E5D-59C6-DD28-0918CC04E711}"/>
              </a:ext>
            </a:extLst>
          </p:cNvPr>
          <p:cNvSpPr/>
          <p:nvPr/>
        </p:nvSpPr>
        <p:spPr>
          <a:xfrm>
            <a:off x="1389727" y="5833309"/>
            <a:ext cx="1314450" cy="5873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9BDD19A0-95B0-7198-114F-D740D7B57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641" y="365126"/>
            <a:ext cx="5488104" cy="5468184"/>
          </a:xfrm>
          <a:prstGeom prst="rect">
            <a:avLst/>
          </a:prstGeom>
        </p:spPr>
      </p:pic>
      <p:sp>
        <p:nvSpPr>
          <p:cNvPr id="11" name="Pil: höger 10">
            <a:extLst>
              <a:ext uri="{FF2B5EF4-FFF2-40B4-BE49-F238E27FC236}">
                <a16:creationId xmlns:a16="http://schemas.microsoft.com/office/drawing/2014/main" id="{3187FDF1-BA43-D47B-A1E6-8FD3031833FC}"/>
              </a:ext>
            </a:extLst>
          </p:cNvPr>
          <p:cNvSpPr/>
          <p:nvPr/>
        </p:nvSpPr>
        <p:spPr>
          <a:xfrm>
            <a:off x="4410075" y="4876800"/>
            <a:ext cx="1143000" cy="58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01E550C-05FC-5756-7C52-9F8E74F0D91B}"/>
              </a:ext>
            </a:extLst>
          </p:cNvPr>
          <p:cNvSpPr txBox="1"/>
          <p:nvPr/>
        </p:nvSpPr>
        <p:spPr>
          <a:xfrm>
            <a:off x="2343705" y="5457825"/>
            <a:ext cx="650242" cy="375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1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BDB1BD7D-89EE-F41B-72E9-C4F12627D72B}"/>
              </a:ext>
            </a:extLst>
          </p:cNvPr>
          <p:cNvSpPr txBox="1"/>
          <p:nvPr/>
        </p:nvSpPr>
        <p:spPr>
          <a:xfrm>
            <a:off x="4287915" y="4687410"/>
            <a:ext cx="55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2355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FFFCAC-CD76-9203-DE38-5B27B1C6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966B85-BE76-A1C4-0DB1-5FDD9CBEF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BC9BBC3-71B9-A669-BEE8-AE9DAC0AD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4550"/>
            <a:ext cx="8504593" cy="6424825"/>
          </a:xfrm>
          <a:prstGeom prst="rect">
            <a:avLst/>
          </a:prstGeom>
        </p:spPr>
      </p:pic>
      <p:sp>
        <p:nvSpPr>
          <p:cNvPr id="4" name="Pil: uppåt 3">
            <a:extLst>
              <a:ext uri="{FF2B5EF4-FFF2-40B4-BE49-F238E27FC236}">
                <a16:creationId xmlns:a16="http://schemas.microsoft.com/office/drawing/2014/main" id="{05A86EF7-0101-8275-E4CF-91D0D00A8B85}"/>
              </a:ext>
            </a:extLst>
          </p:cNvPr>
          <p:cNvSpPr/>
          <p:nvPr/>
        </p:nvSpPr>
        <p:spPr>
          <a:xfrm>
            <a:off x="3200399" y="6250540"/>
            <a:ext cx="437745" cy="6074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9385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0BE90B-CB7F-47B6-BF10-F4470A5E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23834" cy="2404969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Paul</a:t>
            </a:r>
            <a:br>
              <a:rPr lang="sv-SE" dirty="0"/>
            </a:br>
            <a:r>
              <a:rPr lang="sv-SE" dirty="0" err="1"/>
              <a:t>Grundy</a:t>
            </a:r>
            <a:br>
              <a:rPr lang="sv-SE" dirty="0"/>
            </a:br>
            <a:r>
              <a:rPr lang="sv-SE" dirty="0"/>
              <a:t>IBM-</a:t>
            </a:r>
            <a:br>
              <a:rPr lang="sv-SE" dirty="0"/>
            </a:br>
            <a:r>
              <a:rPr lang="sv-SE" dirty="0"/>
              <a:t>visionär</a:t>
            </a:r>
            <a:br>
              <a:rPr lang="sv-SE" dirty="0"/>
            </a:br>
            <a:r>
              <a:rPr lang="sv-SE" dirty="0"/>
              <a:t>2012-11-22</a:t>
            </a:r>
            <a:br>
              <a:rPr lang="sv-SE" dirty="0"/>
            </a:br>
            <a:br>
              <a:rPr lang="sv-SE" dirty="0"/>
            </a:br>
            <a:r>
              <a:rPr lang="sv-SE" dirty="0"/>
              <a:t>Dagens </a:t>
            </a:r>
            <a:br>
              <a:rPr lang="sv-SE" dirty="0"/>
            </a:br>
            <a:r>
              <a:rPr lang="sv-SE" dirty="0"/>
              <a:t>1.100 vpl</a:t>
            </a:r>
            <a:br>
              <a:rPr lang="sv-SE" dirty="0"/>
            </a:br>
            <a:r>
              <a:rPr lang="sv-SE" dirty="0"/>
              <a:t>kan bli </a:t>
            </a:r>
            <a:br>
              <a:rPr lang="sv-SE" dirty="0"/>
            </a:br>
            <a:r>
              <a:rPr lang="sv-SE" dirty="0"/>
              <a:t>300 vpl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0A4DD97-DE3A-4F51-8ABB-A17F0FBDC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592" y="0"/>
            <a:ext cx="8596212" cy="6126623"/>
          </a:xfrm>
        </p:spPr>
      </p:pic>
    </p:spTree>
    <p:extLst>
      <p:ext uri="{BB962C8B-B14F-4D97-AF65-F5344CB8AC3E}">
        <p14:creationId xmlns:p14="http://schemas.microsoft.com/office/powerpoint/2010/main" val="1461726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F3D9CA-0E31-41A2-9E48-8F48A9BFB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1258551" cy="5848350"/>
          </a:xfrm>
        </p:spPr>
        <p:txBody>
          <a:bodyPr>
            <a:normAutofit/>
          </a:bodyPr>
          <a:lstStyle/>
          <a:p>
            <a:pPr algn="r"/>
            <a:r>
              <a:rPr lang="sv-SE" dirty="0"/>
              <a:t>Idag 450 till</a:t>
            </a:r>
            <a:br>
              <a:rPr lang="sv-SE" dirty="0"/>
            </a:br>
            <a:r>
              <a:rPr lang="sv-SE" dirty="0"/>
              <a:t> 460 vpl</a:t>
            </a:r>
            <a:br>
              <a:rPr lang="sv-SE" dirty="0"/>
            </a:br>
            <a:r>
              <a:rPr lang="sv-SE" dirty="0"/>
              <a:t>Akademiska</a:t>
            </a:r>
            <a:br>
              <a:rPr lang="sv-SE" dirty="0"/>
            </a:br>
            <a:r>
              <a:rPr lang="sv-SE" dirty="0"/>
              <a:t>IVO 612 vpl</a:t>
            </a:r>
            <a:br>
              <a:rPr lang="sv-SE" dirty="0"/>
            </a:br>
            <a:r>
              <a:rPr lang="sv-SE" sz="3100" dirty="0"/>
              <a:t>20 till 70</a:t>
            </a:r>
            <a:br>
              <a:rPr lang="sv-SE" sz="3100" dirty="0"/>
            </a:br>
            <a:r>
              <a:rPr lang="sv-SE" sz="3100" dirty="0"/>
              <a:t>inskrivnings-</a:t>
            </a:r>
            <a:br>
              <a:rPr lang="sv-SE" sz="3100" dirty="0"/>
            </a:br>
            <a:r>
              <a:rPr lang="sv-SE" sz="3100" dirty="0"/>
              <a:t>klara patienter </a:t>
            </a:r>
            <a:br>
              <a:rPr lang="sv-SE" sz="3100" dirty="0"/>
            </a:br>
            <a:r>
              <a:rPr lang="sv-SE" sz="3100" dirty="0"/>
              <a:t>på akuten</a:t>
            </a:r>
            <a:br>
              <a:rPr lang="sv-SE" sz="3100" dirty="0"/>
            </a:br>
            <a:br>
              <a:rPr lang="sv-SE" sz="3100" dirty="0"/>
            </a:br>
            <a:r>
              <a:rPr lang="sv-SE" sz="3100" b="1" dirty="0"/>
              <a:t>2023-09-04 =54 st!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936ADB9D-3A7D-4440-9C27-E1AEF2D95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936637" cy="6781800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DB9476F5-52DB-4DDA-849E-E386EB2B1C6D}"/>
              </a:ext>
            </a:extLst>
          </p:cNvPr>
          <p:cNvSpPr txBox="1"/>
          <p:nvPr/>
        </p:nvSpPr>
        <p:spPr>
          <a:xfrm>
            <a:off x="4874004" y="251670"/>
            <a:ext cx="271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 2022-09-14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D36064F-312C-5D73-5CA9-8DB362F99362}"/>
              </a:ext>
            </a:extLst>
          </p:cNvPr>
          <p:cNvSpPr txBox="1"/>
          <p:nvPr/>
        </p:nvSpPr>
        <p:spPr>
          <a:xfrm>
            <a:off x="3373516" y="621002"/>
            <a:ext cx="4101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 dirty="0" err="1"/>
              <a:t>Jonthan</a:t>
            </a:r>
            <a:r>
              <a:rPr lang="sv-SE" sz="2800" b="1" dirty="0"/>
              <a:t> </a:t>
            </a:r>
            <a:r>
              <a:rPr lang="sv-SE" sz="2800" b="1" dirty="0" err="1"/>
              <a:t>Siverström</a:t>
            </a:r>
            <a:endParaRPr lang="sv-SE" sz="2800" b="1" dirty="0"/>
          </a:p>
        </p:txBody>
      </p:sp>
    </p:spTree>
    <p:extLst>
      <p:ext uri="{BB962C8B-B14F-4D97-AF65-F5344CB8AC3E}">
        <p14:creationId xmlns:p14="http://schemas.microsoft.com/office/powerpoint/2010/main" val="2247441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776DB9-D24A-2B38-5291-D8FD238E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 färre vårdplatser motsvarar 1 ytterligare ett dödsfall per år!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5BA6F308-2D02-E33F-5C6E-1CFF61903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9052" y="1253331"/>
            <a:ext cx="3922881" cy="4351338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5116ACD-9A07-69FC-D9CF-A1EAFF723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45" y="1690688"/>
            <a:ext cx="6820852" cy="450595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41B540A-2B96-D6BB-786E-C73394D6B9F6}"/>
              </a:ext>
            </a:extLst>
          </p:cNvPr>
          <p:cNvSpPr txBox="1"/>
          <p:nvPr/>
        </p:nvSpPr>
        <p:spPr>
          <a:xfrm>
            <a:off x="2537710" y="5186991"/>
            <a:ext cx="4756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OBS – ASA 3-4-5 får vänta längre än ASA 1o2.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893CADC1-8225-2B83-12DE-B35DA146843D}"/>
              </a:ext>
            </a:extLst>
          </p:cNvPr>
          <p:cNvSpPr txBox="1"/>
          <p:nvPr/>
        </p:nvSpPr>
        <p:spPr>
          <a:xfrm>
            <a:off x="2327424" y="3197272"/>
            <a:ext cx="5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60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04B639-9C92-746F-55A2-6593CAEE1C18}"/>
              </a:ext>
            </a:extLst>
          </p:cNvPr>
          <p:cNvSpPr txBox="1"/>
          <p:nvPr/>
        </p:nvSpPr>
        <p:spPr>
          <a:xfrm>
            <a:off x="716570" y="3186175"/>
            <a:ext cx="85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18 - 59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6E4A0F-8087-DA6C-012C-F2D5C567267F}"/>
              </a:ext>
            </a:extLst>
          </p:cNvPr>
          <p:cNvSpPr txBox="1"/>
          <p:nvPr/>
        </p:nvSpPr>
        <p:spPr>
          <a:xfrm>
            <a:off x="3679971" y="3197272"/>
            <a:ext cx="5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70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8A185BF-08FF-7231-A0A7-EB3B1366BC80}"/>
              </a:ext>
            </a:extLst>
          </p:cNvPr>
          <p:cNvSpPr txBox="1"/>
          <p:nvPr/>
        </p:nvSpPr>
        <p:spPr>
          <a:xfrm>
            <a:off x="4916489" y="3066041"/>
            <a:ext cx="53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80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79A60FF-BD17-48A2-1653-5B36EADA382C}"/>
              </a:ext>
            </a:extLst>
          </p:cNvPr>
          <p:cNvSpPr txBox="1"/>
          <p:nvPr/>
        </p:nvSpPr>
        <p:spPr>
          <a:xfrm flipH="1">
            <a:off x="6099758" y="3186175"/>
            <a:ext cx="53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90+</a:t>
            </a:r>
          </a:p>
        </p:txBody>
      </p:sp>
    </p:spTree>
    <p:extLst>
      <p:ext uri="{BB962C8B-B14F-4D97-AF65-F5344CB8AC3E}">
        <p14:creationId xmlns:p14="http://schemas.microsoft.com/office/powerpoint/2010/main" val="2461711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4C7E39-0E6C-11EC-5B49-9ADE1754E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89BB5E-2F59-69A4-FF23-445B4C8ED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5510804-094E-0434-820A-7FCC24FA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" y="-1"/>
            <a:ext cx="912937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7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66DB75-00CB-DECB-1733-D11D0D3E2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dirty="0"/>
              <a:t>I samma rapport</a:t>
            </a:r>
            <a:br>
              <a:rPr lang="sv-SE" dirty="0"/>
            </a:br>
            <a:r>
              <a:rPr lang="sv-SE" dirty="0"/>
              <a:t>minus 594 vpl !!!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D394BE6-83DA-4F25-C194-6044CF48F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309DA6-7A43-B135-F89C-9FE1E8E16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92" y="0"/>
            <a:ext cx="6775174" cy="682659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456F6CCC-7634-9EDE-CA26-97F29C924054}"/>
              </a:ext>
            </a:extLst>
          </p:cNvPr>
          <p:cNvSpPr txBox="1"/>
          <p:nvPr/>
        </p:nvSpPr>
        <p:spPr>
          <a:xfrm>
            <a:off x="7684851" y="2772383"/>
            <a:ext cx="304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Soc styr 2023-05-31</a:t>
            </a:r>
            <a:br>
              <a:rPr lang="sv-SE" dirty="0"/>
            </a:br>
            <a:r>
              <a:rPr lang="sv-SE" dirty="0"/>
              <a:t>2300 vpl extra behövs ….</a:t>
            </a:r>
          </a:p>
        </p:txBody>
      </p:sp>
    </p:spTree>
    <p:extLst>
      <p:ext uri="{BB962C8B-B14F-4D97-AF65-F5344CB8AC3E}">
        <p14:creationId xmlns:p14="http://schemas.microsoft.com/office/powerpoint/2010/main" val="2670471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824" y="77193"/>
            <a:ext cx="9870477" cy="1637307"/>
          </a:xfrm>
        </p:spPr>
        <p:txBody>
          <a:bodyPr/>
          <a:lstStyle/>
          <a:p>
            <a:pPr lvl="0"/>
            <a:br>
              <a:rPr lang="sv-SE" dirty="0"/>
            </a:br>
            <a:br>
              <a:rPr lang="sv-SE" dirty="0"/>
            </a:br>
            <a:r>
              <a:rPr lang="sv-SE" dirty="0"/>
              <a:t>Regeringens satsar nu på vårdlotsar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834" y="2038350"/>
            <a:ext cx="5743703" cy="4204383"/>
          </a:xfrm>
        </p:spPr>
      </p:pic>
    </p:spTree>
    <p:extLst>
      <p:ext uri="{BB962C8B-B14F-4D97-AF65-F5344CB8AC3E}">
        <p14:creationId xmlns:p14="http://schemas.microsoft.com/office/powerpoint/2010/main" val="332801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6993314-4A12-3FC1-109C-1357D14B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71" y="154508"/>
            <a:ext cx="6849401" cy="67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576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8632AB-7695-6477-F6F4-D1D1DE8C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Etiska övervägande – vilka operationer ger mest patientlidande av att vänta?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8D89AA4A-D51A-E93C-B7CC-B97C6B9409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46"/>
          <a:stretch/>
        </p:blipFill>
        <p:spPr>
          <a:xfrm>
            <a:off x="5075128" y="1790378"/>
            <a:ext cx="6048593" cy="3900208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6D713043-9ADE-C743-A56F-5C2520B6B023}"/>
              </a:ext>
            </a:extLst>
          </p:cNvPr>
          <p:cNvSpPr txBox="1"/>
          <p:nvPr/>
        </p:nvSpPr>
        <p:spPr>
          <a:xfrm>
            <a:off x="838200" y="2063692"/>
            <a:ext cx="3968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/>
              <a:t>Prioriterar i första hand</a:t>
            </a:r>
          </a:p>
          <a:p>
            <a:r>
              <a:rPr lang="sv-SE" sz="3600" dirty="0"/>
              <a:t>Bröstcancer</a:t>
            </a:r>
          </a:p>
          <a:p>
            <a:r>
              <a:rPr lang="sv-SE" sz="3600" dirty="0"/>
              <a:t>Prostatacancer</a:t>
            </a:r>
          </a:p>
          <a:p>
            <a:r>
              <a:rPr lang="sv-SE" sz="3600" dirty="0"/>
              <a:t>Coloncancer</a:t>
            </a:r>
          </a:p>
        </p:txBody>
      </p:sp>
    </p:spTree>
    <p:extLst>
      <p:ext uri="{BB962C8B-B14F-4D97-AF65-F5344CB8AC3E}">
        <p14:creationId xmlns:p14="http://schemas.microsoft.com/office/powerpoint/2010/main" val="3026552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5C396C-082B-C42A-2E82-057C38D5E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58D05B1-ACA2-AE08-1BD9-08C0D47E4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ADCEC64-5AE1-E3FB-98B5-57472DA17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830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21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ECD436-42D6-3455-3AAA-8EB59A04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129CBE-A8DF-7EF2-22B2-441FF5B36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874AF88-8849-12A4-B4E1-05C8C934E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89"/>
            <a:ext cx="12192000" cy="5802333"/>
          </a:xfrm>
          <a:prstGeom prst="rect">
            <a:avLst/>
          </a:prstGeom>
        </p:spPr>
      </p:pic>
      <p:sp>
        <p:nvSpPr>
          <p:cNvPr id="6" name="Pil: höger 5">
            <a:extLst>
              <a:ext uri="{FF2B5EF4-FFF2-40B4-BE49-F238E27FC236}">
                <a16:creationId xmlns:a16="http://schemas.microsoft.com/office/drawing/2014/main" id="{CE840C85-A41C-B473-FEAC-F76C071C9F64}"/>
              </a:ext>
            </a:extLst>
          </p:cNvPr>
          <p:cNvSpPr/>
          <p:nvPr/>
        </p:nvSpPr>
        <p:spPr>
          <a:xfrm>
            <a:off x="7839075" y="2999455"/>
            <a:ext cx="1123950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l: höger 6">
            <a:extLst>
              <a:ext uri="{FF2B5EF4-FFF2-40B4-BE49-F238E27FC236}">
                <a16:creationId xmlns:a16="http://schemas.microsoft.com/office/drawing/2014/main" id="{930F4691-78EE-C329-7262-C5110CB31671}"/>
              </a:ext>
            </a:extLst>
          </p:cNvPr>
          <p:cNvSpPr/>
          <p:nvPr/>
        </p:nvSpPr>
        <p:spPr>
          <a:xfrm rot="17185802">
            <a:off x="4610102" y="5277397"/>
            <a:ext cx="1123950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il: nedåt 3">
            <a:extLst>
              <a:ext uri="{FF2B5EF4-FFF2-40B4-BE49-F238E27FC236}">
                <a16:creationId xmlns:a16="http://schemas.microsoft.com/office/drawing/2014/main" id="{EC417B0B-39DA-5002-3FEE-A77E586E0277}"/>
              </a:ext>
            </a:extLst>
          </p:cNvPr>
          <p:cNvSpPr/>
          <p:nvPr/>
        </p:nvSpPr>
        <p:spPr>
          <a:xfrm>
            <a:off x="1757779" y="621437"/>
            <a:ext cx="230819" cy="213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5529376-5EDB-C6B0-0AB9-D2444DFAA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91" y="676498"/>
            <a:ext cx="268247" cy="231668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7EB68F2F-04E2-8A5E-F3E8-EF394247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91" y="681037"/>
            <a:ext cx="268247" cy="23166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A8FA244-9C61-2D6B-F377-D5B4E0F30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64" y="676498"/>
            <a:ext cx="268247" cy="23166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764A003-58E8-3713-F7BA-2B35E91C5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951" y="649865"/>
            <a:ext cx="268247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30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948C60-111B-9428-4646-BC509402E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1888" cy="3711925"/>
          </a:xfrm>
        </p:spPr>
        <p:txBody>
          <a:bodyPr>
            <a:normAutofit fontScale="90000"/>
          </a:bodyPr>
          <a:lstStyle/>
          <a:p>
            <a:pPr algn="r"/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9. 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KEC01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Prostata-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cancer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2020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till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2023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CAAB1A60-B728-28A5-CAE2-FFD61FC0D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25" y="0"/>
            <a:ext cx="3440805" cy="2815204"/>
          </a:xfr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895AC7AD-4567-BB4B-56FE-8C0915EBF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048" y="0"/>
            <a:ext cx="3440805" cy="277290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5115F90-27AE-B957-E7D6-615C03E7D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8484"/>
            <a:ext cx="3453867" cy="281520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0B9E15E-BDAC-3321-9AED-8427BE71B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668" y="3527715"/>
            <a:ext cx="3320772" cy="280597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2604F3E-582D-A77B-9CCE-022C80A1F132}"/>
              </a:ext>
            </a:extLst>
          </p:cNvPr>
          <p:cNvSpPr txBox="1"/>
          <p:nvPr/>
        </p:nvSpPr>
        <p:spPr>
          <a:xfrm>
            <a:off x="838200" y="2692866"/>
            <a:ext cx="6267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20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2021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2022                                                                      2023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20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20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2658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FEE0CA-4E0F-324B-109F-A9354D24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Prostatacancer 2022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42B1FDC5-F07C-65B7-983C-638C1FE15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83629"/>
            <a:ext cx="8031986" cy="5211141"/>
          </a:xfrm>
        </p:spPr>
      </p:pic>
    </p:spTree>
    <p:extLst>
      <p:ext uri="{BB962C8B-B14F-4D97-AF65-F5344CB8AC3E}">
        <p14:creationId xmlns:p14="http://schemas.microsoft.com/office/powerpoint/2010/main" val="3402626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63DDE-3965-4814-88B2-1C1EB4B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06" y="395947"/>
            <a:ext cx="10788080" cy="4367439"/>
          </a:xfrm>
        </p:spPr>
        <p:txBody>
          <a:bodyPr>
            <a:normAutofit fontScale="90000"/>
          </a:bodyPr>
          <a:lstStyle/>
          <a:p>
            <a:pPr algn="r"/>
            <a:r>
              <a:rPr lang="sv-SE" sz="3200" dirty="0"/>
              <a:t>9. </a:t>
            </a:r>
            <a:br>
              <a:rPr lang="sv-SE" sz="3200" dirty="0"/>
            </a:br>
            <a:r>
              <a:rPr lang="sv-SE" sz="3200" dirty="0"/>
              <a:t>KEC01</a:t>
            </a:r>
            <a:br>
              <a:rPr lang="sv-SE" sz="3200" dirty="0"/>
            </a:br>
            <a:r>
              <a:rPr lang="sv-SE" sz="3200" dirty="0"/>
              <a:t>Prostata-</a:t>
            </a:r>
            <a:br>
              <a:rPr lang="sv-SE" sz="3200" dirty="0"/>
            </a:br>
            <a:r>
              <a:rPr lang="sv-SE" sz="3200" dirty="0"/>
              <a:t>cancer</a:t>
            </a:r>
            <a:br>
              <a:rPr lang="sv-SE" sz="3200" dirty="0"/>
            </a:br>
            <a:br>
              <a:rPr lang="sv-SE" sz="3200" dirty="0"/>
            </a:br>
            <a:r>
              <a:rPr lang="sv-SE" sz="3200" dirty="0"/>
              <a:t>OBS</a:t>
            </a:r>
            <a:br>
              <a:rPr lang="sv-SE" sz="3200" dirty="0"/>
            </a:br>
            <a:r>
              <a:rPr lang="sv-SE" sz="3200" dirty="0"/>
              <a:t>Pilar</a:t>
            </a:r>
            <a:br>
              <a:rPr lang="sv-SE" sz="3200" dirty="0"/>
            </a:br>
            <a:r>
              <a:rPr lang="sv-SE" sz="3200" dirty="0"/>
              <a:t>2020</a:t>
            </a:r>
            <a:br>
              <a:rPr lang="sv-SE" sz="3200" dirty="0"/>
            </a:br>
            <a:r>
              <a:rPr lang="sv-SE" sz="3200" dirty="0"/>
              <a:t>och </a:t>
            </a:r>
            <a:br>
              <a:rPr lang="sv-SE" sz="3200" dirty="0"/>
            </a:br>
            <a:r>
              <a:rPr lang="sv-SE" sz="3200" dirty="0"/>
              <a:t>2021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D9E14B5-8F49-4881-ABF5-93EFDF55C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59619"/>
            <a:ext cx="8582247" cy="2317343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8173CF0-45D0-881A-B1B9-680B4876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14" y="532070"/>
            <a:ext cx="9515387" cy="5454791"/>
          </a:xfrm>
          <a:prstGeom prst="rect">
            <a:avLst/>
          </a:prstGeom>
        </p:spPr>
      </p:pic>
      <p:sp>
        <p:nvSpPr>
          <p:cNvPr id="7" name="Pil: nedåt 6">
            <a:extLst>
              <a:ext uri="{FF2B5EF4-FFF2-40B4-BE49-F238E27FC236}">
                <a16:creationId xmlns:a16="http://schemas.microsoft.com/office/drawing/2014/main" id="{38573A92-136A-F10A-4D0C-511605C86B4A}"/>
              </a:ext>
            </a:extLst>
          </p:cNvPr>
          <p:cNvSpPr/>
          <p:nvPr/>
        </p:nvSpPr>
        <p:spPr>
          <a:xfrm>
            <a:off x="4826323" y="2099177"/>
            <a:ext cx="217715" cy="287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l: nedåt 8">
            <a:extLst>
              <a:ext uri="{FF2B5EF4-FFF2-40B4-BE49-F238E27FC236}">
                <a16:creationId xmlns:a16="http://schemas.microsoft.com/office/drawing/2014/main" id="{ADAF660E-A693-E367-970A-5F9A341ADB09}"/>
              </a:ext>
            </a:extLst>
          </p:cNvPr>
          <p:cNvSpPr/>
          <p:nvPr/>
        </p:nvSpPr>
        <p:spPr>
          <a:xfrm>
            <a:off x="6227346" y="2126793"/>
            <a:ext cx="217715" cy="2873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13415DE8-7D9D-DEAC-FB98-0E0E6E9ABA8C}"/>
              </a:ext>
            </a:extLst>
          </p:cNvPr>
          <p:cNvCxnSpPr>
            <a:cxnSpLocks/>
          </p:cNvCxnSpPr>
          <p:nvPr/>
        </p:nvCxnSpPr>
        <p:spPr>
          <a:xfrm>
            <a:off x="1157681" y="2659310"/>
            <a:ext cx="834142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5CCE8D37-1F30-83B5-5CC6-A42FAD961A14}"/>
              </a:ext>
            </a:extLst>
          </p:cNvPr>
          <p:cNvCxnSpPr>
            <a:cxnSpLocks/>
          </p:cNvCxnSpPr>
          <p:nvPr/>
        </p:nvCxnSpPr>
        <p:spPr>
          <a:xfrm>
            <a:off x="2743580" y="1215890"/>
            <a:ext cx="0" cy="345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5A7123B8-44F5-3A38-0435-98AC530D1B21}"/>
              </a:ext>
            </a:extLst>
          </p:cNvPr>
          <p:cNvCxnSpPr>
            <a:cxnSpLocks/>
          </p:cNvCxnSpPr>
          <p:nvPr/>
        </p:nvCxnSpPr>
        <p:spPr>
          <a:xfrm>
            <a:off x="4209876" y="1215890"/>
            <a:ext cx="0" cy="345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00798239-327A-DF4B-3978-822D050CB20A}"/>
              </a:ext>
            </a:extLst>
          </p:cNvPr>
          <p:cNvCxnSpPr>
            <a:cxnSpLocks/>
          </p:cNvCxnSpPr>
          <p:nvPr/>
        </p:nvCxnSpPr>
        <p:spPr>
          <a:xfrm>
            <a:off x="5693926" y="1215890"/>
            <a:ext cx="0" cy="345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B8E2EE3D-3D3F-C654-15B5-D69479A9BBC8}"/>
              </a:ext>
            </a:extLst>
          </p:cNvPr>
          <p:cNvCxnSpPr>
            <a:cxnSpLocks/>
          </p:cNvCxnSpPr>
          <p:nvPr/>
        </p:nvCxnSpPr>
        <p:spPr>
          <a:xfrm>
            <a:off x="7169098" y="1215890"/>
            <a:ext cx="0" cy="345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C06529C-17F1-6A43-BA5B-F3282E896857}"/>
              </a:ext>
            </a:extLst>
          </p:cNvPr>
          <p:cNvCxnSpPr>
            <a:cxnSpLocks/>
          </p:cNvCxnSpPr>
          <p:nvPr/>
        </p:nvCxnSpPr>
        <p:spPr>
          <a:xfrm>
            <a:off x="8635393" y="1215890"/>
            <a:ext cx="0" cy="3458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9A58AB67-4B15-F3C5-4472-58242D7F8A1D}"/>
              </a:ext>
            </a:extLst>
          </p:cNvPr>
          <p:cNvSpPr txBox="1"/>
          <p:nvPr/>
        </p:nvSpPr>
        <p:spPr>
          <a:xfrm>
            <a:off x="1509204" y="3888940"/>
            <a:ext cx="8487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2018              2019                   2020                    2021                   2022                    2023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240453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63DDE-3965-4814-88B2-1C1EB4B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06" y="395947"/>
            <a:ext cx="10894406" cy="4622620"/>
          </a:xfrm>
        </p:spPr>
        <p:txBody>
          <a:bodyPr>
            <a:normAutofit/>
          </a:bodyPr>
          <a:lstStyle/>
          <a:p>
            <a:pPr algn="r"/>
            <a:r>
              <a:rPr lang="sv-SE" sz="3200" dirty="0"/>
              <a:t>10.</a:t>
            </a:r>
            <a:br>
              <a:rPr lang="sv-SE" sz="3200" dirty="0"/>
            </a:br>
            <a:r>
              <a:rPr lang="sv-SE" sz="3200" dirty="0"/>
              <a:t>Bröstcancer </a:t>
            </a:r>
            <a:br>
              <a:rPr lang="sv-SE" sz="3200" dirty="0"/>
            </a:br>
            <a:r>
              <a:rPr lang="sv-SE" sz="3200" dirty="0"/>
              <a:t>HAB40</a:t>
            </a:r>
            <a:br>
              <a:rPr lang="sv-SE" sz="3200" dirty="0"/>
            </a:br>
            <a:r>
              <a:rPr lang="sv-SE" sz="3200" dirty="0"/>
              <a:t>Resektion </a:t>
            </a:r>
            <a:br>
              <a:rPr lang="sv-SE" sz="3200" dirty="0"/>
            </a:br>
            <a:r>
              <a:rPr lang="sv-SE" sz="3200" dirty="0"/>
              <a:t>av bröstkörtel</a:t>
            </a:r>
            <a:br>
              <a:rPr lang="sv-SE" sz="3200" dirty="0"/>
            </a:br>
            <a:r>
              <a:rPr lang="sv-SE" sz="3200" dirty="0"/>
              <a:t>2020 – 2023</a:t>
            </a:r>
            <a:br>
              <a:rPr lang="sv-SE" sz="3200" dirty="0"/>
            </a:br>
            <a:br>
              <a:rPr lang="sv-SE" sz="3200" dirty="0"/>
            </a:br>
            <a:r>
              <a:rPr lang="sv-SE" sz="3200" b="1" dirty="0"/>
              <a:t>Så här</a:t>
            </a:r>
            <a:br>
              <a:rPr lang="sv-SE" sz="3200" b="1" dirty="0"/>
            </a:br>
            <a:r>
              <a:rPr lang="sv-SE" sz="3200" b="1" dirty="0"/>
              <a:t>ser jämlik </a:t>
            </a:r>
            <a:br>
              <a:rPr lang="sv-SE" sz="3200" b="1" dirty="0"/>
            </a:br>
            <a:r>
              <a:rPr lang="sv-SE" sz="3200" b="1" dirty="0"/>
              <a:t>vård ut!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0B0F9B6A-A54B-6654-5569-BF5E1CE47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6630" y="3673834"/>
            <a:ext cx="3815359" cy="30839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DD1322A-53DC-F39C-98E8-D4CD98CA1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481659" cy="29277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DEB9ACBA-49CB-B16F-65E1-BCD232DC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630" y="0"/>
            <a:ext cx="3466994" cy="292775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F805660-94A9-76E1-F157-0D9BA1FF5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36060"/>
            <a:ext cx="3815359" cy="3221939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9E8FB15A-4521-F40A-A242-99B68C36A3A6}"/>
              </a:ext>
            </a:extLst>
          </p:cNvPr>
          <p:cNvSpPr txBox="1"/>
          <p:nvPr/>
        </p:nvSpPr>
        <p:spPr>
          <a:xfrm>
            <a:off x="833306" y="2683990"/>
            <a:ext cx="60946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2020                                                                       2021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2022                                                                        2023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331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6B13ED-B405-56F3-3A2A-ADCF1294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3125"/>
          </a:xfrm>
        </p:spPr>
        <p:txBody>
          <a:bodyPr/>
          <a:lstStyle/>
          <a:p>
            <a:r>
              <a:rPr lang="sv-SE" dirty="0"/>
              <a:t>Bröstcancer 2022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34FB53C-D80C-7C78-FDA5-E52C93C1A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" y="1162420"/>
            <a:ext cx="8837140" cy="5837611"/>
          </a:xfrm>
        </p:spPr>
      </p:pic>
    </p:spTree>
    <p:extLst>
      <p:ext uri="{BB962C8B-B14F-4D97-AF65-F5344CB8AC3E}">
        <p14:creationId xmlns:p14="http://schemas.microsoft.com/office/powerpoint/2010/main" val="918694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373BAA-C88A-CF72-B809-DD4B0293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E9D4FA-941F-433B-4721-48EF6150F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5F8BAE1-0917-B6AD-8570-5126E8A5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" y="214712"/>
            <a:ext cx="11495434" cy="6428576"/>
          </a:xfrm>
          <a:prstGeom prst="rect">
            <a:avLst/>
          </a:prstGeom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CB090564-4178-0757-81DF-08FA74D3489E}"/>
              </a:ext>
            </a:extLst>
          </p:cNvPr>
          <p:cNvCxnSpPr>
            <a:cxnSpLocks/>
          </p:cNvCxnSpPr>
          <p:nvPr/>
        </p:nvCxnSpPr>
        <p:spPr>
          <a:xfrm>
            <a:off x="985421" y="3178206"/>
            <a:ext cx="1015605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A1538DF3-E0C5-EEC0-1E43-1757B74FEAD8}"/>
              </a:ext>
            </a:extLst>
          </p:cNvPr>
          <p:cNvCxnSpPr>
            <a:cxnSpLocks/>
          </p:cNvCxnSpPr>
          <p:nvPr/>
        </p:nvCxnSpPr>
        <p:spPr>
          <a:xfrm>
            <a:off x="2885243" y="1154097"/>
            <a:ext cx="0" cy="409260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93DE603D-E8D2-6338-2CF4-BBFE35034AC6}"/>
              </a:ext>
            </a:extLst>
          </p:cNvPr>
          <p:cNvCxnSpPr>
            <a:cxnSpLocks/>
          </p:cNvCxnSpPr>
          <p:nvPr/>
        </p:nvCxnSpPr>
        <p:spPr>
          <a:xfrm>
            <a:off x="4617868" y="1154097"/>
            <a:ext cx="0" cy="424500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1A8D5E9B-48B4-CB9A-68C4-D8A64C74E8AF}"/>
              </a:ext>
            </a:extLst>
          </p:cNvPr>
          <p:cNvCxnSpPr>
            <a:cxnSpLocks/>
          </p:cNvCxnSpPr>
          <p:nvPr/>
        </p:nvCxnSpPr>
        <p:spPr>
          <a:xfrm>
            <a:off x="6359372" y="1154097"/>
            <a:ext cx="0" cy="424500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C9FD1D22-7B1D-DA18-0DAA-225BF9318623}"/>
              </a:ext>
            </a:extLst>
          </p:cNvPr>
          <p:cNvCxnSpPr>
            <a:cxnSpLocks/>
          </p:cNvCxnSpPr>
          <p:nvPr/>
        </p:nvCxnSpPr>
        <p:spPr>
          <a:xfrm>
            <a:off x="8109751" y="1154097"/>
            <a:ext cx="0" cy="424500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E8C28776-54FF-0554-7D53-5461091BC081}"/>
              </a:ext>
            </a:extLst>
          </p:cNvPr>
          <p:cNvCxnSpPr>
            <a:cxnSpLocks/>
          </p:cNvCxnSpPr>
          <p:nvPr/>
        </p:nvCxnSpPr>
        <p:spPr>
          <a:xfrm>
            <a:off x="9842377" y="1174811"/>
            <a:ext cx="0" cy="409260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15A044CB-467D-1DBC-391C-F3F4181628AE}"/>
              </a:ext>
            </a:extLst>
          </p:cNvPr>
          <p:cNvSpPr txBox="1"/>
          <p:nvPr/>
        </p:nvSpPr>
        <p:spPr>
          <a:xfrm>
            <a:off x="985421" y="4785064"/>
            <a:ext cx="10093906" cy="38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2018                            2019                        2020                        2021                         2022                        2023</a:t>
            </a:r>
          </a:p>
        </p:txBody>
      </p:sp>
    </p:spTree>
    <p:extLst>
      <p:ext uri="{BB962C8B-B14F-4D97-AF65-F5344CB8AC3E}">
        <p14:creationId xmlns:p14="http://schemas.microsoft.com/office/powerpoint/2010/main" val="1666195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4524" y="77193"/>
            <a:ext cx="7800778" cy="1279163"/>
          </a:xfrm>
        </p:spPr>
        <p:txBody>
          <a:bodyPr/>
          <a:lstStyle/>
          <a:p>
            <a:pPr lvl="0"/>
            <a:br>
              <a:rPr lang="sv-SE" dirty="0"/>
            </a:br>
            <a:br>
              <a:rPr lang="sv-SE" dirty="0"/>
            </a:br>
            <a:r>
              <a:rPr lang="sv-SE" dirty="0"/>
              <a:t>Hur går det med väntetider?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4259" y="1828800"/>
            <a:ext cx="5743703" cy="4204383"/>
          </a:xfrm>
        </p:spPr>
      </p:pic>
    </p:spTree>
    <p:extLst>
      <p:ext uri="{BB962C8B-B14F-4D97-AF65-F5344CB8AC3E}">
        <p14:creationId xmlns:p14="http://schemas.microsoft.com/office/powerpoint/2010/main" val="3897510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8F521-9B3C-A7FD-F0EF-AD67AEA52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1199920" cy="5005865"/>
          </a:xfrm>
        </p:spPr>
        <p:txBody>
          <a:bodyPr>
            <a:normAutofit/>
          </a:bodyPr>
          <a:lstStyle/>
          <a:p>
            <a:pPr algn="r"/>
            <a:r>
              <a:rPr lang="sv-SE" sz="4000" dirty="0"/>
              <a:t>OBS –</a:t>
            </a:r>
            <a:br>
              <a:rPr lang="sv-SE" sz="4000" dirty="0"/>
            </a:br>
            <a:r>
              <a:rPr lang="sv-SE" sz="4000" dirty="0"/>
              <a:t>&gt;196.000</a:t>
            </a:r>
            <a:br>
              <a:rPr lang="sv-SE" sz="4000" dirty="0"/>
            </a:br>
            <a:r>
              <a:rPr lang="sv-SE" sz="4000" dirty="0"/>
              <a:t>OP </a:t>
            </a:r>
            <a:br>
              <a:rPr lang="sv-SE" sz="4000" dirty="0"/>
            </a:br>
            <a:r>
              <a:rPr lang="sv-SE" sz="4000" dirty="0"/>
              <a:t>i kö sept </a:t>
            </a:r>
            <a:br>
              <a:rPr lang="sv-SE" sz="4000" dirty="0"/>
            </a:br>
            <a:r>
              <a:rPr lang="sv-SE" sz="4000" dirty="0"/>
              <a:t>2022</a:t>
            </a:r>
            <a:br>
              <a:rPr lang="sv-SE" sz="4000" dirty="0"/>
            </a:br>
            <a:r>
              <a:rPr lang="sv-SE" sz="4000" dirty="0"/>
              <a:t>OBS-</a:t>
            </a:r>
            <a:br>
              <a:rPr lang="sv-SE" sz="4000" dirty="0"/>
            </a:br>
            <a:r>
              <a:rPr lang="sv-SE" sz="4000" dirty="0"/>
              <a:t>Trenden!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A06D73FC-4561-F7AC-9E8C-194A82CD8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65" y="-167317"/>
            <a:ext cx="9454852" cy="6892434"/>
          </a:xfrm>
        </p:spPr>
      </p:pic>
    </p:spTree>
    <p:extLst>
      <p:ext uri="{BB962C8B-B14F-4D97-AF65-F5344CB8AC3E}">
        <p14:creationId xmlns:p14="http://schemas.microsoft.com/office/powerpoint/2010/main" val="19393255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E7A08-31A0-12AD-E10E-9C19753A3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0F70BB2-4772-F894-4639-193697370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47" y="45235"/>
            <a:ext cx="9005615" cy="6447639"/>
          </a:xfrm>
        </p:spPr>
      </p:pic>
    </p:spTree>
    <p:extLst>
      <p:ext uri="{BB962C8B-B14F-4D97-AF65-F5344CB8AC3E}">
        <p14:creationId xmlns:p14="http://schemas.microsoft.com/office/powerpoint/2010/main" val="9691534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4D905609-7269-4057-A585-89A7AC725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370B9CD-72A4-48F8-B8B7-E4A457C4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445" y="-172248"/>
            <a:ext cx="11855959" cy="720249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B28A192-9AC1-4F47-AA5A-67F9E8E87899}"/>
              </a:ext>
            </a:extLst>
          </p:cNvPr>
          <p:cNvSpPr txBox="1"/>
          <p:nvPr/>
        </p:nvSpPr>
        <p:spPr>
          <a:xfrm>
            <a:off x="8170606" y="3588774"/>
            <a:ext cx="270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Dessa 20 operationskoder står för 25,5% av Sveriges totala produktion mätt i Operationstid.</a:t>
            </a:r>
          </a:p>
        </p:txBody>
      </p:sp>
      <p:sp>
        <p:nvSpPr>
          <p:cNvPr id="3" name="Pil: höger 2">
            <a:extLst>
              <a:ext uri="{FF2B5EF4-FFF2-40B4-BE49-F238E27FC236}">
                <a16:creationId xmlns:a16="http://schemas.microsoft.com/office/drawing/2014/main" id="{6E3765DD-1676-EE61-DCD4-280803C84B9D}"/>
              </a:ext>
            </a:extLst>
          </p:cNvPr>
          <p:cNvSpPr/>
          <p:nvPr/>
        </p:nvSpPr>
        <p:spPr>
          <a:xfrm rot="10800000">
            <a:off x="10874477" y="1028515"/>
            <a:ext cx="638175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27B13B97-371A-013B-E6B6-BC7E381835BE}"/>
              </a:ext>
            </a:extLst>
          </p:cNvPr>
          <p:cNvSpPr/>
          <p:nvPr/>
        </p:nvSpPr>
        <p:spPr>
          <a:xfrm rot="10800000">
            <a:off x="7627680" y="2604353"/>
            <a:ext cx="638175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il: höger 6">
            <a:extLst>
              <a:ext uri="{FF2B5EF4-FFF2-40B4-BE49-F238E27FC236}">
                <a16:creationId xmlns:a16="http://schemas.microsoft.com/office/drawing/2014/main" id="{F3DA6CD5-3FC6-085F-7DBD-963E6CEA3E17}"/>
              </a:ext>
            </a:extLst>
          </p:cNvPr>
          <p:cNvSpPr/>
          <p:nvPr/>
        </p:nvSpPr>
        <p:spPr>
          <a:xfrm rot="10800000">
            <a:off x="7851518" y="2337449"/>
            <a:ext cx="638175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Pil: höger 7">
            <a:extLst>
              <a:ext uri="{FF2B5EF4-FFF2-40B4-BE49-F238E27FC236}">
                <a16:creationId xmlns:a16="http://schemas.microsoft.com/office/drawing/2014/main" id="{D00D68C8-3456-C6F3-83FA-AC66BC9EE1A3}"/>
              </a:ext>
            </a:extLst>
          </p:cNvPr>
          <p:cNvSpPr/>
          <p:nvPr/>
        </p:nvSpPr>
        <p:spPr>
          <a:xfrm rot="10800000">
            <a:off x="6381750" y="5457825"/>
            <a:ext cx="638175" cy="39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6683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36737" y="27433"/>
            <a:ext cx="8622890" cy="1161057"/>
          </a:xfrm>
        </p:spPr>
        <p:txBody>
          <a:bodyPr>
            <a:normAutofit fontScale="90000"/>
          </a:bodyPr>
          <a:lstStyle/>
          <a:p>
            <a:pPr lvl="0" algn="ctr"/>
            <a:r>
              <a:rPr lang="sv-SE" dirty="0"/>
              <a:t>OPÖ-op – Ett praktiskt fall Bröstrekonstruktioner lambåkir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927" y="1571626"/>
            <a:ext cx="6095036" cy="4461558"/>
          </a:xfrm>
        </p:spPr>
      </p:pic>
    </p:spTree>
    <p:extLst>
      <p:ext uri="{BB962C8B-B14F-4D97-AF65-F5344CB8AC3E}">
        <p14:creationId xmlns:p14="http://schemas.microsoft.com/office/powerpoint/2010/main" val="1065964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63DDE-3965-4814-88B2-1C1EB4B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07211" cy="2100673"/>
          </a:xfrm>
        </p:spPr>
        <p:txBody>
          <a:bodyPr>
            <a:normAutofit fontScale="90000"/>
          </a:bodyPr>
          <a:lstStyle/>
          <a:p>
            <a:pPr algn="r"/>
            <a:br>
              <a:rPr lang="sv-SE" dirty="0"/>
            </a:br>
            <a:r>
              <a:rPr lang="sv-SE" dirty="0"/>
              <a:t>1.</a:t>
            </a:r>
            <a:br>
              <a:rPr lang="sv-SE" dirty="0"/>
            </a:br>
            <a:r>
              <a:rPr lang="sv-SE" dirty="0"/>
              <a:t>JAK21 </a:t>
            </a:r>
            <a:br>
              <a:rPr lang="sv-SE" dirty="0"/>
            </a:br>
            <a:r>
              <a:rPr lang="sv-SE" dirty="0"/>
              <a:t>Lapgalla</a:t>
            </a:r>
            <a:br>
              <a:rPr lang="sv-SE" dirty="0"/>
            </a:br>
            <a:r>
              <a:rPr lang="sv-SE" dirty="0"/>
              <a:t>2022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5C1B6C-E050-41CF-B913-3F661C50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CBDA04C-2129-4000-8DBA-395A649F9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0" y="0"/>
            <a:ext cx="8505825" cy="6791325"/>
          </a:xfrm>
          <a:prstGeom prst="rect">
            <a:avLst/>
          </a:prstGeom>
        </p:spPr>
      </p:pic>
      <p:sp>
        <p:nvSpPr>
          <p:cNvPr id="4" name="Frihandsfigur: Form 3">
            <a:extLst>
              <a:ext uri="{FF2B5EF4-FFF2-40B4-BE49-F238E27FC236}">
                <a16:creationId xmlns:a16="http://schemas.microsoft.com/office/drawing/2014/main" id="{205B466C-D9FE-4433-BFF6-01584424EAD3}"/>
              </a:ext>
            </a:extLst>
          </p:cNvPr>
          <p:cNvSpPr/>
          <p:nvPr/>
        </p:nvSpPr>
        <p:spPr>
          <a:xfrm>
            <a:off x="4764946" y="1031846"/>
            <a:ext cx="3381321" cy="5108895"/>
          </a:xfrm>
          <a:custGeom>
            <a:avLst/>
            <a:gdLst>
              <a:gd name="connsiteX0" fmla="*/ 3372375 w 3381321"/>
              <a:gd name="connsiteY0" fmla="*/ 0 h 5108895"/>
              <a:gd name="connsiteX1" fmla="*/ 3372375 w 3381321"/>
              <a:gd name="connsiteY1" fmla="*/ 209725 h 5108895"/>
              <a:gd name="connsiteX2" fmla="*/ 3363986 w 3381321"/>
              <a:gd name="connsiteY2" fmla="*/ 243281 h 5108895"/>
              <a:gd name="connsiteX3" fmla="*/ 3322041 w 3381321"/>
              <a:gd name="connsiteY3" fmla="*/ 310393 h 5108895"/>
              <a:gd name="connsiteX4" fmla="*/ 3313652 w 3381321"/>
              <a:gd name="connsiteY4" fmla="*/ 335560 h 5108895"/>
              <a:gd name="connsiteX5" fmla="*/ 3288485 w 3381321"/>
              <a:gd name="connsiteY5" fmla="*/ 419449 h 5108895"/>
              <a:gd name="connsiteX6" fmla="*/ 3254929 w 3381321"/>
              <a:gd name="connsiteY6" fmla="*/ 453005 h 5108895"/>
              <a:gd name="connsiteX7" fmla="*/ 3246540 w 3381321"/>
              <a:gd name="connsiteY7" fmla="*/ 486561 h 5108895"/>
              <a:gd name="connsiteX8" fmla="*/ 3187817 w 3381321"/>
              <a:gd name="connsiteY8" fmla="*/ 511728 h 5108895"/>
              <a:gd name="connsiteX9" fmla="*/ 3145872 w 3381321"/>
              <a:gd name="connsiteY9" fmla="*/ 528506 h 5108895"/>
              <a:gd name="connsiteX10" fmla="*/ 2986482 w 3381321"/>
              <a:gd name="connsiteY10" fmla="*/ 545284 h 5108895"/>
              <a:gd name="connsiteX11" fmla="*/ 2776757 w 3381321"/>
              <a:gd name="connsiteY11" fmla="*/ 587229 h 5108895"/>
              <a:gd name="connsiteX12" fmla="*/ 2726423 w 3381321"/>
              <a:gd name="connsiteY12" fmla="*/ 595618 h 5108895"/>
              <a:gd name="connsiteX13" fmla="*/ 2659311 w 3381321"/>
              <a:gd name="connsiteY13" fmla="*/ 629174 h 5108895"/>
              <a:gd name="connsiteX14" fmla="*/ 2608977 w 3381321"/>
              <a:gd name="connsiteY14" fmla="*/ 662730 h 5108895"/>
              <a:gd name="connsiteX15" fmla="*/ 2516698 w 3381321"/>
              <a:gd name="connsiteY15" fmla="*/ 721453 h 5108895"/>
              <a:gd name="connsiteX16" fmla="*/ 2483142 w 3381321"/>
              <a:gd name="connsiteY16" fmla="*/ 738231 h 5108895"/>
              <a:gd name="connsiteX17" fmla="*/ 2457975 w 3381321"/>
              <a:gd name="connsiteY17" fmla="*/ 763398 h 5108895"/>
              <a:gd name="connsiteX18" fmla="*/ 2365696 w 3381321"/>
              <a:gd name="connsiteY18" fmla="*/ 822121 h 5108895"/>
              <a:gd name="connsiteX19" fmla="*/ 2332140 w 3381321"/>
              <a:gd name="connsiteY19" fmla="*/ 855677 h 5108895"/>
              <a:gd name="connsiteX20" fmla="*/ 2273417 w 3381321"/>
              <a:gd name="connsiteY20" fmla="*/ 889233 h 5108895"/>
              <a:gd name="connsiteX21" fmla="*/ 2256639 w 3381321"/>
              <a:gd name="connsiteY21" fmla="*/ 922789 h 5108895"/>
              <a:gd name="connsiteX22" fmla="*/ 2248250 w 3381321"/>
              <a:gd name="connsiteY22" fmla="*/ 956345 h 5108895"/>
              <a:gd name="connsiteX23" fmla="*/ 2239861 w 3381321"/>
              <a:gd name="connsiteY23" fmla="*/ 981512 h 5108895"/>
              <a:gd name="connsiteX24" fmla="*/ 2231472 w 3381321"/>
              <a:gd name="connsiteY24" fmla="*/ 1015068 h 5108895"/>
              <a:gd name="connsiteX25" fmla="*/ 2197916 w 3381321"/>
              <a:gd name="connsiteY25" fmla="*/ 1065402 h 5108895"/>
              <a:gd name="connsiteX26" fmla="*/ 2181138 w 3381321"/>
              <a:gd name="connsiteY26" fmla="*/ 1098958 h 5108895"/>
              <a:gd name="connsiteX27" fmla="*/ 2139193 w 3381321"/>
              <a:gd name="connsiteY27" fmla="*/ 1140903 h 5108895"/>
              <a:gd name="connsiteX28" fmla="*/ 2097248 w 3381321"/>
              <a:gd name="connsiteY28" fmla="*/ 1208015 h 5108895"/>
              <a:gd name="connsiteX29" fmla="*/ 2072082 w 3381321"/>
              <a:gd name="connsiteY29" fmla="*/ 1241571 h 5108895"/>
              <a:gd name="connsiteX30" fmla="*/ 2030137 w 3381321"/>
              <a:gd name="connsiteY30" fmla="*/ 1266737 h 5108895"/>
              <a:gd name="connsiteX31" fmla="*/ 1996581 w 3381321"/>
              <a:gd name="connsiteY31" fmla="*/ 1291904 h 5108895"/>
              <a:gd name="connsiteX32" fmla="*/ 1929469 w 3381321"/>
              <a:gd name="connsiteY32" fmla="*/ 1350627 h 5108895"/>
              <a:gd name="connsiteX33" fmla="*/ 1853968 w 3381321"/>
              <a:gd name="connsiteY33" fmla="*/ 1400961 h 5108895"/>
              <a:gd name="connsiteX34" fmla="*/ 1837190 w 3381321"/>
              <a:gd name="connsiteY34" fmla="*/ 1434517 h 5108895"/>
              <a:gd name="connsiteX35" fmla="*/ 1820412 w 3381321"/>
              <a:gd name="connsiteY35" fmla="*/ 1484851 h 5108895"/>
              <a:gd name="connsiteX36" fmla="*/ 1803634 w 3381321"/>
              <a:gd name="connsiteY36" fmla="*/ 1510018 h 5108895"/>
              <a:gd name="connsiteX37" fmla="*/ 1795245 w 3381321"/>
              <a:gd name="connsiteY37" fmla="*/ 1535185 h 5108895"/>
              <a:gd name="connsiteX38" fmla="*/ 1770078 w 3381321"/>
              <a:gd name="connsiteY38" fmla="*/ 1560352 h 5108895"/>
              <a:gd name="connsiteX39" fmla="*/ 1753300 w 3381321"/>
              <a:gd name="connsiteY39" fmla="*/ 1610686 h 5108895"/>
              <a:gd name="connsiteX40" fmla="*/ 1744911 w 3381321"/>
              <a:gd name="connsiteY40" fmla="*/ 1644242 h 5108895"/>
              <a:gd name="connsiteX41" fmla="*/ 1719744 w 3381321"/>
              <a:gd name="connsiteY41" fmla="*/ 1686187 h 5108895"/>
              <a:gd name="connsiteX42" fmla="*/ 1677799 w 3381321"/>
              <a:gd name="connsiteY42" fmla="*/ 1820411 h 5108895"/>
              <a:gd name="connsiteX43" fmla="*/ 1661021 w 3381321"/>
              <a:gd name="connsiteY43" fmla="*/ 1862356 h 5108895"/>
              <a:gd name="connsiteX44" fmla="*/ 1644243 w 3381321"/>
              <a:gd name="connsiteY44" fmla="*/ 1912690 h 5108895"/>
              <a:gd name="connsiteX45" fmla="*/ 1635854 w 3381321"/>
              <a:gd name="connsiteY45" fmla="*/ 1937857 h 5108895"/>
              <a:gd name="connsiteX46" fmla="*/ 1627465 w 3381321"/>
              <a:gd name="connsiteY46" fmla="*/ 1979802 h 5108895"/>
              <a:gd name="connsiteX47" fmla="*/ 1610687 w 3381321"/>
              <a:gd name="connsiteY47" fmla="*/ 2181137 h 5108895"/>
              <a:gd name="connsiteX48" fmla="*/ 1593909 w 3381321"/>
              <a:gd name="connsiteY48" fmla="*/ 2273416 h 5108895"/>
              <a:gd name="connsiteX49" fmla="*/ 1568742 w 3381321"/>
              <a:gd name="connsiteY49" fmla="*/ 2323750 h 5108895"/>
              <a:gd name="connsiteX50" fmla="*/ 1535186 w 3381321"/>
              <a:gd name="connsiteY50" fmla="*/ 2407640 h 5108895"/>
              <a:gd name="connsiteX51" fmla="*/ 1510019 w 3381321"/>
              <a:gd name="connsiteY51" fmla="*/ 2457974 h 5108895"/>
              <a:gd name="connsiteX52" fmla="*/ 1501630 w 3381321"/>
              <a:gd name="connsiteY52" fmla="*/ 2491530 h 5108895"/>
              <a:gd name="connsiteX53" fmla="*/ 1476463 w 3381321"/>
              <a:gd name="connsiteY53" fmla="*/ 2533475 h 5108895"/>
              <a:gd name="connsiteX54" fmla="*/ 1375795 w 3381321"/>
              <a:gd name="connsiteY54" fmla="*/ 2734811 h 5108895"/>
              <a:gd name="connsiteX55" fmla="*/ 1342239 w 3381321"/>
              <a:gd name="connsiteY55" fmla="*/ 2810312 h 5108895"/>
              <a:gd name="connsiteX56" fmla="*/ 1333850 w 3381321"/>
              <a:gd name="connsiteY56" fmla="*/ 2852257 h 5108895"/>
              <a:gd name="connsiteX57" fmla="*/ 1308683 w 3381321"/>
              <a:gd name="connsiteY57" fmla="*/ 3196205 h 5108895"/>
              <a:gd name="connsiteX58" fmla="*/ 1291905 w 3381321"/>
              <a:gd name="connsiteY58" fmla="*/ 3246539 h 5108895"/>
              <a:gd name="connsiteX59" fmla="*/ 1283516 w 3381321"/>
              <a:gd name="connsiteY59" fmla="*/ 3288484 h 5108895"/>
              <a:gd name="connsiteX60" fmla="*/ 1249960 w 3381321"/>
              <a:gd name="connsiteY60" fmla="*/ 3397541 h 5108895"/>
              <a:gd name="connsiteX61" fmla="*/ 1266738 w 3381321"/>
              <a:gd name="connsiteY61" fmla="*/ 3548543 h 5108895"/>
              <a:gd name="connsiteX62" fmla="*/ 1249960 w 3381321"/>
              <a:gd name="connsiteY62" fmla="*/ 3691156 h 5108895"/>
              <a:gd name="connsiteX63" fmla="*/ 1241571 w 3381321"/>
              <a:gd name="connsiteY63" fmla="*/ 3749879 h 5108895"/>
              <a:gd name="connsiteX64" fmla="*/ 1233182 w 3381321"/>
              <a:gd name="connsiteY64" fmla="*/ 3775046 h 5108895"/>
              <a:gd name="connsiteX65" fmla="*/ 1166071 w 3381321"/>
              <a:gd name="connsiteY65" fmla="*/ 3842158 h 5108895"/>
              <a:gd name="connsiteX66" fmla="*/ 1098959 w 3381321"/>
              <a:gd name="connsiteY66" fmla="*/ 3934437 h 5108895"/>
              <a:gd name="connsiteX67" fmla="*/ 914401 w 3381321"/>
              <a:gd name="connsiteY67" fmla="*/ 4085438 h 5108895"/>
              <a:gd name="connsiteX68" fmla="*/ 889234 w 3381321"/>
              <a:gd name="connsiteY68" fmla="*/ 4110605 h 5108895"/>
              <a:gd name="connsiteX69" fmla="*/ 864067 w 3381321"/>
              <a:gd name="connsiteY69" fmla="*/ 4160939 h 5108895"/>
              <a:gd name="connsiteX70" fmla="*/ 838900 w 3381321"/>
              <a:gd name="connsiteY70" fmla="*/ 4211273 h 5108895"/>
              <a:gd name="connsiteX71" fmla="*/ 780177 w 3381321"/>
              <a:gd name="connsiteY71" fmla="*/ 4320330 h 5108895"/>
              <a:gd name="connsiteX72" fmla="*/ 771788 w 3381321"/>
              <a:gd name="connsiteY72" fmla="*/ 4395831 h 5108895"/>
              <a:gd name="connsiteX73" fmla="*/ 704676 w 3381321"/>
              <a:gd name="connsiteY73" fmla="*/ 4488110 h 5108895"/>
              <a:gd name="connsiteX74" fmla="*/ 637564 w 3381321"/>
              <a:gd name="connsiteY74" fmla="*/ 4689446 h 5108895"/>
              <a:gd name="connsiteX75" fmla="*/ 595619 w 3381321"/>
              <a:gd name="connsiteY75" fmla="*/ 4723002 h 5108895"/>
              <a:gd name="connsiteX76" fmla="*/ 536896 w 3381321"/>
              <a:gd name="connsiteY76" fmla="*/ 4764947 h 5108895"/>
              <a:gd name="connsiteX77" fmla="*/ 385894 w 3381321"/>
              <a:gd name="connsiteY77" fmla="*/ 4815281 h 5108895"/>
              <a:gd name="connsiteX78" fmla="*/ 142614 w 3381321"/>
              <a:gd name="connsiteY78" fmla="*/ 4848837 h 5108895"/>
              <a:gd name="connsiteX79" fmla="*/ 100669 w 3381321"/>
              <a:gd name="connsiteY79" fmla="*/ 4874004 h 5108895"/>
              <a:gd name="connsiteX80" fmla="*/ 50335 w 3381321"/>
              <a:gd name="connsiteY80" fmla="*/ 4941115 h 5108895"/>
              <a:gd name="connsiteX81" fmla="*/ 33557 w 3381321"/>
              <a:gd name="connsiteY81" fmla="*/ 4974671 h 5108895"/>
              <a:gd name="connsiteX82" fmla="*/ 16779 w 3381321"/>
              <a:gd name="connsiteY82" fmla="*/ 4999838 h 5108895"/>
              <a:gd name="connsiteX83" fmla="*/ 1 w 3381321"/>
              <a:gd name="connsiteY83" fmla="*/ 5108895 h 5108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381321" h="5108895">
                <a:moveTo>
                  <a:pt x="3372375" y="0"/>
                </a:moveTo>
                <a:cubicBezTo>
                  <a:pt x="3383013" y="106377"/>
                  <a:pt x="3385527" y="84783"/>
                  <a:pt x="3372375" y="209725"/>
                </a:cubicBezTo>
                <a:cubicBezTo>
                  <a:pt x="3371168" y="221191"/>
                  <a:pt x="3369142" y="232969"/>
                  <a:pt x="3363986" y="243281"/>
                </a:cubicBezTo>
                <a:cubicBezTo>
                  <a:pt x="3291724" y="387805"/>
                  <a:pt x="3380483" y="174027"/>
                  <a:pt x="3322041" y="310393"/>
                </a:cubicBezTo>
                <a:cubicBezTo>
                  <a:pt x="3318558" y="318521"/>
                  <a:pt x="3315797" y="326981"/>
                  <a:pt x="3313652" y="335560"/>
                </a:cubicBezTo>
                <a:cubicBezTo>
                  <a:pt x="3306133" y="365635"/>
                  <a:pt x="3306520" y="392396"/>
                  <a:pt x="3288485" y="419449"/>
                </a:cubicBezTo>
                <a:cubicBezTo>
                  <a:pt x="3279711" y="432611"/>
                  <a:pt x="3266114" y="441820"/>
                  <a:pt x="3254929" y="453005"/>
                </a:cubicBezTo>
                <a:cubicBezTo>
                  <a:pt x="3252133" y="464190"/>
                  <a:pt x="3252935" y="476968"/>
                  <a:pt x="3246540" y="486561"/>
                </a:cubicBezTo>
                <a:cubicBezTo>
                  <a:pt x="3233902" y="505519"/>
                  <a:pt x="3205857" y="505715"/>
                  <a:pt x="3187817" y="511728"/>
                </a:cubicBezTo>
                <a:cubicBezTo>
                  <a:pt x="3173531" y="516490"/>
                  <a:pt x="3160726" y="526030"/>
                  <a:pt x="3145872" y="528506"/>
                </a:cubicBezTo>
                <a:cubicBezTo>
                  <a:pt x="3093175" y="537289"/>
                  <a:pt x="3039242" y="536890"/>
                  <a:pt x="2986482" y="545284"/>
                </a:cubicBezTo>
                <a:cubicBezTo>
                  <a:pt x="2916075" y="556485"/>
                  <a:pt x="2847080" y="575509"/>
                  <a:pt x="2776757" y="587229"/>
                </a:cubicBezTo>
                <a:lnTo>
                  <a:pt x="2726423" y="595618"/>
                </a:lnTo>
                <a:cubicBezTo>
                  <a:pt x="2704052" y="606803"/>
                  <a:pt x="2676997" y="611488"/>
                  <a:pt x="2659311" y="629174"/>
                </a:cubicBezTo>
                <a:cubicBezTo>
                  <a:pt x="2627891" y="660594"/>
                  <a:pt x="2645399" y="650589"/>
                  <a:pt x="2608977" y="662730"/>
                </a:cubicBezTo>
                <a:cubicBezTo>
                  <a:pt x="2562966" y="697238"/>
                  <a:pt x="2578562" y="687709"/>
                  <a:pt x="2516698" y="721453"/>
                </a:cubicBezTo>
                <a:cubicBezTo>
                  <a:pt x="2505719" y="727441"/>
                  <a:pt x="2493318" y="730962"/>
                  <a:pt x="2483142" y="738231"/>
                </a:cubicBezTo>
                <a:cubicBezTo>
                  <a:pt x="2473488" y="745127"/>
                  <a:pt x="2467157" y="755885"/>
                  <a:pt x="2457975" y="763398"/>
                </a:cubicBezTo>
                <a:cubicBezTo>
                  <a:pt x="2394221" y="815560"/>
                  <a:pt x="2414092" y="805989"/>
                  <a:pt x="2365696" y="822121"/>
                </a:cubicBezTo>
                <a:cubicBezTo>
                  <a:pt x="2354511" y="833306"/>
                  <a:pt x="2344933" y="846373"/>
                  <a:pt x="2332140" y="855677"/>
                </a:cubicBezTo>
                <a:cubicBezTo>
                  <a:pt x="2313907" y="868937"/>
                  <a:pt x="2290267" y="874255"/>
                  <a:pt x="2273417" y="889233"/>
                </a:cubicBezTo>
                <a:cubicBezTo>
                  <a:pt x="2264070" y="897541"/>
                  <a:pt x="2261030" y="911080"/>
                  <a:pt x="2256639" y="922789"/>
                </a:cubicBezTo>
                <a:cubicBezTo>
                  <a:pt x="2252591" y="933584"/>
                  <a:pt x="2251417" y="945259"/>
                  <a:pt x="2248250" y="956345"/>
                </a:cubicBezTo>
                <a:cubicBezTo>
                  <a:pt x="2245821" y="964848"/>
                  <a:pt x="2242290" y="973009"/>
                  <a:pt x="2239861" y="981512"/>
                </a:cubicBezTo>
                <a:cubicBezTo>
                  <a:pt x="2236694" y="992598"/>
                  <a:pt x="2236628" y="1004756"/>
                  <a:pt x="2231472" y="1015068"/>
                </a:cubicBezTo>
                <a:cubicBezTo>
                  <a:pt x="2222454" y="1033104"/>
                  <a:pt x="2206934" y="1047366"/>
                  <a:pt x="2197916" y="1065402"/>
                </a:cubicBezTo>
                <a:cubicBezTo>
                  <a:pt x="2192323" y="1076587"/>
                  <a:pt x="2188816" y="1089087"/>
                  <a:pt x="2181138" y="1098958"/>
                </a:cubicBezTo>
                <a:cubicBezTo>
                  <a:pt x="2168999" y="1114566"/>
                  <a:pt x="2152214" y="1126022"/>
                  <a:pt x="2139193" y="1140903"/>
                </a:cubicBezTo>
                <a:cubicBezTo>
                  <a:pt x="2130434" y="1150913"/>
                  <a:pt x="2100007" y="1203877"/>
                  <a:pt x="2097248" y="1208015"/>
                </a:cubicBezTo>
                <a:cubicBezTo>
                  <a:pt x="2089493" y="1219648"/>
                  <a:pt x="2082604" y="1232364"/>
                  <a:pt x="2072082" y="1241571"/>
                </a:cubicBezTo>
                <a:cubicBezTo>
                  <a:pt x="2059811" y="1252308"/>
                  <a:pt x="2043704" y="1257693"/>
                  <a:pt x="2030137" y="1266737"/>
                </a:cubicBezTo>
                <a:cubicBezTo>
                  <a:pt x="2018503" y="1274493"/>
                  <a:pt x="2007103" y="1282697"/>
                  <a:pt x="1996581" y="1291904"/>
                </a:cubicBezTo>
                <a:cubicBezTo>
                  <a:pt x="1961909" y="1322242"/>
                  <a:pt x="1967928" y="1327552"/>
                  <a:pt x="1929469" y="1350627"/>
                </a:cubicBezTo>
                <a:cubicBezTo>
                  <a:pt x="1891288" y="1373536"/>
                  <a:pt x="1878002" y="1367314"/>
                  <a:pt x="1853968" y="1400961"/>
                </a:cubicBezTo>
                <a:cubicBezTo>
                  <a:pt x="1846699" y="1411137"/>
                  <a:pt x="1841834" y="1422906"/>
                  <a:pt x="1837190" y="1434517"/>
                </a:cubicBezTo>
                <a:cubicBezTo>
                  <a:pt x="1830622" y="1450938"/>
                  <a:pt x="1830222" y="1470136"/>
                  <a:pt x="1820412" y="1484851"/>
                </a:cubicBezTo>
                <a:cubicBezTo>
                  <a:pt x="1814819" y="1493240"/>
                  <a:pt x="1808143" y="1501000"/>
                  <a:pt x="1803634" y="1510018"/>
                </a:cubicBezTo>
                <a:cubicBezTo>
                  <a:pt x="1799679" y="1517927"/>
                  <a:pt x="1800150" y="1527827"/>
                  <a:pt x="1795245" y="1535185"/>
                </a:cubicBezTo>
                <a:cubicBezTo>
                  <a:pt x="1788664" y="1545056"/>
                  <a:pt x="1778467" y="1551963"/>
                  <a:pt x="1770078" y="1560352"/>
                </a:cubicBezTo>
                <a:cubicBezTo>
                  <a:pt x="1764485" y="1577130"/>
                  <a:pt x="1758382" y="1593746"/>
                  <a:pt x="1753300" y="1610686"/>
                </a:cubicBezTo>
                <a:cubicBezTo>
                  <a:pt x="1749987" y="1621729"/>
                  <a:pt x="1749594" y="1633706"/>
                  <a:pt x="1744911" y="1644242"/>
                </a:cubicBezTo>
                <a:cubicBezTo>
                  <a:pt x="1738289" y="1659142"/>
                  <a:pt x="1726577" y="1671382"/>
                  <a:pt x="1719744" y="1686187"/>
                </a:cubicBezTo>
                <a:cubicBezTo>
                  <a:pt x="1685641" y="1760076"/>
                  <a:pt x="1701181" y="1744418"/>
                  <a:pt x="1677799" y="1820411"/>
                </a:cubicBezTo>
                <a:cubicBezTo>
                  <a:pt x="1673370" y="1834804"/>
                  <a:pt x="1666167" y="1848204"/>
                  <a:pt x="1661021" y="1862356"/>
                </a:cubicBezTo>
                <a:cubicBezTo>
                  <a:pt x="1654977" y="1878977"/>
                  <a:pt x="1649836" y="1895912"/>
                  <a:pt x="1644243" y="1912690"/>
                </a:cubicBezTo>
                <a:cubicBezTo>
                  <a:pt x="1641447" y="1921079"/>
                  <a:pt x="1637588" y="1929186"/>
                  <a:pt x="1635854" y="1937857"/>
                </a:cubicBezTo>
                <a:lnTo>
                  <a:pt x="1627465" y="1979802"/>
                </a:lnTo>
                <a:cubicBezTo>
                  <a:pt x="1625636" y="2003580"/>
                  <a:pt x="1614813" y="2150879"/>
                  <a:pt x="1610687" y="2181137"/>
                </a:cubicBezTo>
                <a:cubicBezTo>
                  <a:pt x="1606463" y="2212114"/>
                  <a:pt x="1602731" y="2243422"/>
                  <a:pt x="1593909" y="2273416"/>
                </a:cubicBezTo>
                <a:cubicBezTo>
                  <a:pt x="1588616" y="2291412"/>
                  <a:pt x="1576261" y="2306564"/>
                  <a:pt x="1568742" y="2323750"/>
                </a:cubicBezTo>
                <a:cubicBezTo>
                  <a:pt x="1556670" y="2351342"/>
                  <a:pt x="1548655" y="2380702"/>
                  <a:pt x="1535186" y="2407640"/>
                </a:cubicBezTo>
                <a:cubicBezTo>
                  <a:pt x="1526797" y="2424418"/>
                  <a:pt x="1516986" y="2440557"/>
                  <a:pt x="1510019" y="2457974"/>
                </a:cubicBezTo>
                <a:cubicBezTo>
                  <a:pt x="1505737" y="2468679"/>
                  <a:pt x="1506313" y="2480994"/>
                  <a:pt x="1501630" y="2491530"/>
                </a:cubicBezTo>
                <a:cubicBezTo>
                  <a:pt x="1495008" y="2506430"/>
                  <a:pt x="1483954" y="2518992"/>
                  <a:pt x="1476463" y="2533475"/>
                </a:cubicBezTo>
                <a:cubicBezTo>
                  <a:pt x="1441991" y="2600121"/>
                  <a:pt x="1409351" y="2667699"/>
                  <a:pt x="1375795" y="2734811"/>
                </a:cubicBezTo>
                <a:cubicBezTo>
                  <a:pt x="1363402" y="2759598"/>
                  <a:pt x="1350272" y="2783534"/>
                  <a:pt x="1342239" y="2810312"/>
                </a:cubicBezTo>
                <a:cubicBezTo>
                  <a:pt x="1338142" y="2823969"/>
                  <a:pt x="1336646" y="2838275"/>
                  <a:pt x="1333850" y="2852257"/>
                </a:cubicBezTo>
                <a:cubicBezTo>
                  <a:pt x="1325461" y="2966906"/>
                  <a:pt x="1320844" y="3081894"/>
                  <a:pt x="1308683" y="3196205"/>
                </a:cubicBezTo>
                <a:cubicBezTo>
                  <a:pt x="1306812" y="3213791"/>
                  <a:pt x="1296558" y="3229477"/>
                  <a:pt x="1291905" y="3246539"/>
                </a:cubicBezTo>
                <a:cubicBezTo>
                  <a:pt x="1288153" y="3260295"/>
                  <a:pt x="1287433" y="3274774"/>
                  <a:pt x="1283516" y="3288484"/>
                </a:cubicBezTo>
                <a:cubicBezTo>
                  <a:pt x="1225890" y="3490175"/>
                  <a:pt x="1277306" y="3288159"/>
                  <a:pt x="1249960" y="3397541"/>
                </a:cubicBezTo>
                <a:cubicBezTo>
                  <a:pt x="1255456" y="3436011"/>
                  <a:pt x="1267901" y="3515970"/>
                  <a:pt x="1266738" y="3548543"/>
                </a:cubicBezTo>
                <a:cubicBezTo>
                  <a:pt x="1265030" y="3596378"/>
                  <a:pt x="1255897" y="3643660"/>
                  <a:pt x="1249960" y="3691156"/>
                </a:cubicBezTo>
                <a:cubicBezTo>
                  <a:pt x="1247507" y="3710776"/>
                  <a:pt x="1245449" y="3730490"/>
                  <a:pt x="1241571" y="3749879"/>
                </a:cubicBezTo>
                <a:cubicBezTo>
                  <a:pt x="1239837" y="3758550"/>
                  <a:pt x="1238782" y="3768202"/>
                  <a:pt x="1233182" y="3775046"/>
                </a:cubicBezTo>
                <a:cubicBezTo>
                  <a:pt x="1213149" y="3799532"/>
                  <a:pt x="1181767" y="3814690"/>
                  <a:pt x="1166071" y="3842158"/>
                </a:cubicBezTo>
                <a:cubicBezTo>
                  <a:pt x="1141514" y="3885133"/>
                  <a:pt x="1136636" y="3905625"/>
                  <a:pt x="1098959" y="3934437"/>
                </a:cubicBezTo>
                <a:cubicBezTo>
                  <a:pt x="918079" y="4072756"/>
                  <a:pt x="1055426" y="3944413"/>
                  <a:pt x="914401" y="4085438"/>
                </a:cubicBezTo>
                <a:cubicBezTo>
                  <a:pt x="906012" y="4093827"/>
                  <a:pt x="894540" y="4099994"/>
                  <a:pt x="889234" y="4110605"/>
                </a:cubicBezTo>
                <a:cubicBezTo>
                  <a:pt x="880845" y="4127383"/>
                  <a:pt x="871685" y="4143797"/>
                  <a:pt x="864067" y="4160939"/>
                </a:cubicBezTo>
                <a:cubicBezTo>
                  <a:pt x="840912" y="4213037"/>
                  <a:pt x="873783" y="4158948"/>
                  <a:pt x="838900" y="4211273"/>
                </a:cubicBezTo>
                <a:cubicBezTo>
                  <a:pt x="812237" y="4344586"/>
                  <a:pt x="864149" y="4116399"/>
                  <a:pt x="780177" y="4320330"/>
                </a:cubicBezTo>
                <a:cubicBezTo>
                  <a:pt x="770536" y="4343745"/>
                  <a:pt x="780216" y="4371953"/>
                  <a:pt x="771788" y="4395831"/>
                </a:cubicBezTo>
                <a:cubicBezTo>
                  <a:pt x="756003" y="4440556"/>
                  <a:pt x="733905" y="4458881"/>
                  <a:pt x="704676" y="4488110"/>
                </a:cubicBezTo>
                <a:cubicBezTo>
                  <a:pt x="691417" y="4534517"/>
                  <a:pt x="651665" y="4678165"/>
                  <a:pt x="637564" y="4689446"/>
                </a:cubicBezTo>
                <a:cubicBezTo>
                  <a:pt x="623582" y="4700631"/>
                  <a:pt x="609943" y="4712259"/>
                  <a:pt x="595619" y="4723002"/>
                </a:cubicBezTo>
                <a:cubicBezTo>
                  <a:pt x="576375" y="4737435"/>
                  <a:pt x="558914" y="4755259"/>
                  <a:pt x="536896" y="4764947"/>
                </a:cubicBezTo>
                <a:cubicBezTo>
                  <a:pt x="488332" y="4786315"/>
                  <a:pt x="437789" y="4804239"/>
                  <a:pt x="385894" y="4815281"/>
                </a:cubicBezTo>
                <a:cubicBezTo>
                  <a:pt x="305825" y="4832317"/>
                  <a:pt x="223707" y="4837652"/>
                  <a:pt x="142614" y="4848837"/>
                </a:cubicBezTo>
                <a:cubicBezTo>
                  <a:pt x="128632" y="4857226"/>
                  <a:pt x="112856" y="4863171"/>
                  <a:pt x="100669" y="4874004"/>
                </a:cubicBezTo>
                <a:cubicBezTo>
                  <a:pt x="91298" y="4882334"/>
                  <a:pt x="59880" y="4924411"/>
                  <a:pt x="50335" y="4941115"/>
                </a:cubicBezTo>
                <a:cubicBezTo>
                  <a:pt x="44130" y="4951973"/>
                  <a:pt x="39762" y="4963813"/>
                  <a:pt x="33557" y="4974671"/>
                </a:cubicBezTo>
                <a:cubicBezTo>
                  <a:pt x="28555" y="4983425"/>
                  <a:pt x="22372" y="4991449"/>
                  <a:pt x="16779" y="4999838"/>
                </a:cubicBezTo>
                <a:cubicBezTo>
                  <a:pt x="-459" y="5103264"/>
                  <a:pt x="1" y="5066487"/>
                  <a:pt x="1" y="51088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18827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63DDE-3965-4814-88B2-1C1EB4B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1353801" cy="2100673"/>
          </a:xfrm>
        </p:spPr>
        <p:txBody>
          <a:bodyPr>
            <a:normAutofit fontScale="90000"/>
          </a:bodyPr>
          <a:lstStyle/>
          <a:p>
            <a:pPr algn="r"/>
            <a:br>
              <a:rPr lang="sv-SE" dirty="0"/>
            </a:br>
            <a:r>
              <a:rPr lang="sv-SE" dirty="0"/>
              <a:t>1.</a:t>
            </a:r>
            <a:br>
              <a:rPr lang="sv-SE" dirty="0"/>
            </a:br>
            <a:r>
              <a:rPr lang="sv-SE" dirty="0"/>
              <a:t>JAK21 </a:t>
            </a:r>
            <a:br>
              <a:rPr lang="sv-SE" dirty="0"/>
            </a:br>
            <a:r>
              <a:rPr lang="sv-SE" dirty="0"/>
              <a:t>Lapgalla</a:t>
            </a:r>
            <a:br>
              <a:rPr lang="sv-SE" dirty="0"/>
            </a:br>
            <a:r>
              <a:rPr lang="sv-SE" dirty="0"/>
              <a:t>2022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5C1B6C-E050-41CF-B913-3F661C507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0324" cy="4351338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7F32C6-5A3F-5EC9-67F0-126E45B9A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93"/>
          <a:stretch/>
        </p:blipFill>
        <p:spPr>
          <a:xfrm>
            <a:off x="0" y="27091"/>
            <a:ext cx="10369118" cy="5889028"/>
          </a:xfrm>
          <a:prstGeom prst="rect">
            <a:avLst/>
          </a:prstGeom>
        </p:spPr>
      </p:pic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4B86AFF-6D07-41C1-7AA8-C32A8A2BBAAC}"/>
              </a:ext>
            </a:extLst>
          </p:cNvPr>
          <p:cNvCxnSpPr>
            <a:cxnSpLocks/>
          </p:cNvCxnSpPr>
          <p:nvPr/>
        </p:nvCxnSpPr>
        <p:spPr>
          <a:xfrm>
            <a:off x="923277" y="2352583"/>
            <a:ext cx="9232777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187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196132-6945-1465-1F19-6D387AC4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4" y="50198"/>
            <a:ext cx="11407260" cy="546283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DBE1679-ECAA-3E1B-3D8B-E6BA65E56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246" y="365125"/>
            <a:ext cx="9702553" cy="45719"/>
          </a:xfrm>
        </p:spPr>
        <p:txBody>
          <a:bodyPr>
            <a:normAutofit fontScale="90000"/>
          </a:bodyPr>
          <a:lstStyle/>
          <a:p>
            <a:r>
              <a:rPr lang="sv-SE" dirty="0"/>
              <a:t>JKA21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0FF4DB0-94D6-19EB-0929-2A81217D0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5" y="5441212"/>
            <a:ext cx="4316481" cy="14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97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BDBF9E-767A-E182-1BE5-B61138EF1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57" y="365125"/>
            <a:ext cx="11237843" cy="1761849"/>
          </a:xfrm>
        </p:spPr>
        <p:txBody>
          <a:bodyPr>
            <a:normAutofit fontScale="90000"/>
          </a:bodyPr>
          <a:lstStyle/>
          <a:p>
            <a:r>
              <a:rPr lang="sv-SE" dirty="0"/>
              <a:t>JKA</a:t>
            </a:r>
            <a:br>
              <a:rPr lang="sv-SE" dirty="0"/>
            </a:br>
            <a:r>
              <a:rPr lang="sv-SE" dirty="0"/>
              <a:t>Snabba </a:t>
            </a:r>
            <a:br>
              <a:rPr lang="sv-SE" dirty="0"/>
            </a:br>
            <a:r>
              <a:rPr lang="sv-SE" dirty="0"/>
              <a:t>sjukhus</a:t>
            </a:r>
            <a:br>
              <a:rPr lang="sv-SE" dirty="0"/>
            </a:b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0A509BB-D340-DD7D-E189-F9E1173A6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499" y="237874"/>
            <a:ext cx="10359544" cy="507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49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C5739A-54E8-6920-A8BC-C781AEFF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Sjukhus JKA21 – Lapgalla långsamma sidan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E77DB07B-8FD0-8CC0-91E2-C2EBDA06C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5223" y="1811046"/>
            <a:ext cx="12202597" cy="4962616"/>
          </a:xfrm>
        </p:spPr>
      </p:pic>
    </p:spTree>
    <p:extLst>
      <p:ext uri="{BB962C8B-B14F-4D97-AF65-F5344CB8AC3E}">
        <p14:creationId xmlns:p14="http://schemas.microsoft.com/office/powerpoint/2010/main" val="8903472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63DDE-3965-4814-88B2-1C1EB4BD8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947"/>
            <a:ext cx="10663106" cy="2858981"/>
          </a:xfrm>
        </p:spPr>
        <p:txBody>
          <a:bodyPr>
            <a:normAutofit/>
          </a:bodyPr>
          <a:lstStyle/>
          <a:p>
            <a:pPr algn="r"/>
            <a:r>
              <a:rPr lang="sv-SE" sz="3200" dirty="0"/>
              <a:t>8. </a:t>
            </a:r>
            <a:br>
              <a:rPr lang="sv-SE" sz="3200" dirty="0"/>
            </a:br>
            <a:r>
              <a:rPr lang="sv-SE" sz="3200" dirty="0"/>
              <a:t>JAB30 </a:t>
            </a:r>
            <a:br>
              <a:rPr lang="sv-SE" sz="3200" dirty="0"/>
            </a:br>
            <a:r>
              <a:rPr lang="sv-SE" sz="3200" dirty="0"/>
              <a:t>Öppen</a:t>
            </a:r>
            <a:br>
              <a:rPr lang="sv-SE" sz="3200" dirty="0"/>
            </a:br>
            <a:r>
              <a:rPr lang="sv-SE" sz="3200" dirty="0"/>
              <a:t>Ljumskbråck</a:t>
            </a:r>
            <a:br>
              <a:rPr lang="sv-SE" sz="3200" dirty="0"/>
            </a:br>
            <a:r>
              <a:rPr lang="sv-SE" sz="3200" dirty="0"/>
              <a:t>implantat</a:t>
            </a:r>
            <a:br>
              <a:rPr lang="sv-SE" sz="3200" dirty="0"/>
            </a:br>
            <a:r>
              <a:rPr lang="sv-SE" sz="3200" dirty="0"/>
              <a:t>2022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07B55F30-5DA0-46BB-8C4F-AFE4B1A52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298" y="-88062"/>
            <a:ext cx="8470192" cy="6697584"/>
          </a:xfrm>
        </p:spPr>
      </p:pic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C85E03DD-A488-4599-994A-27A0BE4E8277}"/>
              </a:ext>
            </a:extLst>
          </p:cNvPr>
          <p:cNvSpPr/>
          <p:nvPr/>
        </p:nvSpPr>
        <p:spPr>
          <a:xfrm>
            <a:off x="3629025" y="914400"/>
            <a:ext cx="4305300" cy="5095875"/>
          </a:xfrm>
          <a:custGeom>
            <a:avLst/>
            <a:gdLst>
              <a:gd name="connsiteX0" fmla="*/ 4305300 w 4305300"/>
              <a:gd name="connsiteY0" fmla="*/ 0 h 5095875"/>
              <a:gd name="connsiteX1" fmla="*/ 4248150 w 4305300"/>
              <a:gd name="connsiteY1" fmla="*/ 9525 h 5095875"/>
              <a:gd name="connsiteX2" fmla="*/ 4019550 w 4305300"/>
              <a:gd name="connsiteY2" fmla="*/ 47625 h 5095875"/>
              <a:gd name="connsiteX3" fmla="*/ 3933825 w 4305300"/>
              <a:gd name="connsiteY3" fmla="*/ 66675 h 5095875"/>
              <a:gd name="connsiteX4" fmla="*/ 3857625 w 4305300"/>
              <a:gd name="connsiteY4" fmla="*/ 85725 h 5095875"/>
              <a:gd name="connsiteX5" fmla="*/ 3800475 w 4305300"/>
              <a:gd name="connsiteY5" fmla="*/ 95250 h 5095875"/>
              <a:gd name="connsiteX6" fmla="*/ 3752850 w 4305300"/>
              <a:gd name="connsiteY6" fmla="*/ 114300 h 5095875"/>
              <a:gd name="connsiteX7" fmla="*/ 3714750 w 4305300"/>
              <a:gd name="connsiteY7" fmla="*/ 123825 h 5095875"/>
              <a:gd name="connsiteX8" fmla="*/ 3609975 w 4305300"/>
              <a:gd name="connsiteY8" fmla="*/ 190500 h 5095875"/>
              <a:gd name="connsiteX9" fmla="*/ 3571875 w 4305300"/>
              <a:gd name="connsiteY9" fmla="*/ 209550 h 5095875"/>
              <a:gd name="connsiteX10" fmla="*/ 3457575 w 4305300"/>
              <a:gd name="connsiteY10" fmla="*/ 295275 h 5095875"/>
              <a:gd name="connsiteX11" fmla="*/ 3362325 w 4305300"/>
              <a:gd name="connsiteY11" fmla="*/ 361950 h 5095875"/>
              <a:gd name="connsiteX12" fmla="*/ 3305175 w 4305300"/>
              <a:gd name="connsiteY12" fmla="*/ 428625 h 5095875"/>
              <a:gd name="connsiteX13" fmla="*/ 3286125 w 4305300"/>
              <a:gd name="connsiteY13" fmla="*/ 457200 h 5095875"/>
              <a:gd name="connsiteX14" fmla="*/ 3257550 w 4305300"/>
              <a:gd name="connsiteY14" fmla="*/ 495300 h 5095875"/>
              <a:gd name="connsiteX15" fmla="*/ 3238500 w 4305300"/>
              <a:gd name="connsiteY15" fmla="*/ 523875 h 5095875"/>
              <a:gd name="connsiteX16" fmla="*/ 3209925 w 4305300"/>
              <a:gd name="connsiteY16" fmla="*/ 561975 h 5095875"/>
              <a:gd name="connsiteX17" fmla="*/ 3181350 w 4305300"/>
              <a:gd name="connsiteY17" fmla="*/ 609600 h 5095875"/>
              <a:gd name="connsiteX18" fmla="*/ 3143250 w 4305300"/>
              <a:gd name="connsiteY18" fmla="*/ 657225 h 5095875"/>
              <a:gd name="connsiteX19" fmla="*/ 3124200 w 4305300"/>
              <a:gd name="connsiteY19" fmla="*/ 695325 h 5095875"/>
              <a:gd name="connsiteX20" fmla="*/ 3095625 w 4305300"/>
              <a:gd name="connsiteY20" fmla="*/ 723900 h 5095875"/>
              <a:gd name="connsiteX21" fmla="*/ 3076575 w 4305300"/>
              <a:gd name="connsiteY21" fmla="*/ 762000 h 5095875"/>
              <a:gd name="connsiteX22" fmla="*/ 2971800 w 4305300"/>
              <a:gd name="connsiteY22" fmla="*/ 904875 h 5095875"/>
              <a:gd name="connsiteX23" fmla="*/ 2924175 w 4305300"/>
              <a:gd name="connsiteY23" fmla="*/ 1019175 h 5095875"/>
              <a:gd name="connsiteX24" fmla="*/ 2905125 w 4305300"/>
              <a:gd name="connsiteY24" fmla="*/ 1066800 h 5095875"/>
              <a:gd name="connsiteX25" fmla="*/ 2857500 w 4305300"/>
              <a:gd name="connsiteY25" fmla="*/ 1133475 h 5095875"/>
              <a:gd name="connsiteX26" fmla="*/ 2847975 w 4305300"/>
              <a:gd name="connsiteY26" fmla="*/ 1162050 h 5095875"/>
              <a:gd name="connsiteX27" fmla="*/ 2809875 w 4305300"/>
              <a:gd name="connsiteY27" fmla="*/ 1238250 h 5095875"/>
              <a:gd name="connsiteX28" fmla="*/ 2800350 w 4305300"/>
              <a:gd name="connsiteY28" fmla="*/ 1266825 h 5095875"/>
              <a:gd name="connsiteX29" fmla="*/ 2762250 w 4305300"/>
              <a:gd name="connsiteY29" fmla="*/ 1295400 h 5095875"/>
              <a:gd name="connsiteX30" fmla="*/ 2743200 w 4305300"/>
              <a:gd name="connsiteY30" fmla="*/ 1323975 h 5095875"/>
              <a:gd name="connsiteX31" fmla="*/ 2638425 w 4305300"/>
              <a:gd name="connsiteY31" fmla="*/ 1438275 h 5095875"/>
              <a:gd name="connsiteX32" fmla="*/ 2590800 w 4305300"/>
              <a:gd name="connsiteY32" fmla="*/ 1514475 h 5095875"/>
              <a:gd name="connsiteX33" fmla="*/ 2571750 w 4305300"/>
              <a:gd name="connsiteY33" fmla="*/ 1552575 h 5095875"/>
              <a:gd name="connsiteX34" fmla="*/ 2552700 w 4305300"/>
              <a:gd name="connsiteY34" fmla="*/ 1581150 h 5095875"/>
              <a:gd name="connsiteX35" fmla="*/ 2524125 w 4305300"/>
              <a:gd name="connsiteY35" fmla="*/ 1628775 h 5095875"/>
              <a:gd name="connsiteX36" fmla="*/ 2476500 w 4305300"/>
              <a:gd name="connsiteY36" fmla="*/ 1685925 h 5095875"/>
              <a:gd name="connsiteX37" fmla="*/ 2438400 w 4305300"/>
              <a:gd name="connsiteY37" fmla="*/ 1724025 h 5095875"/>
              <a:gd name="connsiteX38" fmla="*/ 2400300 w 4305300"/>
              <a:gd name="connsiteY38" fmla="*/ 1790700 h 5095875"/>
              <a:gd name="connsiteX39" fmla="*/ 2371725 w 4305300"/>
              <a:gd name="connsiteY39" fmla="*/ 1828800 h 5095875"/>
              <a:gd name="connsiteX40" fmla="*/ 2343150 w 4305300"/>
              <a:gd name="connsiteY40" fmla="*/ 1885950 h 5095875"/>
              <a:gd name="connsiteX41" fmla="*/ 2286000 w 4305300"/>
              <a:gd name="connsiteY41" fmla="*/ 1971675 h 5095875"/>
              <a:gd name="connsiteX42" fmla="*/ 2257425 w 4305300"/>
              <a:gd name="connsiteY42" fmla="*/ 2009775 h 5095875"/>
              <a:gd name="connsiteX43" fmla="*/ 2219325 w 4305300"/>
              <a:gd name="connsiteY43" fmla="*/ 2085975 h 5095875"/>
              <a:gd name="connsiteX44" fmla="*/ 2162175 w 4305300"/>
              <a:gd name="connsiteY44" fmla="*/ 2171700 h 5095875"/>
              <a:gd name="connsiteX45" fmla="*/ 2124075 w 4305300"/>
              <a:gd name="connsiteY45" fmla="*/ 2219325 h 5095875"/>
              <a:gd name="connsiteX46" fmla="*/ 2066925 w 4305300"/>
              <a:gd name="connsiteY46" fmla="*/ 2333625 h 5095875"/>
              <a:gd name="connsiteX47" fmla="*/ 2019300 w 4305300"/>
              <a:gd name="connsiteY47" fmla="*/ 2400300 h 5095875"/>
              <a:gd name="connsiteX48" fmla="*/ 1981200 w 4305300"/>
              <a:gd name="connsiteY48" fmla="*/ 2486025 h 5095875"/>
              <a:gd name="connsiteX49" fmla="*/ 1943100 w 4305300"/>
              <a:gd name="connsiteY49" fmla="*/ 2533650 h 5095875"/>
              <a:gd name="connsiteX50" fmla="*/ 1914525 w 4305300"/>
              <a:gd name="connsiteY50" fmla="*/ 2609850 h 5095875"/>
              <a:gd name="connsiteX51" fmla="*/ 1895475 w 4305300"/>
              <a:gd name="connsiteY51" fmla="*/ 2647950 h 5095875"/>
              <a:gd name="connsiteX52" fmla="*/ 1885950 w 4305300"/>
              <a:gd name="connsiteY52" fmla="*/ 2676525 h 5095875"/>
              <a:gd name="connsiteX53" fmla="*/ 1838325 w 4305300"/>
              <a:gd name="connsiteY53" fmla="*/ 2771775 h 5095875"/>
              <a:gd name="connsiteX54" fmla="*/ 1819275 w 4305300"/>
              <a:gd name="connsiteY54" fmla="*/ 2819400 h 5095875"/>
              <a:gd name="connsiteX55" fmla="*/ 1800225 w 4305300"/>
              <a:gd name="connsiteY55" fmla="*/ 2876550 h 5095875"/>
              <a:gd name="connsiteX56" fmla="*/ 1771650 w 4305300"/>
              <a:gd name="connsiteY56" fmla="*/ 2905125 h 5095875"/>
              <a:gd name="connsiteX57" fmla="*/ 1762125 w 4305300"/>
              <a:gd name="connsiteY57" fmla="*/ 2933700 h 5095875"/>
              <a:gd name="connsiteX58" fmla="*/ 1743075 w 4305300"/>
              <a:gd name="connsiteY58" fmla="*/ 2971800 h 5095875"/>
              <a:gd name="connsiteX59" fmla="*/ 1733550 w 4305300"/>
              <a:gd name="connsiteY59" fmla="*/ 3028950 h 5095875"/>
              <a:gd name="connsiteX60" fmla="*/ 1685925 w 4305300"/>
              <a:gd name="connsiteY60" fmla="*/ 3343275 h 5095875"/>
              <a:gd name="connsiteX61" fmla="*/ 1685925 w 4305300"/>
              <a:gd name="connsiteY61" fmla="*/ 3343275 h 5095875"/>
              <a:gd name="connsiteX62" fmla="*/ 1647825 w 4305300"/>
              <a:gd name="connsiteY62" fmla="*/ 3429000 h 5095875"/>
              <a:gd name="connsiteX63" fmla="*/ 1619250 w 4305300"/>
              <a:gd name="connsiteY63" fmla="*/ 3543300 h 5095875"/>
              <a:gd name="connsiteX64" fmla="*/ 1438275 w 4305300"/>
              <a:gd name="connsiteY64" fmla="*/ 3781425 h 5095875"/>
              <a:gd name="connsiteX65" fmla="*/ 1295400 w 4305300"/>
              <a:gd name="connsiteY65" fmla="*/ 3962400 h 5095875"/>
              <a:gd name="connsiteX66" fmla="*/ 1238250 w 4305300"/>
              <a:gd name="connsiteY66" fmla="*/ 4086225 h 5095875"/>
              <a:gd name="connsiteX67" fmla="*/ 1209675 w 4305300"/>
              <a:gd name="connsiteY67" fmla="*/ 4124325 h 5095875"/>
              <a:gd name="connsiteX68" fmla="*/ 1181100 w 4305300"/>
              <a:gd name="connsiteY68" fmla="*/ 4143375 h 5095875"/>
              <a:gd name="connsiteX69" fmla="*/ 1114425 w 4305300"/>
              <a:gd name="connsiteY69" fmla="*/ 4210050 h 5095875"/>
              <a:gd name="connsiteX70" fmla="*/ 1085850 w 4305300"/>
              <a:gd name="connsiteY70" fmla="*/ 4314825 h 5095875"/>
              <a:gd name="connsiteX71" fmla="*/ 1066800 w 4305300"/>
              <a:gd name="connsiteY71" fmla="*/ 4371975 h 5095875"/>
              <a:gd name="connsiteX72" fmla="*/ 1000125 w 4305300"/>
              <a:gd name="connsiteY72" fmla="*/ 4457700 h 5095875"/>
              <a:gd name="connsiteX73" fmla="*/ 971550 w 4305300"/>
              <a:gd name="connsiteY73" fmla="*/ 4486275 h 5095875"/>
              <a:gd name="connsiteX74" fmla="*/ 914400 w 4305300"/>
              <a:gd name="connsiteY74" fmla="*/ 4552950 h 5095875"/>
              <a:gd name="connsiteX75" fmla="*/ 885825 w 4305300"/>
              <a:gd name="connsiteY75" fmla="*/ 4572000 h 5095875"/>
              <a:gd name="connsiteX76" fmla="*/ 838200 w 4305300"/>
              <a:gd name="connsiteY76" fmla="*/ 4610100 h 5095875"/>
              <a:gd name="connsiteX77" fmla="*/ 781050 w 4305300"/>
              <a:gd name="connsiteY77" fmla="*/ 4638675 h 5095875"/>
              <a:gd name="connsiteX78" fmla="*/ 723900 w 4305300"/>
              <a:gd name="connsiteY78" fmla="*/ 4695825 h 5095875"/>
              <a:gd name="connsiteX79" fmla="*/ 695325 w 4305300"/>
              <a:gd name="connsiteY79" fmla="*/ 4724400 h 5095875"/>
              <a:gd name="connsiteX80" fmla="*/ 628650 w 4305300"/>
              <a:gd name="connsiteY80" fmla="*/ 4810125 h 5095875"/>
              <a:gd name="connsiteX81" fmla="*/ 561975 w 4305300"/>
              <a:gd name="connsiteY81" fmla="*/ 4848225 h 5095875"/>
              <a:gd name="connsiteX82" fmla="*/ 514350 w 4305300"/>
              <a:gd name="connsiteY82" fmla="*/ 4886325 h 5095875"/>
              <a:gd name="connsiteX83" fmla="*/ 381000 w 4305300"/>
              <a:gd name="connsiteY83" fmla="*/ 4962525 h 5095875"/>
              <a:gd name="connsiteX84" fmla="*/ 352425 w 4305300"/>
              <a:gd name="connsiteY84" fmla="*/ 4981575 h 5095875"/>
              <a:gd name="connsiteX85" fmla="*/ 314325 w 4305300"/>
              <a:gd name="connsiteY85" fmla="*/ 4991100 h 5095875"/>
              <a:gd name="connsiteX86" fmla="*/ 209550 w 4305300"/>
              <a:gd name="connsiteY86" fmla="*/ 5019675 h 5095875"/>
              <a:gd name="connsiteX87" fmla="*/ 171450 w 4305300"/>
              <a:gd name="connsiteY87" fmla="*/ 5029200 h 5095875"/>
              <a:gd name="connsiteX88" fmla="*/ 133350 w 4305300"/>
              <a:gd name="connsiteY88" fmla="*/ 5048250 h 5095875"/>
              <a:gd name="connsiteX89" fmla="*/ 66675 w 4305300"/>
              <a:gd name="connsiteY89" fmla="*/ 5057775 h 5095875"/>
              <a:gd name="connsiteX90" fmla="*/ 38100 w 4305300"/>
              <a:gd name="connsiteY90" fmla="*/ 5076825 h 5095875"/>
              <a:gd name="connsiteX91" fmla="*/ 0 w 4305300"/>
              <a:gd name="connsiteY91" fmla="*/ 5095875 h 509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4305300" h="5095875">
                <a:moveTo>
                  <a:pt x="4305300" y="0"/>
                </a:moveTo>
                <a:lnTo>
                  <a:pt x="4248150" y="9525"/>
                </a:lnTo>
                <a:cubicBezTo>
                  <a:pt x="4158221" y="23360"/>
                  <a:pt x="4127892" y="23549"/>
                  <a:pt x="4019550" y="47625"/>
                </a:cubicBezTo>
                <a:lnTo>
                  <a:pt x="3933825" y="66675"/>
                </a:lnTo>
                <a:cubicBezTo>
                  <a:pt x="3908339" y="72672"/>
                  <a:pt x="3883226" y="80239"/>
                  <a:pt x="3857625" y="85725"/>
                </a:cubicBezTo>
                <a:cubicBezTo>
                  <a:pt x="3838741" y="89772"/>
                  <a:pt x="3819525" y="92075"/>
                  <a:pt x="3800475" y="95250"/>
                </a:cubicBezTo>
                <a:cubicBezTo>
                  <a:pt x="3784600" y="101600"/>
                  <a:pt x="3769070" y="108893"/>
                  <a:pt x="3752850" y="114300"/>
                </a:cubicBezTo>
                <a:cubicBezTo>
                  <a:pt x="3740431" y="118440"/>
                  <a:pt x="3726301" y="117665"/>
                  <a:pt x="3714750" y="123825"/>
                </a:cubicBezTo>
                <a:cubicBezTo>
                  <a:pt x="3678223" y="143306"/>
                  <a:pt x="3647002" y="171987"/>
                  <a:pt x="3609975" y="190500"/>
                </a:cubicBezTo>
                <a:lnTo>
                  <a:pt x="3571875" y="209550"/>
                </a:lnTo>
                <a:cubicBezTo>
                  <a:pt x="3523005" y="282855"/>
                  <a:pt x="3592660" y="187207"/>
                  <a:pt x="3457575" y="295275"/>
                </a:cubicBezTo>
                <a:cubicBezTo>
                  <a:pt x="3395494" y="344940"/>
                  <a:pt x="3427383" y="322915"/>
                  <a:pt x="3362325" y="361950"/>
                </a:cubicBezTo>
                <a:cubicBezTo>
                  <a:pt x="3318591" y="427552"/>
                  <a:pt x="3374467" y="347784"/>
                  <a:pt x="3305175" y="428625"/>
                </a:cubicBezTo>
                <a:cubicBezTo>
                  <a:pt x="3297725" y="437317"/>
                  <a:pt x="3292779" y="447885"/>
                  <a:pt x="3286125" y="457200"/>
                </a:cubicBezTo>
                <a:cubicBezTo>
                  <a:pt x="3276898" y="470118"/>
                  <a:pt x="3266777" y="482382"/>
                  <a:pt x="3257550" y="495300"/>
                </a:cubicBezTo>
                <a:cubicBezTo>
                  <a:pt x="3250896" y="504615"/>
                  <a:pt x="3245154" y="514560"/>
                  <a:pt x="3238500" y="523875"/>
                </a:cubicBezTo>
                <a:cubicBezTo>
                  <a:pt x="3229273" y="536793"/>
                  <a:pt x="3218731" y="548766"/>
                  <a:pt x="3209925" y="561975"/>
                </a:cubicBezTo>
                <a:cubicBezTo>
                  <a:pt x="3199656" y="577379"/>
                  <a:pt x="3191967" y="594433"/>
                  <a:pt x="3181350" y="609600"/>
                </a:cubicBezTo>
                <a:cubicBezTo>
                  <a:pt x="3169692" y="626255"/>
                  <a:pt x="3154527" y="640309"/>
                  <a:pt x="3143250" y="657225"/>
                </a:cubicBezTo>
                <a:cubicBezTo>
                  <a:pt x="3135374" y="669039"/>
                  <a:pt x="3132453" y="683771"/>
                  <a:pt x="3124200" y="695325"/>
                </a:cubicBezTo>
                <a:cubicBezTo>
                  <a:pt x="3116370" y="706286"/>
                  <a:pt x="3103455" y="712939"/>
                  <a:pt x="3095625" y="723900"/>
                </a:cubicBezTo>
                <a:cubicBezTo>
                  <a:pt x="3087372" y="735454"/>
                  <a:pt x="3084017" y="749907"/>
                  <a:pt x="3076575" y="762000"/>
                </a:cubicBezTo>
                <a:cubicBezTo>
                  <a:pt x="3026524" y="843332"/>
                  <a:pt x="3026353" y="839412"/>
                  <a:pt x="2971800" y="904875"/>
                </a:cubicBezTo>
                <a:cubicBezTo>
                  <a:pt x="2937163" y="1008786"/>
                  <a:pt x="2971119" y="915898"/>
                  <a:pt x="2924175" y="1019175"/>
                </a:cubicBezTo>
                <a:cubicBezTo>
                  <a:pt x="2917100" y="1034740"/>
                  <a:pt x="2914187" y="1052301"/>
                  <a:pt x="2905125" y="1066800"/>
                </a:cubicBezTo>
                <a:cubicBezTo>
                  <a:pt x="2845728" y="1161835"/>
                  <a:pt x="2904480" y="1023855"/>
                  <a:pt x="2857500" y="1133475"/>
                </a:cubicBezTo>
                <a:cubicBezTo>
                  <a:pt x="2853545" y="1142703"/>
                  <a:pt x="2852465" y="1153070"/>
                  <a:pt x="2847975" y="1162050"/>
                </a:cubicBezTo>
                <a:cubicBezTo>
                  <a:pt x="2801940" y="1254119"/>
                  <a:pt x="2859315" y="1106411"/>
                  <a:pt x="2809875" y="1238250"/>
                </a:cubicBezTo>
                <a:cubicBezTo>
                  <a:pt x="2806350" y="1247651"/>
                  <a:pt x="2806778" y="1259112"/>
                  <a:pt x="2800350" y="1266825"/>
                </a:cubicBezTo>
                <a:cubicBezTo>
                  <a:pt x="2790187" y="1279021"/>
                  <a:pt x="2773475" y="1284175"/>
                  <a:pt x="2762250" y="1295400"/>
                </a:cubicBezTo>
                <a:cubicBezTo>
                  <a:pt x="2754155" y="1303495"/>
                  <a:pt x="2751295" y="1315880"/>
                  <a:pt x="2743200" y="1323975"/>
                </a:cubicBezTo>
                <a:cubicBezTo>
                  <a:pt x="2656972" y="1410203"/>
                  <a:pt x="2758555" y="1258080"/>
                  <a:pt x="2638425" y="1438275"/>
                </a:cubicBezTo>
                <a:cubicBezTo>
                  <a:pt x="2618577" y="1468047"/>
                  <a:pt x="2609947" y="1480010"/>
                  <a:pt x="2590800" y="1514475"/>
                </a:cubicBezTo>
                <a:cubicBezTo>
                  <a:pt x="2583904" y="1526887"/>
                  <a:pt x="2578795" y="1540247"/>
                  <a:pt x="2571750" y="1552575"/>
                </a:cubicBezTo>
                <a:cubicBezTo>
                  <a:pt x="2566070" y="1562514"/>
                  <a:pt x="2558767" y="1571442"/>
                  <a:pt x="2552700" y="1581150"/>
                </a:cubicBezTo>
                <a:cubicBezTo>
                  <a:pt x="2542888" y="1596849"/>
                  <a:pt x="2535014" y="1613803"/>
                  <a:pt x="2524125" y="1628775"/>
                </a:cubicBezTo>
                <a:cubicBezTo>
                  <a:pt x="2509540" y="1648830"/>
                  <a:pt x="2493089" y="1667493"/>
                  <a:pt x="2476500" y="1685925"/>
                </a:cubicBezTo>
                <a:cubicBezTo>
                  <a:pt x="2464485" y="1699275"/>
                  <a:pt x="2448964" y="1709500"/>
                  <a:pt x="2438400" y="1724025"/>
                </a:cubicBezTo>
                <a:cubicBezTo>
                  <a:pt x="2423344" y="1744727"/>
                  <a:pt x="2414043" y="1769104"/>
                  <a:pt x="2400300" y="1790700"/>
                </a:cubicBezTo>
                <a:cubicBezTo>
                  <a:pt x="2391777" y="1804093"/>
                  <a:pt x="2379893" y="1815187"/>
                  <a:pt x="2371725" y="1828800"/>
                </a:cubicBezTo>
                <a:cubicBezTo>
                  <a:pt x="2360767" y="1847063"/>
                  <a:pt x="2354108" y="1867687"/>
                  <a:pt x="2343150" y="1885950"/>
                </a:cubicBezTo>
                <a:cubicBezTo>
                  <a:pt x="2325481" y="1915399"/>
                  <a:pt x="2305548" y="1943439"/>
                  <a:pt x="2286000" y="1971675"/>
                </a:cubicBezTo>
                <a:cubicBezTo>
                  <a:pt x="2276964" y="1984727"/>
                  <a:pt x="2265424" y="1996063"/>
                  <a:pt x="2257425" y="2009775"/>
                </a:cubicBezTo>
                <a:cubicBezTo>
                  <a:pt x="2243116" y="2034305"/>
                  <a:pt x="2233723" y="2061498"/>
                  <a:pt x="2219325" y="2085975"/>
                </a:cubicBezTo>
                <a:cubicBezTo>
                  <a:pt x="2201912" y="2115576"/>
                  <a:pt x="2182136" y="2143754"/>
                  <a:pt x="2162175" y="2171700"/>
                </a:cubicBezTo>
                <a:cubicBezTo>
                  <a:pt x="2150358" y="2188243"/>
                  <a:pt x="2134383" y="2201802"/>
                  <a:pt x="2124075" y="2219325"/>
                </a:cubicBezTo>
                <a:cubicBezTo>
                  <a:pt x="2102477" y="2256041"/>
                  <a:pt x="2091684" y="2298962"/>
                  <a:pt x="2066925" y="2333625"/>
                </a:cubicBezTo>
                <a:cubicBezTo>
                  <a:pt x="2051050" y="2355850"/>
                  <a:pt x="2033062" y="2376708"/>
                  <a:pt x="2019300" y="2400300"/>
                </a:cubicBezTo>
                <a:cubicBezTo>
                  <a:pt x="1980800" y="2466300"/>
                  <a:pt x="2019670" y="2428321"/>
                  <a:pt x="1981200" y="2486025"/>
                </a:cubicBezTo>
                <a:cubicBezTo>
                  <a:pt x="1969923" y="2502941"/>
                  <a:pt x="1955800" y="2517775"/>
                  <a:pt x="1943100" y="2533650"/>
                </a:cubicBezTo>
                <a:cubicBezTo>
                  <a:pt x="1933575" y="2559050"/>
                  <a:pt x="1924959" y="2584809"/>
                  <a:pt x="1914525" y="2609850"/>
                </a:cubicBezTo>
                <a:cubicBezTo>
                  <a:pt x="1909064" y="2622957"/>
                  <a:pt x="1901068" y="2634899"/>
                  <a:pt x="1895475" y="2647950"/>
                </a:cubicBezTo>
                <a:cubicBezTo>
                  <a:pt x="1891520" y="2657178"/>
                  <a:pt x="1890157" y="2667409"/>
                  <a:pt x="1885950" y="2676525"/>
                </a:cubicBezTo>
                <a:cubicBezTo>
                  <a:pt x="1871074" y="2708755"/>
                  <a:pt x="1851508" y="2738816"/>
                  <a:pt x="1838325" y="2771775"/>
                </a:cubicBezTo>
                <a:cubicBezTo>
                  <a:pt x="1831975" y="2787650"/>
                  <a:pt x="1825118" y="2803332"/>
                  <a:pt x="1819275" y="2819400"/>
                </a:cubicBezTo>
                <a:cubicBezTo>
                  <a:pt x="1812413" y="2838271"/>
                  <a:pt x="1814424" y="2862351"/>
                  <a:pt x="1800225" y="2876550"/>
                </a:cubicBezTo>
                <a:lnTo>
                  <a:pt x="1771650" y="2905125"/>
                </a:lnTo>
                <a:cubicBezTo>
                  <a:pt x="1768475" y="2914650"/>
                  <a:pt x="1766080" y="2924472"/>
                  <a:pt x="1762125" y="2933700"/>
                </a:cubicBezTo>
                <a:cubicBezTo>
                  <a:pt x="1756532" y="2946751"/>
                  <a:pt x="1747155" y="2958200"/>
                  <a:pt x="1743075" y="2971800"/>
                </a:cubicBezTo>
                <a:cubicBezTo>
                  <a:pt x="1737526" y="2990298"/>
                  <a:pt x="1735472" y="3009733"/>
                  <a:pt x="1733550" y="3028950"/>
                </a:cubicBezTo>
                <a:cubicBezTo>
                  <a:pt x="1705841" y="3306039"/>
                  <a:pt x="1741106" y="3177733"/>
                  <a:pt x="1685925" y="3343275"/>
                </a:cubicBezTo>
                <a:lnTo>
                  <a:pt x="1685925" y="3343275"/>
                </a:lnTo>
                <a:cubicBezTo>
                  <a:pt x="1673287" y="3406467"/>
                  <a:pt x="1686114" y="3377948"/>
                  <a:pt x="1647825" y="3429000"/>
                </a:cubicBezTo>
                <a:cubicBezTo>
                  <a:pt x="1638300" y="3467100"/>
                  <a:pt x="1639456" y="3509624"/>
                  <a:pt x="1619250" y="3543300"/>
                </a:cubicBezTo>
                <a:cubicBezTo>
                  <a:pt x="1515138" y="3716821"/>
                  <a:pt x="1611094" y="3569328"/>
                  <a:pt x="1438275" y="3781425"/>
                </a:cubicBezTo>
                <a:cubicBezTo>
                  <a:pt x="1154232" y="4130023"/>
                  <a:pt x="1494642" y="3729951"/>
                  <a:pt x="1295400" y="3962400"/>
                </a:cubicBezTo>
                <a:cubicBezTo>
                  <a:pt x="1281542" y="3997045"/>
                  <a:pt x="1257856" y="4060084"/>
                  <a:pt x="1238250" y="4086225"/>
                </a:cubicBezTo>
                <a:cubicBezTo>
                  <a:pt x="1228725" y="4098925"/>
                  <a:pt x="1220900" y="4113100"/>
                  <a:pt x="1209675" y="4124325"/>
                </a:cubicBezTo>
                <a:cubicBezTo>
                  <a:pt x="1201580" y="4132420"/>
                  <a:pt x="1189609" y="4135717"/>
                  <a:pt x="1181100" y="4143375"/>
                </a:cubicBezTo>
                <a:cubicBezTo>
                  <a:pt x="1157738" y="4164401"/>
                  <a:pt x="1114425" y="4210050"/>
                  <a:pt x="1114425" y="4210050"/>
                </a:cubicBezTo>
                <a:cubicBezTo>
                  <a:pt x="1056858" y="4382752"/>
                  <a:pt x="1126239" y="4166731"/>
                  <a:pt x="1085850" y="4314825"/>
                </a:cubicBezTo>
                <a:cubicBezTo>
                  <a:pt x="1080566" y="4334198"/>
                  <a:pt x="1079128" y="4356124"/>
                  <a:pt x="1066800" y="4371975"/>
                </a:cubicBezTo>
                <a:cubicBezTo>
                  <a:pt x="1044575" y="4400550"/>
                  <a:pt x="1025723" y="4432102"/>
                  <a:pt x="1000125" y="4457700"/>
                </a:cubicBezTo>
                <a:cubicBezTo>
                  <a:pt x="990600" y="4467225"/>
                  <a:pt x="980316" y="4476048"/>
                  <a:pt x="971550" y="4486275"/>
                </a:cubicBezTo>
                <a:cubicBezTo>
                  <a:pt x="940017" y="4523064"/>
                  <a:pt x="949853" y="4523406"/>
                  <a:pt x="914400" y="4552950"/>
                </a:cubicBezTo>
                <a:cubicBezTo>
                  <a:pt x="905606" y="4560279"/>
                  <a:pt x="894983" y="4565131"/>
                  <a:pt x="885825" y="4572000"/>
                </a:cubicBezTo>
                <a:cubicBezTo>
                  <a:pt x="869561" y="4584198"/>
                  <a:pt x="855352" y="4599185"/>
                  <a:pt x="838200" y="4610100"/>
                </a:cubicBezTo>
                <a:cubicBezTo>
                  <a:pt x="820231" y="4621535"/>
                  <a:pt x="798089" y="4625896"/>
                  <a:pt x="781050" y="4638675"/>
                </a:cubicBezTo>
                <a:cubicBezTo>
                  <a:pt x="759497" y="4654839"/>
                  <a:pt x="742950" y="4676775"/>
                  <a:pt x="723900" y="4695825"/>
                </a:cubicBezTo>
                <a:cubicBezTo>
                  <a:pt x="714375" y="4705350"/>
                  <a:pt x="702797" y="4713192"/>
                  <a:pt x="695325" y="4724400"/>
                </a:cubicBezTo>
                <a:cubicBezTo>
                  <a:pt x="676473" y="4752678"/>
                  <a:pt x="653379" y="4789517"/>
                  <a:pt x="628650" y="4810125"/>
                </a:cubicBezTo>
                <a:cubicBezTo>
                  <a:pt x="608985" y="4826512"/>
                  <a:pt x="583274" y="4834026"/>
                  <a:pt x="561975" y="4848225"/>
                </a:cubicBezTo>
                <a:cubicBezTo>
                  <a:pt x="545059" y="4859502"/>
                  <a:pt x="531266" y="4875048"/>
                  <a:pt x="514350" y="4886325"/>
                </a:cubicBezTo>
                <a:cubicBezTo>
                  <a:pt x="342838" y="5000666"/>
                  <a:pt x="476794" y="4907786"/>
                  <a:pt x="381000" y="4962525"/>
                </a:cubicBezTo>
                <a:cubicBezTo>
                  <a:pt x="371061" y="4968205"/>
                  <a:pt x="362947" y="4977066"/>
                  <a:pt x="352425" y="4981575"/>
                </a:cubicBezTo>
                <a:cubicBezTo>
                  <a:pt x="340393" y="4986732"/>
                  <a:pt x="326864" y="4987338"/>
                  <a:pt x="314325" y="4991100"/>
                </a:cubicBezTo>
                <a:cubicBezTo>
                  <a:pt x="186886" y="5029332"/>
                  <a:pt x="321152" y="4994875"/>
                  <a:pt x="209550" y="5019675"/>
                </a:cubicBezTo>
                <a:cubicBezTo>
                  <a:pt x="196771" y="5022515"/>
                  <a:pt x="183707" y="5024603"/>
                  <a:pt x="171450" y="5029200"/>
                </a:cubicBezTo>
                <a:cubicBezTo>
                  <a:pt x="158155" y="5034186"/>
                  <a:pt x="147049" y="5044514"/>
                  <a:pt x="133350" y="5048250"/>
                </a:cubicBezTo>
                <a:cubicBezTo>
                  <a:pt x="111690" y="5054157"/>
                  <a:pt x="88900" y="5054600"/>
                  <a:pt x="66675" y="5057775"/>
                </a:cubicBezTo>
                <a:cubicBezTo>
                  <a:pt x="57150" y="5064125"/>
                  <a:pt x="48339" y="5071705"/>
                  <a:pt x="38100" y="5076825"/>
                </a:cubicBezTo>
                <a:cubicBezTo>
                  <a:pt x="-5680" y="5098715"/>
                  <a:pt x="21519" y="5074356"/>
                  <a:pt x="0" y="50958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A65A82-E462-FD45-1800-DE01F3E9D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4893" y="4053578"/>
            <a:ext cx="3747107" cy="115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854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B300B3-11B1-3D4A-FF29-AFDFCA17E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JAB30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2F0D349D-4499-2DA1-E4BE-90F4852B8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3023" y="3353503"/>
            <a:ext cx="4505954" cy="1295581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B9822A7-F318-AF59-46A3-A3D9F3776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9" y="1333868"/>
            <a:ext cx="9532645" cy="563954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A5BE029-8033-01FF-0914-EE8182FA53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505"/>
          <a:stretch/>
        </p:blipFill>
        <p:spPr>
          <a:xfrm>
            <a:off x="6676008" y="0"/>
            <a:ext cx="5784530" cy="14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70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F06B090-74EA-6632-43C5-078E943A8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40" y="150920"/>
            <a:ext cx="11567604" cy="772358"/>
          </a:xfrm>
        </p:spPr>
        <p:txBody>
          <a:bodyPr>
            <a:normAutofit fontScale="90000"/>
          </a:bodyPr>
          <a:lstStyle/>
          <a:p>
            <a:r>
              <a:rPr lang="sv-SE" sz="4400" dirty="0"/>
              <a:t>JAB30 Öppen ljumskbråckskirurgi – Långsamma sjukhus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5C1CC1-4FCA-A76C-93C5-21AC81428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668" y="1523785"/>
            <a:ext cx="10515600" cy="4351338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0EB0B00-AFAA-D59C-F699-AB646F54F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352"/>
            <a:ext cx="11949344" cy="506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95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101B8A-ECE5-455E-B38E-3E0457CD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59" y="365125"/>
            <a:ext cx="11123721" cy="1325563"/>
          </a:xfrm>
        </p:spPr>
        <p:txBody>
          <a:bodyPr>
            <a:normAutofit/>
          </a:bodyPr>
          <a:lstStyle/>
          <a:p>
            <a:r>
              <a:rPr lang="sv-SE" sz="3600" dirty="0"/>
              <a:t>JAB30 Öppen ljumskbråckskirurgi – Snabba sjukhus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A0B30A-1370-1DCD-3311-F9282EA7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7F1CAB5-F0DA-3BC9-5CBB-BA152E332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444"/>
            <a:ext cx="10506075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09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7171BD-DA01-C978-90F7-C31B7E3B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365126"/>
            <a:ext cx="10599198" cy="620296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Startbild</a:t>
            </a:r>
            <a:r>
              <a:rPr lang="sv-SE" dirty="0"/>
              <a:t> Lap App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AC6F0D-D3A8-5A4F-97AA-65387C41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BDCCE339-EB6C-EFEA-6295-ACE8CB616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02" y="912525"/>
            <a:ext cx="7765299" cy="581230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2D6F20DE-CAB0-4405-2A0F-75F271C28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816" y="365125"/>
            <a:ext cx="4541040" cy="116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8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5A6DAA-B96E-34F3-D769-D20622CF4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01"/>
            <a:ext cx="10515600" cy="947957"/>
          </a:xfrm>
        </p:spPr>
        <p:txBody>
          <a:bodyPr>
            <a:normAutofit fontScale="90000"/>
          </a:bodyPr>
          <a:lstStyle/>
          <a:p>
            <a:r>
              <a:rPr lang="sv-SE" dirty="0"/>
              <a:t>DIEP OPÖ-op 2023 – Hur har utvecklingen varit?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EA42BFFC-0686-B404-AA3E-FCEF8F4E6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023458"/>
            <a:ext cx="10515600" cy="1487509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62919AE-3034-911D-7AEA-413E3CF69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78078"/>
            <a:ext cx="2488603" cy="4424182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2CCB690F-E228-0DE2-640F-A87E86BDB25D}"/>
              </a:ext>
            </a:extLst>
          </p:cNvPr>
          <p:cNvSpPr txBox="1"/>
          <p:nvPr/>
        </p:nvSpPr>
        <p:spPr>
          <a:xfrm>
            <a:off x="1034777" y="2908832"/>
            <a:ext cx="3821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/>
              <a:t>HAE10 Rekonstruktion av bröst med transplantat eller lambå</a:t>
            </a:r>
          </a:p>
          <a:p>
            <a:endParaRPr lang="sv-SE" sz="2800" dirty="0"/>
          </a:p>
          <a:p>
            <a:r>
              <a:rPr lang="sv-SE" sz="4000" dirty="0"/>
              <a:t>HAE 00, 05, </a:t>
            </a:r>
          </a:p>
          <a:p>
            <a:r>
              <a:rPr lang="sv-SE" sz="4000" dirty="0"/>
              <a:t>10, 20, 99</a:t>
            </a:r>
          </a:p>
        </p:txBody>
      </p:sp>
    </p:spTree>
    <p:extLst>
      <p:ext uri="{BB962C8B-B14F-4D97-AF65-F5344CB8AC3E}">
        <p14:creationId xmlns:p14="http://schemas.microsoft.com/office/powerpoint/2010/main" val="30489130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3DA86D7-8D09-F931-B25D-CC3C5D9A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Lap App Region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60496BF-A568-F63F-4E38-7F46D5AD4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E643013-4924-E1AA-DAA8-5160489EA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816" y="365125"/>
            <a:ext cx="4474622" cy="115061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618F379-65A3-A6D4-C488-62ADD4F4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21" y="1337844"/>
            <a:ext cx="8009314" cy="48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07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416C93-AB24-F4BD-929A-6E5B1987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Lap App –Snabba sjukhus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E04D0F6-1D0B-E4B3-7875-BDDAFCF97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6733AE2-C018-2394-47C0-B4B7292AE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44" y="1619092"/>
            <a:ext cx="11624908" cy="507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77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0F0E9-54C7-E486-5762-C0D4EF32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Lap App – långsamma sjukhus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DAB1A8-C8D3-F74C-77D6-0518F3D95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A9D6027-18B7-1F1F-2935-42D488A80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0" y="1690688"/>
            <a:ext cx="12176684" cy="41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605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DA4C4B-DF7C-42EC-9B20-BE6C5DA7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08" y="0"/>
            <a:ext cx="10515600" cy="1584156"/>
          </a:xfrm>
        </p:spPr>
        <p:txBody>
          <a:bodyPr>
            <a:normAutofit/>
          </a:bodyPr>
          <a:lstStyle/>
          <a:p>
            <a:pPr algn="ctr"/>
            <a:r>
              <a:rPr lang="sv-SE" sz="3200" b="1" dirty="0"/>
              <a:t>Vad händer med vårdköerna om den undre halvan sjukhus skulle opererar lika snabbt som i den övre halvan?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490BDAC-FFD8-4EBB-A5E8-0ADBDC48D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Detta motsvarar en produktionsökning på 10 – 14 %</a:t>
            </a:r>
          </a:p>
          <a:p>
            <a:r>
              <a:rPr lang="sv-SE" dirty="0"/>
              <a:t>Hur lång tid innan kön är borta ……</a:t>
            </a:r>
            <a:br>
              <a:rPr lang="sv-SE" dirty="0"/>
            </a:b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059DB93-552B-4E6D-8291-7D958AA4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2192"/>
            <a:ext cx="12193224" cy="347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82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BE7AEF-619C-E873-6EA6-E8B4C455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Lapskopi </a:t>
            </a:r>
            <a:br>
              <a:rPr lang="sv-SE" dirty="0"/>
            </a:br>
            <a:r>
              <a:rPr lang="sv-SE" dirty="0"/>
              <a:t>Bukkirurgi</a:t>
            </a:r>
            <a:br>
              <a:rPr lang="sv-SE" dirty="0"/>
            </a:br>
            <a:r>
              <a:rPr lang="sv-SE" dirty="0"/>
              <a:t>KS Huddinge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13F8C60-96A6-80E3-D97B-1FF501D8A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70780D-AA95-AB7F-F877-2330740AE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0974"/>
            <a:ext cx="8701132" cy="603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41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A4367E-980C-2F4C-ED15-53306D4F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ska prioritera 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F5F9FD-F1E6-8F84-B9D7-28D22B66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 bilder från SPOR som ni sett</a:t>
            </a:r>
            <a:br>
              <a:rPr lang="sv-SE" dirty="0"/>
            </a:br>
            <a:r>
              <a:rPr lang="sv-SE" dirty="0"/>
              <a:t>påvisar att det inte finns någon gemensam </a:t>
            </a:r>
            <a:br>
              <a:rPr lang="sv-SE" dirty="0"/>
            </a:br>
            <a:r>
              <a:rPr lang="sv-SE" dirty="0"/>
              <a:t>värdegrund som gör att vi prioriterar på liknande sätt</a:t>
            </a:r>
            <a:br>
              <a:rPr lang="sv-SE" dirty="0"/>
            </a:br>
            <a:endParaRPr lang="sv-SE" dirty="0"/>
          </a:p>
          <a:p>
            <a:r>
              <a:rPr lang="sv-SE" dirty="0"/>
              <a:t>Varje region gör prioriteringar utifrån egna grunder</a:t>
            </a:r>
            <a:br>
              <a:rPr lang="sv-SE" dirty="0"/>
            </a:br>
            <a:endParaRPr lang="sv-SE" dirty="0"/>
          </a:p>
          <a:p>
            <a:r>
              <a:rPr lang="sv-SE" dirty="0"/>
              <a:t>Det är för stora skillnader i väntetider mellan Regioner </a:t>
            </a:r>
            <a:br>
              <a:rPr lang="sv-SE" dirty="0"/>
            </a:br>
            <a:r>
              <a:rPr lang="sv-SE" dirty="0"/>
              <a:t>för att det ska vara etiskt försvarbart.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57249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45110" y="77193"/>
            <a:ext cx="8622890" cy="1161057"/>
          </a:xfrm>
        </p:spPr>
        <p:txBody>
          <a:bodyPr>
            <a:normAutofit/>
          </a:bodyPr>
          <a:lstStyle/>
          <a:p>
            <a:pPr lvl="0"/>
            <a:r>
              <a:rPr lang="sv-SE" dirty="0"/>
              <a:t>Jämlik vård – vad är det?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927" y="1571626"/>
            <a:ext cx="6095036" cy="4461558"/>
          </a:xfrm>
        </p:spPr>
      </p:pic>
    </p:spTree>
    <p:extLst>
      <p:ext uri="{BB962C8B-B14F-4D97-AF65-F5344CB8AC3E}">
        <p14:creationId xmlns:p14="http://schemas.microsoft.com/office/powerpoint/2010/main" val="345118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D07433-15D0-E330-B0B4-9EF2E7A86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God vård –2005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B049B93-968C-5900-61E2-C16DBA9D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32367"/>
            <a:ext cx="7856658" cy="4876546"/>
          </a:xfrm>
          <a:prstGeom prst="rect">
            <a:avLst/>
          </a:prstGeom>
        </p:spPr>
      </p:pic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7A497312-434E-EE38-47D3-37F1C2BA1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152" b="65308"/>
          <a:stretch/>
        </p:blipFill>
        <p:spPr>
          <a:xfrm>
            <a:off x="4545771" y="25606"/>
            <a:ext cx="7844058" cy="106389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76A14A5-4AB3-71D8-E57D-BEAB7416C5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2" t="14570" r="4027"/>
          <a:stretch/>
        </p:blipFill>
        <p:spPr>
          <a:xfrm>
            <a:off x="8718958" y="2583810"/>
            <a:ext cx="3473042" cy="24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04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50673C-BBF9-D5BE-BF41-54FC2B494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1166" cy="1325563"/>
          </a:xfrm>
        </p:spPr>
        <p:txBody>
          <a:bodyPr>
            <a:normAutofit/>
          </a:bodyPr>
          <a:lstStyle/>
          <a:p>
            <a:pPr algn="r"/>
            <a:r>
              <a:rPr lang="sv-SE" sz="3200" dirty="0"/>
              <a:t>2023-05-25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109D37-AB3B-61FD-C13D-8001A464B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C9F1D8C-D806-2AB2-D3A6-8E81A5826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34" y="0"/>
            <a:ext cx="9090027" cy="6858000"/>
          </a:xfrm>
          <a:prstGeom prst="rect">
            <a:avLst/>
          </a:prstGeom>
        </p:spPr>
      </p:pic>
      <p:sp>
        <p:nvSpPr>
          <p:cNvPr id="4" name="Pil: höger 3">
            <a:extLst>
              <a:ext uri="{FF2B5EF4-FFF2-40B4-BE49-F238E27FC236}">
                <a16:creationId xmlns:a16="http://schemas.microsoft.com/office/drawing/2014/main" id="{3054102B-13A1-ED01-513B-4E46292BE85D}"/>
              </a:ext>
            </a:extLst>
          </p:cNvPr>
          <p:cNvSpPr/>
          <p:nvPr/>
        </p:nvSpPr>
        <p:spPr>
          <a:xfrm rot="10800000">
            <a:off x="8184731" y="6176963"/>
            <a:ext cx="843378" cy="5789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4045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787BBA-C001-6846-817C-B26566323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v-SE" dirty="0"/>
              <a:t>2023-06-01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9D37D45-E777-B6CC-3D36-CFBB89A7B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5FFEEA-2006-B6D1-6FEB-A5DD999D2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69" y="105719"/>
            <a:ext cx="7350711" cy="67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4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3C99C6-408A-5814-EFCC-AD1605B3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365125"/>
            <a:ext cx="11220635" cy="3063875"/>
          </a:xfrm>
        </p:spPr>
        <p:txBody>
          <a:bodyPr/>
          <a:lstStyle/>
          <a:p>
            <a:r>
              <a:rPr lang="sv-SE" dirty="0"/>
              <a:t>HAE 00, 05, 10, 20, 99</a:t>
            </a:r>
            <a:br>
              <a:rPr lang="sv-SE" dirty="0"/>
            </a:br>
            <a:r>
              <a:rPr lang="sv-SE" dirty="0"/>
              <a:t>Rekonstruktion av bröst</a:t>
            </a:r>
            <a:br>
              <a:rPr lang="sv-SE" dirty="0"/>
            </a:br>
            <a:r>
              <a:rPr lang="sv-SE" dirty="0"/>
              <a:t>med lambå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5D593C9C-D878-6F61-787B-FD4FC9BA3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8401" y="120649"/>
            <a:ext cx="3657600" cy="6652214"/>
          </a:xfrm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87AAC36F-F8CA-4A74-4BF5-1B8F586F26A0}"/>
              </a:ext>
            </a:extLst>
          </p:cNvPr>
          <p:cNvSpPr/>
          <p:nvPr/>
        </p:nvSpPr>
        <p:spPr>
          <a:xfrm>
            <a:off x="4953740" y="2654423"/>
            <a:ext cx="1142260" cy="67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E95C358B-35BE-FB35-FA99-C2B6FD528792}"/>
              </a:ext>
            </a:extLst>
          </p:cNvPr>
          <p:cNvSpPr/>
          <p:nvPr/>
        </p:nvSpPr>
        <p:spPr>
          <a:xfrm>
            <a:off x="4953740" y="120649"/>
            <a:ext cx="1142260" cy="67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Pil: höger 5">
            <a:extLst>
              <a:ext uri="{FF2B5EF4-FFF2-40B4-BE49-F238E27FC236}">
                <a16:creationId xmlns:a16="http://schemas.microsoft.com/office/drawing/2014/main" id="{B2247F18-0AB0-5FCE-47FA-9185C4BC6838}"/>
              </a:ext>
            </a:extLst>
          </p:cNvPr>
          <p:cNvSpPr/>
          <p:nvPr/>
        </p:nvSpPr>
        <p:spPr>
          <a:xfrm>
            <a:off x="4953740" y="5363592"/>
            <a:ext cx="1142260" cy="6747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57732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B6B067-1461-1C0E-3342-5612881B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638"/>
            <a:ext cx="10515600" cy="2215488"/>
          </a:xfrm>
        </p:spPr>
        <p:txBody>
          <a:bodyPr>
            <a:normAutofit/>
          </a:bodyPr>
          <a:lstStyle/>
          <a:p>
            <a:pPr algn="r"/>
            <a:r>
              <a:rPr lang="sv-SE" sz="2400" dirty="0"/>
              <a:t>2023-01-01  till</a:t>
            </a:r>
            <a:br>
              <a:rPr lang="sv-SE" sz="2400" dirty="0"/>
            </a:br>
            <a:r>
              <a:rPr lang="sv-SE" sz="2400" dirty="0"/>
              <a:t>2023-09-14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Inom 90 dagar:</a:t>
            </a:r>
            <a:br>
              <a:rPr lang="sv-SE" sz="2400" dirty="0"/>
            </a:br>
            <a:r>
              <a:rPr lang="sv-SE" sz="2400" dirty="0"/>
              <a:t>Sörmland  75 %</a:t>
            </a:r>
            <a:br>
              <a:rPr lang="sv-SE" sz="2400" dirty="0"/>
            </a:br>
            <a:r>
              <a:rPr lang="sv-SE" sz="2400" dirty="0"/>
              <a:t>Dalarna 10 %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B14880-B3FF-34EF-D0D0-87C00291C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9E37E8E-5C38-35E6-7D96-3C9761BB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78" y="882030"/>
            <a:ext cx="8314678" cy="5975970"/>
          </a:xfrm>
          <a:prstGeom prst="rect">
            <a:avLst/>
          </a:prstGeom>
        </p:spPr>
      </p:pic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DD34B225-538C-E0B8-3063-6636222BA323}"/>
              </a:ext>
            </a:extLst>
          </p:cNvPr>
          <p:cNvSpPr/>
          <p:nvPr/>
        </p:nvSpPr>
        <p:spPr>
          <a:xfrm>
            <a:off x="3567440" y="1685932"/>
            <a:ext cx="3665989" cy="4630723"/>
          </a:xfrm>
          <a:custGeom>
            <a:avLst/>
            <a:gdLst>
              <a:gd name="connsiteX0" fmla="*/ 3665989 w 3665989"/>
              <a:gd name="connsiteY0" fmla="*/ 0 h 4630723"/>
              <a:gd name="connsiteX1" fmla="*/ 3582099 w 3665989"/>
              <a:gd name="connsiteY1" fmla="*/ 33556 h 4630723"/>
              <a:gd name="connsiteX2" fmla="*/ 3514987 w 3665989"/>
              <a:gd name="connsiteY2" fmla="*/ 67112 h 4630723"/>
              <a:gd name="connsiteX3" fmla="*/ 3481431 w 3665989"/>
              <a:gd name="connsiteY3" fmla="*/ 83890 h 4630723"/>
              <a:gd name="connsiteX4" fmla="*/ 3397541 w 3665989"/>
              <a:gd name="connsiteY4" fmla="*/ 100668 h 4630723"/>
              <a:gd name="connsiteX5" fmla="*/ 3187816 w 3665989"/>
              <a:gd name="connsiteY5" fmla="*/ 134224 h 4630723"/>
              <a:gd name="connsiteX6" fmla="*/ 3137482 w 3665989"/>
              <a:gd name="connsiteY6" fmla="*/ 151002 h 4630723"/>
              <a:gd name="connsiteX7" fmla="*/ 3078759 w 3665989"/>
              <a:gd name="connsiteY7" fmla="*/ 167780 h 4630723"/>
              <a:gd name="connsiteX8" fmla="*/ 3045203 w 3665989"/>
              <a:gd name="connsiteY8" fmla="*/ 184558 h 4630723"/>
              <a:gd name="connsiteX9" fmla="*/ 3020036 w 3665989"/>
              <a:gd name="connsiteY9" fmla="*/ 192947 h 4630723"/>
              <a:gd name="connsiteX10" fmla="*/ 2944535 w 3665989"/>
              <a:gd name="connsiteY10" fmla="*/ 251670 h 4630723"/>
              <a:gd name="connsiteX11" fmla="*/ 2910980 w 3665989"/>
              <a:gd name="connsiteY11" fmla="*/ 276837 h 4630723"/>
              <a:gd name="connsiteX12" fmla="*/ 2885813 w 3665989"/>
              <a:gd name="connsiteY12" fmla="*/ 302004 h 4630723"/>
              <a:gd name="connsiteX13" fmla="*/ 2835479 w 3665989"/>
              <a:gd name="connsiteY13" fmla="*/ 352338 h 4630723"/>
              <a:gd name="connsiteX14" fmla="*/ 2793534 w 3665989"/>
              <a:gd name="connsiteY14" fmla="*/ 444617 h 4630723"/>
              <a:gd name="connsiteX15" fmla="*/ 2751589 w 3665989"/>
              <a:gd name="connsiteY15" fmla="*/ 511729 h 4630723"/>
              <a:gd name="connsiteX16" fmla="*/ 2726422 w 3665989"/>
              <a:gd name="connsiteY16" fmla="*/ 587230 h 4630723"/>
              <a:gd name="connsiteX17" fmla="*/ 2718033 w 3665989"/>
              <a:gd name="connsiteY17" fmla="*/ 612397 h 4630723"/>
              <a:gd name="connsiteX18" fmla="*/ 2692866 w 3665989"/>
              <a:gd name="connsiteY18" fmla="*/ 645952 h 4630723"/>
              <a:gd name="connsiteX19" fmla="*/ 2659310 w 3665989"/>
              <a:gd name="connsiteY19" fmla="*/ 713064 h 4630723"/>
              <a:gd name="connsiteX20" fmla="*/ 2650921 w 3665989"/>
              <a:gd name="connsiteY20" fmla="*/ 738231 h 4630723"/>
              <a:gd name="connsiteX21" fmla="*/ 2600587 w 3665989"/>
              <a:gd name="connsiteY21" fmla="*/ 796954 h 4630723"/>
              <a:gd name="connsiteX22" fmla="*/ 2567031 w 3665989"/>
              <a:gd name="connsiteY22" fmla="*/ 872455 h 4630723"/>
              <a:gd name="connsiteX23" fmla="*/ 2516697 w 3665989"/>
              <a:gd name="connsiteY23" fmla="*/ 947956 h 4630723"/>
              <a:gd name="connsiteX24" fmla="*/ 2491530 w 3665989"/>
              <a:gd name="connsiteY24" fmla="*/ 1040235 h 4630723"/>
              <a:gd name="connsiteX25" fmla="*/ 2483141 w 3665989"/>
              <a:gd name="connsiteY25" fmla="*/ 1073791 h 4630723"/>
              <a:gd name="connsiteX26" fmla="*/ 2466363 w 3665989"/>
              <a:gd name="connsiteY26" fmla="*/ 1107347 h 4630723"/>
              <a:gd name="connsiteX27" fmla="*/ 2449585 w 3665989"/>
              <a:gd name="connsiteY27" fmla="*/ 1157681 h 4630723"/>
              <a:gd name="connsiteX28" fmla="*/ 2441196 w 3665989"/>
              <a:gd name="connsiteY28" fmla="*/ 1191237 h 4630723"/>
              <a:gd name="connsiteX29" fmla="*/ 2416029 w 3665989"/>
              <a:gd name="connsiteY29" fmla="*/ 1233182 h 4630723"/>
              <a:gd name="connsiteX30" fmla="*/ 2399251 w 3665989"/>
              <a:gd name="connsiteY30" fmla="*/ 1275127 h 4630723"/>
              <a:gd name="connsiteX31" fmla="*/ 2365695 w 3665989"/>
              <a:gd name="connsiteY31" fmla="*/ 1333850 h 4630723"/>
              <a:gd name="connsiteX32" fmla="*/ 2332139 w 3665989"/>
              <a:gd name="connsiteY32" fmla="*/ 1434518 h 4630723"/>
              <a:gd name="connsiteX33" fmla="*/ 2306972 w 3665989"/>
              <a:gd name="connsiteY33" fmla="*/ 1476463 h 4630723"/>
              <a:gd name="connsiteX34" fmla="*/ 2265027 w 3665989"/>
              <a:gd name="connsiteY34" fmla="*/ 1577130 h 4630723"/>
              <a:gd name="connsiteX35" fmla="*/ 2248249 w 3665989"/>
              <a:gd name="connsiteY35" fmla="*/ 1610686 h 4630723"/>
              <a:gd name="connsiteX36" fmla="*/ 2231471 w 3665989"/>
              <a:gd name="connsiteY36" fmla="*/ 1661020 h 4630723"/>
              <a:gd name="connsiteX37" fmla="*/ 2155970 w 3665989"/>
              <a:gd name="connsiteY37" fmla="*/ 1778466 h 4630723"/>
              <a:gd name="connsiteX38" fmla="*/ 2114025 w 3665989"/>
              <a:gd name="connsiteY38" fmla="*/ 1912690 h 4630723"/>
              <a:gd name="connsiteX39" fmla="*/ 2097247 w 3665989"/>
              <a:gd name="connsiteY39" fmla="*/ 1963024 h 4630723"/>
              <a:gd name="connsiteX40" fmla="*/ 2072080 w 3665989"/>
              <a:gd name="connsiteY40" fmla="*/ 2030136 h 4630723"/>
              <a:gd name="connsiteX41" fmla="*/ 2063691 w 3665989"/>
              <a:gd name="connsiteY41" fmla="*/ 2072081 h 4630723"/>
              <a:gd name="connsiteX42" fmla="*/ 2004969 w 3665989"/>
              <a:gd name="connsiteY42" fmla="*/ 2172749 h 4630723"/>
              <a:gd name="connsiteX43" fmla="*/ 1988191 w 3665989"/>
              <a:gd name="connsiteY43" fmla="*/ 2206305 h 4630723"/>
              <a:gd name="connsiteX44" fmla="*/ 1929468 w 3665989"/>
              <a:gd name="connsiteY44" fmla="*/ 2281806 h 4630723"/>
              <a:gd name="connsiteX45" fmla="*/ 1837189 w 3665989"/>
              <a:gd name="connsiteY45" fmla="*/ 2424419 h 4630723"/>
              <a:gd name="connsiteX46" fmla="*/ 1786855 w 3665989"/>
              <a:gd name="connsiteY46" fmla="*/ 2474752 h 4630723"/>
              <a:gd name="connsiteX47" fmla="*/ 1719743 w 3665989"/>
              <a:gd name="connsiteY47" fmla="*/ 2600587 h 4630723"/>
              <a:gd name="connsiteX48" fmla="*/ 1686187 w 3665989"/>
              <a:gd name="connsiteY48" fmla="*/ 2659310 h 4630723"/>
              <a:gd name="connsiteX49" fmla="*/ 1661020 w 3665989"/>
              <a:gd name="connsiteY49" fmla="*/ 2709644 h 4630723"/>
              <a:gd name="connsiteX50" fmla="*/ 1627464 w 3665989"/>
              <a:gd name="connsiteY50" fmla="*/ 2759978 h 4630723"/>
              <a:gd name="connsiteX51" fmla="*/ 1610686 w 3665989"/>
              <a:gd name="connsiteY51" fmla="*/ 2785145 h 4630723"/>
              <a:gd name="connsiteX52" fmla="*/ 1577130 w 3665989"/>
              <a:gd name="connsiteY52" fmla="*/ 2843868 h 4630723"/>
              <a:gd name="connsiteX53" fmla="*/ 1551963 w 3665989"/>
              <a:gd name="connsiteY53" fmla="*/ 2869035 h 4630723"/>
              <a:gd name="connsiteX54" fmla="*/ 1518407 w 3665989"/>
              <a:gd name="connsiteY54" fmla="*/ 2910980 h 4630723"/>
              <a:gd name="connsiteX55" fmla="*/ 1476462 w 3665989"/>
              <a:gd name="connsiteY55" fmla="*/ 2986481 h 4630723"/>
              <a:gd name="connsiteX56" fmla="*/ 1434517 w 3665989"/>
              <a:gd name="connsiteY56" fmla="*/ 3087149 h 4630723"/>
              <a:gd name="connsiteX57" fmla="*/ 1426128 w 3665989"/>
              <a:gd name="connsiteY57" fmla="*/ 3112316 h 4630723"/>
              <a:gd name="connsiteX58" fmla="*/ 1392572 w 3665989"/>
              <a:gd name="connsiteY58" fmla="*/ 3229762 h 4630723"/>
              <a:gd name="connsiteX59" fmla="*/ 1375794 w 3665989"/>
              <a:gd name="connsiteY59" fmla="*/ 3263318 h 4630723"/>
              <a:gd name="connsiteX60" fmla="*/ 1359016 w 3665989"/>
              <a:gd name="connsiteY60" fmla="*/ 3313652 h 4630723"/>
              <a:gd name="connsiteX61" fmla="*/ 1317071 w 3665989"/>
              <a:gd name="connsiteY61" fmla="*/ 3405930 h 4630723"/>
              <a:gd name="connsiteX62" fmla="*/ 1308682 w 3665989"/>
              <a:gd name="connsiteY62" fmla="*/ 3439486 h 4630723"/>
              <a:gd name="connsiteX63" fmla="*/ 1300293 w 3665989"/>
              <a:gd name="connsiteY63" fmla="*/ 3464653 h 4630723"/>
              <a:gd name="connsiteX64" fmla="*/ 1291904 w 3665989"/>
              <a:gd name="connsiteY64" fmla="*/ 3498209 h 4630723"/>
              <a:gd name="connsiteX65" fmla="*/ 1283515 w 3665989"/>
              <a:gd name="connsiteY65" fmla="*/ 3523376 h 4630723"/>
              <a:gd name="connsiteX66" fmla="*/ 1275126 w 3665989"/>
              <a:gd name="connsiteY66" fmla="*/ 3573710 h 4630723"/>
              <a:gd name="connsiteX67" fmla="*/ 1249959 w 3665989"/>
              <a:gd name="connsiteY67" fmla="*/ 3657600 h 4630723"/>
              <a:gd name="connsiteX68" fmla="*/ 1241570 w 3665989"/>
              <a:gd name="connsiteY68" fmla="*/ 3733101 h 4630723"/>
              <a:gd name="connsiteX69" fmla="*/ 1224792 w 3665989"/>
              <a:gd name="connsiteY69" fmla="*/ 3758268 h 4630723"/>
              <a:gd name="connsiteX70" fmla="*/ 1216403 w 3665989"/>
              <a:gd name="connsiteY70" fmla="*/ 3800213 h 4630723"/>
              <a:gd name="connsiteX71" fmla="*/ 1208014 w 3665989"/>
              <a:gd name="connsiteY71" fmla="*/ 3858936 h 4630723"/>
              <a:gd name="connsiteX72" fmla="*/ 1199625 w 3665989"/>
              <a:gd name="connsiteY72" fmla="*/ 3900881 h 4630723"/>
              <a:gd name="connsiteX73" fmla="*/ 1191236 w 3665989"/>
              <a:gd name="connsiteY73" fmla="*/ 3959604 h 4630723"/>
              <a:gd name="connsiteX74" fmla="*/ 1174458 w 3665989"/>
              <a:gd name="connsiteY74" fmla="*/ 4001549 h 4630723"/>
              <a:gd name="connsiteX75" fmla="*/ 1166069 w 3665989"/>
              <a:gd name="connsiteY75" fmla="*/ 4026716 h 4630723"/>
              <a:gd name="connsiteX76" fmla="*/ 1023457 w 3665989"/>
              <a:gd name="connsiteY76" fmla="*/ 4018327 h 4630723"/>
              <a:gd name="connsiteX77" fmla="*/ 897622 w 3665989"/>
              <a:gd name="connsiteY77" fmla="*/ 4001549 h 4630723"/>
              <a:gd name="connsiteX78" fmla="*/ 713064 w 3665989"/>
              <a:gd name="connsiteY78" fmla="*/ 4009938 h 4630723"/>
              <a:gd name="connsiteX79" fmla="*/ 662730 w 3665989"/>
              <a:gd name="connsiteY79" fmla="*/ 4018327 h 4630723"/>
              <a:gd name="connsiteX80" fmla="*/ 604007 w 3665989"/>
              <a:gd name="connsiteY80" fmla="*/ 4043494 h 4630723"/>
              <a:gd name="connsiteX81" fmla="*/ 511728 w 3665989"/>
              <a:gd name="connsiteY81" fmla="*/ 4068661 h 4630723"/>
              <a:gd name="connsiteX82" fmla="*/ 411060 w 3665989"/>
              <a:gd name="connsiteY82" fmla="*/ 4110606 h 4630723"/>
              <a:gd name="connsiteX83" fmla="*/ 318781 w 3665989"/>
              <a:gd name="connsiteY83" fmla="*/ 4152551 h 4630723"/>
              <a:gd name="connsiteX84" fmla="*/ 234891 w 3665989"/>
              <a:gd name="connsiteY84" fmla="*/ 4202885 h 4630723"/>
              <a:gd name="connsiteX85" fmla="*/ 192946 w 3665989"/>
              <a:gd name="connsiteY85" fmla="*/ 4236441 h 4630723"/>
              <a:gd name="connsiteX86" fmla="*/ 142613 w 3665989"/>
              <a:gd name="connsiteY86" fmla="*/ 4320330 h 4630723"/>
              <a:gd name="connsiteX87" fmla="*/ 117446 w 3665989"/>
              <a:gd name="connsiteY87" fmla="*/ 4362275 h 4630723"/>
              <a:gd name="connsiteX88" fmla="*/ 33556 w 3665989"/>
              <a:gd name="connsiteY88" fmla="*/ 4563611 h 4630723"/>
              <a:gd name="connsiteX89" fmla="*/ 0 w 3665989"/>
              <a:gd name="connsiteY89" fmla="*/ 4630723 h 463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3665989" h="4630723">
                <a:moveTo>
                  <a:pt x="3665989" y="0"/>
                </a:moveTo>
                <a:cubicBezTo>
                  <a:pt x="3555032" y="66574"/>
                  <a:pt x="3689690" y="-7825"/>
                  <a:pt x="3582099" y="33556"/>
                </a:cubicBezTo>
                <a:cubicBezTo>
                  <a:pt x="3558755" y="42534"/>
                  <a:pt x="3537358" y="55927"/>
                  <a:pt x="3514987" y="67112"/>
                </a:cubicBezTo>
                <a:cubicBezTo>
                  <a:pt x="3503802" y="72705"/>
                  <a:pt x="3493694" y="81437"/>
                  <a:pt x="3481431" y="83890"/>
                </a:cubicBezTo>
                <a:cubicBezTo>
                  <a:pt x="3453468" y="89483"/>
                  <a:pt x="3425648" y="95850"/>
                  <a:pt x="3397541" y="100668"/>
                </a:cubicBezTo>
                <a:cubicBezTo>
                  <a:pt x="3327761" y="112630"/>
                  <a:pt x="3187816" y="134224"/>
                  <a:pt x="3187816" y="134224"/>
                </a:cubicBezTo>
                <a:cubicBezTo>
                  <a:pt x="3171038" y="139817"/>
                  <a:pt x="3154385" y="145801"/>
                  <a:pt x="3137482" y="151002"/>
                </a:cubicBezTo>
                <a:cubicBezTo>
                  <a:pt x="3118025" y="156989"/>
                  <a:pt x="3097891" y="160823"/>
                  <a:pt x="3078759" y="167780"/>
                </a:cubicBezTo>
                <a:cubicBezTo>
                  <a:pt x="3067006" y="172054"/>
                  <a:pt x="3056697" y="179632"/>
                  <a:pt x="3045203" y="184558"/>
                </a:cubicBezTo>
                <a:cubicBezTo>
                  <a:pt x="3037075" y="188041"/>
                  <a:pt x="3028425" y="190151"/>
                  <a:pt x="3020036" y="192947"/>
                </a:cubicBezTo>
                <a:lnTo>
                  <a:pt x="2944535" y="251670"/>
                </a:lnTo>
                <a:cubicBezTo>
                  <a:pt x="2933453" y="260195"/>
                  <a:pt x="2920866" y="266951"/>
                  <a:pt x="2910980" y="276837"/>
                </a:cubicBezTo>
                <a:cubicBezTo>
                  <a:pt x="2902591" y="285226"/>
                  <a:pt x="2894927" y="294409"/>
                  <a:pt x="2885813" y="302004"/>
                </a:cubicBezTo>
                <a:cubicBezTo>
                  <a:pt x="2836746" y="342893"/>
                  <a:pt x="2883706" y="288035"/>
                  <a:pt x="2835479" y="352338"/>
                </a:cubicBezTo>
                <a:cubicBezTo>
                  <a:pt x="2824486" y="385318"/>
                  <a:pt x="2816040" y="414609"/>
                  <a:pt x="2793534" y="444617"/>
                </a:cubicBezTo>
                <a:cubicBezTo>
                  <a:pt x="2760864" y="488177"/>
                  <a:pt x="2774620" y="465667"/>
                  <a:pt x="2751589" y="511729"/>
                </a:cubicBezTo>
                <a:cubicBezTo>
                  <a:pt x="2737447" y="582437"/>
                  <a:pt x="2752471" y="526449"/>
                  <a:pt x="2726422" y="587230"/>
                </a:cubicBezTo>
                <a:cubicBezTo>
                  <a:pt x="2722939" y="595358"/>
                  <a:pt x="2722420" y="604719"/>
                  <a:pt x="2718033" y="612397"/>
                </a:cubicBezTo>
                <a:cubicBezTo>
                  <a:pt x="2711096" y="624536"/>
                  <a:pt x="2699911" y="633875"/>
                  <a:pt x="2692866" y="645952"/>
                </a:cubicBezTo>
                <a:cubicBezTo>
                  <a:pt x="2680264" y="667556"/>
                  <a:pt x="2667219" y="689336"/>
                  <a:pt x="2659310" y="713064"/>
                </a:cubicBezTo>
                <a:cubicBezTo>
                  <a:pt x="2656514" y="721453"/>
                  <a:pt x="2655308" y="730553"/>
                  <a:pt x="2650921" y="738231"/>
                </a:cubicBezTo>
                <a:cubicBezTo>
                  <a:pt x="2636572" y="763342"/>
                  <a:pt x="2620421" y="777120"/>
                  <a:pt x="2600587" y="796954"/>
                </a:cubicBezTo>
                <a:cubicBezTo>
                  <a:pt x="2589402" y="822121"/>
                  <a:pt x="2579348" y="847822"/>
                  <a:pt x="2567031" y="872455"/>
                </a:cubicBezTo>
                <a:cubicBezTo>
                  <a:pt x="2550851" y="904816"/>
                  <a:pt x="2537773" y="919855"/>
                  <a:pt x="2516697" y="947956"/>
                </a:cubicBezTo>
                <a:cubicBezTo>
                  <a:pt x="2501485" y="1039231"/>
                  <a:pt x="2518474" y="959402"/>
                  <a:pt x="2491530" y="1040235"/>
                </a:cubicBezTo>
                <a:cubicBezTo>
                  <a:pt x="2487884" y="1051173"/>
                  <a:pt x="2487189" y="1062996"/>
                  <a:pt x="2483141" y="1073791"/>
                </a:cubicBezTo>
                <a:cubicBezTo>
                  <a:pt x="2478750" y="1085500"/>
                  <a:pt x="2471007" y="1095736"/>
                  <a:pt x="2466363" y="1107347"/>
                </a:cubicBezTo>
                <a:cubicBezTo>
                  <a:pt x="2459795" y="1123768"/>
                  <a:pt x="2454667" y="1140741"/>
                  <a:pt x="2449585" y="1157681"/>
                </a:cubicBezTo>
                <a:cubicBezTo>
                  <a:pt x="2446272" y="1168724"/>
                  <a:pt x="2445879" y="1180701"/>
                  <a:pt x="2441196" y="1191237"/>
                </a:cubicBezTo>
                <a:cubicBezTo>
                  <a:pt x="2434574" y="1206137"/>
                  <a:pt x="2423321" y="1218598"/>
                  <a:pt x="2416029" y="1233182"/>
                </a:cubicBezTo>
                <a:cubicBezTo>
                  <a:pt x="2409295" y="1246651"/>
                  <a:pt x="2405985" y="1261658"/>
                  <a:pt x="2399251" y="1275127"/>
                </a:cubicBezTo>
                <a:cubicBezTo>
                  <a:pt x="2389169" y="1295292"/>
                  <a:pt x="2375777" y="1313685"/>
                  <a:pt x="2365695" y="1333850"/>
                </a:cubicBezTo>
                <a:cubicBezTo>
                  <a:pt x="2329234" y="1406771"/>
                  <a:pt x="2369441" y="1344992"/>
                  <a:pt x="2332139" y="1434518"/>
                </a:cubicBezTo>
                <a:cubicBezTo>
                  <a:pt x="2325868" y="1449569"/>
                  <a:pt x="2313915" y="1461710"/>
                  <a:pt x="2306972" y="1476463"/>
                </a:cubicBezTo>
                <a:cubicBezTo>
                  <a:pt x="2291493" y="1509355"/>
                  <a:pt x="2281284" y="1544616"/>
                  <a:pt x="2265027" y="1577130"/>
                </a:cubicBezTo>
                <a:cubicBezTo>
                  <a:pt x="2259434" y="1588315"/>
                  <a:pt x="2252893" y="1599075"/>
                  <a:pt x="2248249" y="1610686"/>
                </a:cubicBezTo>
                <a:cubicBezTo>
                  <a:pt x="2241681" y="1627107"/>
                  <a:pt x="2238950" y="1644994"/>
                  <a:pt x="2231471" y="1661020"/>
                </a:cubicBezTo>
                <a:cubicBezTo>
                  <a:pt x="2200276" y="1727866"/>
                  <a:pt x="2195417" y="1729157"/>
                  <a:pt x="2155970" y="1778466"/>
                </a:cubicBezTo>
                <a:cubicBezTo>
                  <a:pt x="2139002" y="1846337"/>
                  <a:pt x="2151227" y="1801084"/>
                  <a:pt x="2114025" y="1912690"/>
                </a:cubicBezTo>
                <a:cubicBezTo>
                  <a:pt x="2108432" y="1929468"/>
                  <a:pt x="2103457" y="1946464"/>
                  <a:pt x="2097247" y="1963024"/>
                </a:cubicBezTo>
                <a:cubicBezTo>
                  <a:pt x="2088858" y="1985395"/>
                  <a:pt x="2079106" y="2007301"/>
                  <a:pt x="2072080" y="2030136"/>
                </a:cubicBezTo>
                <a:cubicBezTo>
                  <a:pt x="2067887" y="2043764"/>
                  <a:pt x="2068564" y="2058681"/>
                  <a:pt x="2063691" y="2072081"/>
                </a:cubicBezTo>
                <a:cubicBezTo>
                  <a:pt x="2046882" y="2118306"/>
                  <a:pt x="2030251" y="2130612"/>
                  <a:pt x="2004969" y="2172749"/>
                </a:cubicBezTo>
                <a:cubicBezTo>
                  <a:pt x="1998535" y="2183473"/>
                  <a:pt x="1995309" y="2196023"/>
                  <a:pt x="1988191" y="2206305"/>
                </a:cubicBezTo>
                <a:cubicBezTo>
                  <a:pt x="1970043" y="2232519"/>
                  <a:pt x="1943727" y="2253289"/>
                  <a:pt x="1929468" y="2281806"/>
                </a:cubicBezTo>
                <a:cubicBezTo>
                  <a:pt x="1903303" y="2334136"/>
                  <a:pt x="1883088" y="2378521"/>
                  <a:pt x="1837189" y="2424419"/>
                </a:cubicBezTo>
                <a:cubicBezTo>
                  <a:pt x="1820411" y="2441197"/>
                  <a:pt x="1801880" y="2456388"/>
                  <a:pt x="1786855" y="2474752"/>
                </a:cubicBezTo>
                <a:cubicBezTo>
                  <a:pt x="1768178" y="2497579"/>
                  <a:pt x="1725693" y="2590174"/>
                  <a:pt x="1719743" y="2600587"/>
                </a:cubicBezTo>
                <a:cubicBezTo>
                  <a:pt x="1708558" y="2620161"/>
                  <a:pt x="1696875" y="2639460"/>
                  <a:pt x="1686187" y="2659310"/>
                </a:cubicBezTo>
                <a:cubicBezTo>
                  <a:pt x="1677294" y="2675826"/>
                  <a:pt x="1670472" y="2693441"/>
                  <a:pt x="1661020" y="2709644"/>
                </a:cubicBezTo>
                <a:cubicBezTo>
                  <a:pt x="1650860" y="2727062"/>
                  <a:pt x="1638649" y="2743200"/>
                  <a:pt x="1627464" y="2759978"/>
                </a:cubicBezTo>
                <a:cubicBezTo>
                  <a:pt x="1621871" y="2768367"/>
                  <a:pt x="1615688" y="2776391"/>
                  <a:pt x="1610686" y="2785145"/>
                </a:cubicBezTo>
                <a:cubicBezTo>
                  <a:pt x="1599501" y="2804719"/>
                  <a:pt x="1590059" y="2825399"/>
                  <a:pt x="1577130" y="2843868"/>
                </a:cubicBezTo>
                <a:cubicBezTo>
                  <a:pt x="1570327" y="2853587"/>
                  <a:pt x="1559775" y="2860107"/>
                  <a:pt x="1551963" y="2869035"/>
                </a:cubicBezTo>
                <a:cubicBezTo>
                  <a:pt x="1540172" y="2882510"/>
                  <a:pt x="1528089" y="2895918"/>
                  <a:pt x="1518407" y="2910980"/>
                </a:cubicBezTo>
                <a:cubicBezTo>
                  <a:pt x="1502839" y="2935198"/>
                  <a:pt x="1490111" y="2961132"/>
                  <a:pt x="1476462" y="2986481"/>
                </a:cubicBezTo>
                <a:cubicBezTo>
                  <a:pt x="1454837" y="3026641"/>
                  <a:pt x="1452921" y="3036537"/>
                  <a:pt x="1434517" y="3087149"/>
                </a:cubicBezTo>
                <a:cubicBezTo>
                  <a:pt x="1431495" y="3095459"/>
                  <a:pt x="1428273" y="3103737"/>
                  <a:pt x="1426128" y="3112316"/>
                </a:cubicBezTo>
                <a:cubicBezTo>
                  <a:pt x="1413716" y="3161965"/>
                  <a:pt x="1420054" y="3174799"/>
                  <a:pt x="1392572" y="3229762"/>
                </a:cubicBezTo>
                <a:cubicBezTo>
                  <a:pt x="1386979" y="3240947"/>
                  <a:pt x="1380438" y="3251707"/>
                  <a:pt x="1375794" y="3263318"/>
                </a:cubicBezTo>
                <a:cubicBezTo>
                  <a:pt x="1369226" y="3279739"/>
                  <a:pt x="1368115" y="3298487"/>
                  <a:pt x="1359016" y="3313652"/>
                </a:cubicBezTo>
                <a:cubicBezTo>
                  <a:pt x="1328795" y="3364020"/>
                  <a:pt x="1334618" y="3347441"/>
                  <a:pt x="1317071" y="3405930"/>
                </a:cubicBezTo>
                <a:cubicBezTo>
                  <a:pt x="1313758" y="3416973"/>
                  <a:pt x="1311849" y="3428400"/>
                  <a:pt x="1308682" y="3439486"/>
                </a:cubicBezTo>
                <a:cubicBezTo>
                  <a:pt x="1306253" y="3447989"/>
                  <a:pt x="1302722" y="3456150"/>
                  <a:pt x="1300293" y="3464653"/>
                </a:cubicBezTo>
                <a:cubicBezTo>
                  <a:pt x="1297126" y="3475739"/>
                  <a:pt x="1295071" y="3487123"/>
                  <a:pt x="1291904" y="3498209"/>
                </a:cubicBezTo>
                <a:cubicBezTo>
                  <a:pt x="1289475" y="3506712"/>
                  <a:pt x="1285433" y="3514744"/>
                  <a:pt x="1283515" y="3523376"/>
                </a:cubicBezTo>
                <a:cubicBezTo>
                  <a:pt x="1279825" y="3539980"/>
                  <a:pt x="1278462" y="3557031"/>
                  <a:pt x="1275126" y="3573710"/>
                </a:cubicBezTo>
                <a:cubicBezTo>
                  <a:pt x="1268787" y="3605406"/>
                  <a:pt x="1260659" y="3625500"/>
                  <a:pt x="1249959" y="3657600"/>
                </a:cubicBezTo>
                <a:cubicBezTo>
                  <a:pt x="1247163" y="3682767"/>
                  <a:pt x="1247711" y="3708535"/>
                  <a:pt x="1241570" y="3733101"/>
                </a:cubicBezTo>
                <a:cubicBezTo>
                  <a:pt x="1239125" y="3742882"/>
                  <a:pt x="1228332" y="3748828"/>
                  <a:pt x="1224792" y="3758268"/>
                </a:cubicBezTo>
                <a:cubicBezTo>
                  <a:pt x="1219785" y="3771619"/>
                  <a:pt x="1218747" y="3786148"/>
                  <a:pt x="1216403" y="3800213"/>
                </a:cubicBezTo>
                <a:cubicBezTo>
                  <a:pt x="1213152" y="3819717"/>
                  <a:pt x="1211265" y="3839432"/>
                  <a:pt x="1208014" y="3858936"/>
                </a:cubicBezTo>
                <a:cubicBezTo>
                  <a:pt x="1205670" y="3873001"/>
                  <a:pt x="1201969" y="3886816"/>
                  <a:pt x="1199625" y="3900881"/>
                </a:cubicBezTo>
                <a:cubicBezTo>
                  <a:pt x="1196374" y="3920385"/>
                  <a:pt x="1196032" y="3940421"/>
                  <a:pt x="1191236" y="3959604"/>
                </a:cubicBezTo>
                <a:cubicBezTo>
                  <a:pt x="1187584" y="3974213"/>
                  <a:pt x="1179745" y="3987449"/>
                  <a:pt x="1174458" y="4001549"/>
                </a:cubicBezTo>
                <a:cubicBezTo>
                  <a:pt x="1171353" y="4009829"/>
                  <a:pt x="1168865" y="4018327"/>
                  <a:pt x="1166069" y="4026716"/>
                </a:cubicBezTo>
                <a:lnTo>
                  <a:pt x="1023457" y="4018327"/>
                </a:lnTo>
                <a:cubicBezTo>
                  <a:pt x="931015" y="4011724"/>
                  <a:pt x="956917" y="4016373"/>
                  <a:pt x="897622" y="4001549"/>
                </a:cubicBezTo>
                <a:cubicBezTo>
                  <a:pt x="836103" y="4004345"/>
                  <a:pt x="774490" y="4005550"/>
                  <a:pt x="713064" y="4009938"/>
                </a:cubicBezTo>
                <a:cubicBezTo>
                  <a:pt x="696098" y="4011150"/>
                  <a:pt x="678987" y="4013325"/>
                  <a:pt x="662730" y="4018327"/>
                </a:cubicBezTo>
                <a:cubicBezTo>
                  <a:pt x="642376" y="4024590"/>
                  <a:pt x="624210" y="4036760"/>
                  <a:pt x="604007" y="4043494"/>
                </a:cubicBezTo>
                <a:cubicBezTo>
                  <a:pt x="548776" y="4061904"/>
                  <a:pt x="570557" y="4039246"/>
                  <a:pt x="511728" y="4068661"/>
                </a:cubicBezTo>
                <a:cubicBezTo>
                  <a:pt x="414998" y="4117026"/>
                  <a:pt x="508482" y="4094369"/>
                  <a:pt x="411060" y="4110606"/>
                </a:cubicBezTo>
                <a:cubicBezTo>
                  <a:pt x="371398" y="4126471"/>
                  <a:pt x="358044" y="4130465"/>
                  <a:pt x="318781" y="4152551"/>
                </a:cubicBezTo>
                <a:cubicBezTo>
                  <a:pt x="290358" y="4168539"/>
                  <a:pt x="260356" y="4182513"/>
                  <a:pt x="234891" y="4202885"/>
                </a:cubicBezTo>
                <a:cubicBezTo>
                  <a:pt x="220909" y="4214070"/>
                  <a:pt x="205607" y="4223780"/>
                  <a:pt x="192946" y="4236441"/>
                </a:cubicBezTo>
                <a:cubicBezTo>
                  <a:pt x="166413" y="4262975"/>
                  <a:pt x="160768" y="4287046"/>
                  <a:pt x="142613" y="4320330"/>
                </a:cubicBezTo>
                <a:cubicBezTo>
                  <a:pt x="134805" y="4334644"/>
                  <a:pt x="124116" y="4347396"/>
                  <a:pt x="117446" y="4362275"/>
                </a:cubicBezTo>
                <a:cubicBezTo>
                  <a:pt x="87706" y="4428619"/>
                  <a:pt x="61673" y="4496563"/>
                  <a:pt x="33556" y="4563611"/>
                </a:cubicBezTo>
                <a:cubicBezTo>
                  <a:pt x="7821" y="4624979"/>
                  <a:pt x="23264" y="4607459"/>
                  <a:pt x="0" y="4630723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37B1F31-245C-93F7-E99D-06656F8639A7}"/>
              </a:ext>
            </a:extLst>
          </p:cNvPr>
          <p:cNvSpPr txBox="1"/>
          <p:nvPr/>
        </p:nvSpPr>
        <p:spPr>
          <a:xfrm>
            <a:off x="0" y="180749"/>
            <a:ext cx="11780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 vi en jämlik vård i Sverige ? NFBxx = Primär höftledsprotes 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7550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A23705-DDA9-1704-DB91-BFF8F1DE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604" y="2211680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sv-SE" dirty="0"/>
              <a:t>NFBxx</a:t>
            </a:r>
            <a:br>
              <a:rPr lang="sv-SE" dirty="0"/>
            </a:br>
            <a:r>
              <a:rPr lang="sv-SE" dirty="0"/>
              <a:t>09</a:t>
            </a:r>
            <a:br>
              <a:rPr lang="sv-SE" dirty="0"/>
            </a:br>
            <a:r>
              <a:rPr lang="sv-SE" dirty="0"/>
              <a:t>19</a:t>
            </a:r>
            <a:br>
              <a:rPr lang="sv-SE" dirty="0"/>
            </a:br>
            <a:r>
              <a:rPr lang="sv-SE" dirty="0"/>
              <a:t>29</a:t>
            </a:r>
            <a:br>
              <a:rPr lang="sv-SE" dirty="0"/>
            </a:br>
            <a:r>
              <a:rPr lang="sv-SE" dirty="0"/>
              <a:t>39</a:t>
            </a:r>
            <a:br>
              <a:rPr lang="sv-SE" dirty="0"/>
            </a:br>
            <a:r>
              <a:rPr lang="sv-SE" dirty="0"/>
              <a:t>99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26039F6-9D2C-3545-99DB-7F2B44C06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281173F-D7DD-3A81-1C3C-A11BA1DBA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5" y="16881"/>
            <a:ext cx="8641359" cy="6632712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7DFA31E-D303-182C-05A9-DB5EF5DDB0B7}"/>
              </a:ext>
            </a:extLst>
          </p:cNvPr>
          <p:cNvSpPr txBox="1"/>
          <p:nvPr/>
        </p:nvSpPr>
        <p:spPr>
          <a:xfrm>
            <a:off x="8294255" y="103857"/>
            <a:ext cx="68198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NFBxx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Primär höftledsprotes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5823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241162"/>
          </a:xfrm>
        </p:spPr>
        <p:txBody>
          <a:bodyPr>
            <a:normAutofit fontScale="90000"/>
          </a:bodyPr>
          <a:lstStyle/>
          <a:p>
            <a:pPr lvl="0" algn="ctr"/>
            <a:br>
              <a:rPr lang="sv-SE" dirty="0"/>
            </a:br>
            <a:r>
              <a:rPr lang="sv-SE" dirty="0"/>
              <a:t>Diagnosen är ställd  – Ojämlik vård!</a:t>
            </a:r>
            <a:br>
              <a:rPr lang="sv-SE" dirty="0"/>
            </a:br>
            <a:r>
              <a:rPr lang="sv-SE" dirty="0"/>
              <a:t> </a:t>
            </a:r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15208" y="1220073"/>
            <a:ext cx="6758609" cy="4945232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</p:spTree>
    <p:extLst>
      <p:ext uri="{BB962C8B-B14F-4D97-AF65-F5344CB8AC3E}">
        <p14:creationId xmlns:p14="http://schemas.microsoft.com/office/powerpoint/2010/main" val="30867792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A4367E-980C-2F4C-ED15-53306D4F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 ska prioritera 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0F5F9FD-F1E6-8F84-B9D7-28D22B66F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De bilder från SPOR som ni sett</a:t>
            </a:r>
            <a:br>
              <a:rPr lang="sv-SE" dirty="0"/>
            </a:br>
            <a:r>
              <a:rPr lang="sv-SE" dirty="0"/>
              <a:t>påvisar att det inte finns någon gemensam </a:t>
            </a:r>
            <a:br>
              <a:rPr lang="sv-SE" dirty="0"/>
            </a:br>
            <a:r>
              <a:rPr lang="sv-SE" dirty="0"/>
              <a:t>värdegrund som gör att vi prioriterar på liknande sätt</a:t>
            </a:r>
            <a:br>
              <a:rPr lang="sv-SE" dirty="0"/>
            </a:br>
            <a:endParaRPr lang="sv-SE" dirty="0"/>
          </a:p>
          <a:p>
            <a:r>
              <a:rPr lang="sv-SE" dirty="0"/>
              <a:t>Varje region gör prioriteringar utifrån egna grunder</a:t>
            </a:r>
            <a:br>
              <a:rPr lang="sv-SE" dirty="0"/>
            </a:br>
            <a:endParaRPr lang="sv-SE" dirty="0"/>
          </a:p>
          <a:p>
            <a:r>
              <a:rPr lang="sv-SE" dirty="0"/>
              <a:t>Det är för stora skillnader i väntetider mellan Regioner </a:t>
            </a:r>
            <a:br>
              <a:rPr lang="sv-SE" dirty="0"/>
            </a:br>
            <a:r>
              <a:rPr lang="sv-SE" dirty="0"/>
              <a:t>för att det ska vara etiskt försvarbart.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36654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CD466-A89E-4BC9-8B79-DCE4AD942F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904382"/>
          </a:xfrm>
        </p:spPr>
        <p:txBody>
          <a:bodyPr>
            <a:normAutofit fontScale="90000"/>
          </a:bodyPr>
          <a:lstStyle/>
          <a:p>
            <a:pPr lvl="0" algn="ctr"/>
            <a:r>
              <a:rPr lang="sv-SE" dirty="0"/>
              <a:t> Vad kan, bör ska vi göra?</a:t>
            </a: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pic>
        <p:nvPicPr>
          <p:cNvPr id="4" name="Platshållare för innehåll 5">
            <a:extLst>
              <a:ext uri="{FF2B5EF4-FFF2-40B4-BE49-F238E27FC236}">
                <a16:creationId xmlns:a16="http://schemas.microsoft.com/office/drawing/2014/main" id="{DF371A3B-14B4-40BA-8C10-11F0E1BFF3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704730" y="1060880"/>
            <a:ext cx="6782540" cy="4962742"/>
          </a:xfr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2C5704A9-4E6F-4252-A03B-4687B07B4B9C}"/>
              </a:ext>
            </a:extLst>
          </p:cNvPr>
          <p:cNvSpPr txBox="1"/>
          <p:nvPr/>
        </p:nvSpPr>
        <p:spPr>
          <a:xfrm>
            <a:off x="3983629" y="6165305"/>
            <a:ext cx="5976664" cy="52321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sv-SE" sz="2800" b="0" i="0" u="none" strike="noStrike" kern="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/>
                <a:ea typeface="+mn-ea"/>
                <a:cs typeface="Arial"/>
              </a:rPr>
              <a:t>SPOR hemsida: www.spor.se</a:t>
            </a:r>
          </a:p>
        </p:txBody>
      </p:sp>
    </p:spTree>
    <p:extLst>
      <p:ext uri="{BB962C8B-B14F-4D97-AF65-F5344CB8AC3E}">
        <p14:creationId xmlns:p14="http://schemas.microsoft.com/office/powerpoint/2010/main" val="25478932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626B86-B2E0-9CAB-CD1D-AAB4BD31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A865C8-824F-354F-145D-AEFA2109F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98CF62A-CB7E-7E3D-8631-0E9D136BE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426"/>
            <a:ext cx="11887200" cy="71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8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77FF93B-A8D4-49EF-720E-9AAC23EFE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21" y="1126185"/>
            <a:ext cx="11149162" cy="435133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8BB32D1-8759-E277-7DF2-91DE24F2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Rekonstruktion av bröst med lambå –</a:t>
            </a:r>
            <a:br>
              <a:rPr lang="sv-SE" dirty="0"/>
            </a:br>
            <a:r>
              <a:rPr lang="sv-SE" dirty="0"/>
              <a:t>OBS – bara Universitetssjukhus!</a:t>
            </a:r>
          </a:p>
        </p:txBody>
      </p:sp>
      <p:sp>
        <p:nvSpPr>
          <p:cNvPr id="6" name="Pil: vänster 5">
            <a:extLst>
              <a:ext uri="{FF2B5EF4-FFF2-40B4-BE49-F238E27FC236}">
                <a16:creationId xmlns:a16="http://schemas.microsoft.com/office/drawing/2014/main" id="{4BED3FC4-BCE3-05A5-2285-92686480835E}"/>
              </a:ext>
            </a:extLst>
          </p:cNvPr>
          <p:cNvSpPr/>
          <p:nvPr/>
        </p:nvSpPr>
        <p:spPr>
          <a:xfrm>
            <a:off x="3703887" y="4486922"/>
            <a:ext cx="904875" cy="4381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F6B7BF35-0FA1-11BD-C66D-7077584371BA}"/>
              </a:ext>
            </a:extLst>
          </p:cNvPr>
          <p:cNvSpPr/>
          <p:nvPr/>
        </p:nvSpPr>
        <p:spPr>
          <a:xfrm>
            <a:off x="9986107" y="4609523"/>
            <a:ext cx="260059" cy="192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Pil: höger 6">
            <a:extLst>
              <a:ext uri="{FF2B5EF4-FFF2-40B4-BE49-F238E27FC236}">
                <a16:creationId xmlns:a16="http://schemas.microsoft.com/office/drawing/2014/main" id="{76C84E05-DB1D-1A4E-9643-78D4AE021DDD}"/>
              </a:ext>
            </a:extLst>
          </p:cNvPr>
          <p:cNvSpPr/>
          <p:nvPr/>
        </p:nvSpPr>
        <p:spPr>
          <a:xfrm>
            <a:off x="9986108" y="3086712"/>
            <a:ext cx="260059" cy="1929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D8D583DB-44AD-4425-E386-CF2C0B415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887" y="2953471"/>
            <a:ext cx="920576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2B77AA-5286-BACC-AE15-5F06BA020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HAE 00, 05, 10, 20, 99 är 2019 till 2023</a:t>
            </a:r>
          </a:p>
        </p:txBody>
      </p:sp>
      <p:graphicFrame>
        <p:nvGraphicFramePr>
          <p:cNvPr id="8" name="Tabell 5">
            <a:extLst>
              <a:ext uri="{FF2B5EF4-FFF2-40B4-BE49-F238E27FC236}">
                <a16:creationId xmlns:a16="http://schemas.microsoft.com/office/drawing/2014/main" id="{C9D6E980-D27C-90B0-ED31-F4091B77A1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4335972"/>
              </p:ext>
            </p:extLst>
          </p:nvPr>
        </p:nvGraphicFramePr>
        <p:xfrm>
          <a:off x="838200" y="1825625"/>
          <a:ext cx="901699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5666">
                  <a:extLst>
                    <a:ext uri="{9D8B030D-6E8A-4147-A177-3AD203B41FA5}">
                      <a16:colId xmlns:a16="http://schemas.microsoft.com/office/drawing/2014/main" val="2127266437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3998382202"/>
                    </a:ext>
                  </a:extLst>
                </a:gridCol>
                <a:gridCol w="3005666">
                  <a:extLst>
                    <a:ext uri="{9D8B030D-6E8A-4147-A177-3AD203B41FA5}">
                      <a16:colId xmlns:a16="http://schemas.microsoft.com/office/drawing/2014/main" val="2455453073"/>
                    </a:ext>
                  </a:extLst>
                </a:gridCol>
              </a:tblGrid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År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/>
                        <a:t>Opfart</a:t>
                      </a:r>
                      <a:r>
                        <a:rPr lang="sv-SE" dirty="0"/>
                        <a:t>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Anestesifart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351936"/>
                  </a:ext>
                </a:extLst>
              </a:tr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71654"/>
                  </a:ext>
                </a:extLst>
              </a:tr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731219"/>
                  </a:ext>
                </a:extLst>
              </a:tr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48627"/>
                  </a:ext>
                </a:extLst>
              </a:tr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340908"/>
                  </a:ext>
                </a:extLst>
              </a:tr>
              <a:tr h="154234">
                <a:tc>
                  <a:txBody>
                    <a:bodyPr/>
                    <a:lstStyle/>
                    <a:p>
                      <a:r>
                        <a:rPr lang="sv-S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077808"/>
                  </a:ext>
                </a:extLst>
              </a:tr>
            </a:tbl>
          </a:graphicData>
        </a:graphic>
      </p:graphicFrame>
      <p:pic>
        <p:nvPicPr>
          <p:cNvPr id="10" name="Bildobjekt 9">
            <a:extLst>
              <a:ext uri="{FF2B5EF4-FFF2-40B4-BE49-F238E27FC236}">
                <a16:creationId xmlns:a16="http://schemas.microsoft.com/office/drawing/2014/main" id="{E581BDDC-AD84-92C6-91B9-47B9D51C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73" y="4246309"/>
            <a:ext cx="9541591" cy="2545016"/>
          </a:xfrm>
          <a:prstGeom prst="rect">
            <a:avLst/>
          </a:prstGeom>
        </p:spPr>
      </p:pic>
      <p:sp>
        <p:nvSpPr>
          <p:cNvPr id="11" name="Pil: uppåt 10">
            <a:extLst>
              <a:ext uri="{FF2B5EF4-FFF2-40B4-BE49-F238E27FC236}">
                <a16:creationId xmlns:a16="http://schemas.microsoft.com/office/drawing/2014/main" id="{CBAA3D7B-DE33-8770-425C-B6148DFCB0C7}"/>
              </a:ext>
            </a:extLst>
          </p:cNvPr>
          <p:cNvSpPr/>
          <p:nvPr/>
        </p:nvSpPr>
        <p:spPr>
          <a:xfrm rot="15783284">
            <a:off x="10127796" y="4953412"/>
            <a:ext cx="484632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il: nedåt 2">
            <a:extLst>
              <a:ext uri="{FF2B5EF4-FFF2-40B4-BE49-F238E27FC236}">
                <a16:creationId xmlns:a16="http://schemas.microsoft.com/office/drawing/2014/main" id="{E44E2A4B-94E6-4659-2A6B-6BCBC6347F4A}"/>
              </a:ext>
            </a:extLst>
          </p:cNvPr>
          <p:cNvSpPr/>
          <p:nvPr/>
        </p:nvSpPr>
        <p:spPr>
          <a:xfrm>
            <a:off x="7574296" y="4020185"/>
            <a:ext cx="503339" cy="400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E3E8C8C6-E326-2E5A-054E-13BFE52FD563}"/>
              </a:ext>
            </a:extLst>
          </p:cNvPr>
          <p:cNvSpPr/>
          <p:nvPr/>
        </p:nvSpPr>
        <p:spPr>
          <a:xfrm rot="10800000">
            <a:off x="3506679" y="5592932"/>
            <a:ext cx="266330" cy="149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l: höger 4">
            <a:extLst>
              <a:ext uri="{FF2B5EF4-FFF2-40B4-BE49-F238E27FC236}">
                <a16:creationId xmlns:a16="http://schemas.microsoft.com/office/drawing/2014/main" id="{19266E65-F0B2-390C-FDF2-7513FFF7BA79}"/>
              </a:ext>
            </a:extLst>
          </p:cNvPr>
          <p:cNvSpPr/>
          <p:nvPr/>
        </p:nvSpPr>
        <p:spPr>
          <a:xfrm rot="10800000">
            <a:off x="3639843" y="5405181"/>
            <a:ext cx="266330" cy="149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4083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0EC4F8DF8C2A478ED3EBD2BE5FC4B6" ma:contentTypeVersion="5" ma:contentTypeDescription="Skapa ett nytt dokument." ma:contentTypeScope="" ma:versionID="861865ed59989d8ec805ef4674f378ae">
  <xsd:schema xmlns:xsd="http://www.w3.org/2001/XMLSchema" xmlns:xs="http://www.w3.org/2001/XMLSchema" xmlns:p="http://schemas.microsoft.com/office/2006/metadata/properties" xmlns:ns2="a6322a96-1c0b-458f-b45c-b3ab595257bb" xmlns:ns3="f31907a6-cc00-477a-b1af-845b479ac42a" targetNamespace="http://schemas.microsoft.com/office/2006/metadata/properties" ma:root="true" ma:fieldsID="1d9f49d883556928796689b2fd1dc70a" ns2:_="" ns3:_="">
    <xsd:import namespace="a6322a96-1c0b-458f-b45c-b3ab595257bb"/>
    <xsd:import namespace="f31907a6-cc00-477a-b1af-845b479ac4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322a96-1c0b-458f-b45c-b3ab59525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907a6-cc00-477a-b1af-845b479ac4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0B91AD4-7288-4070-9C6D-8B2A1826DEE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31907a6-cc00-477a-b1af-845b479ac42a"/>
    <ds:schemaRef ds:uri="a6322a96-1c0b-458f-b45c-b3ab595257b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E5CCCD-D782-48F9-A9CE-955E518EAC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322a96-1c0b-458f-b45c-b3ab595257bb"/>
    <ds:schemaRef ds:uri="f31907a6-cc00-477a-b1af-845b479ac4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0F82EB-C834-491C-8875-0BD470809E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10895</TotalTime>
  <Words>1118</Words>
  <Application>Microsoft Office PowerPoint</Application>
  <PresentationFormat>Bredbild</PresentationFormat>
  <Paragraphs>196</Paragraphs>
  <Slides>75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75</vt:i4>
      </vt:variant>
    </vt:vector>
  </HeadingPairs>
  <TitlesOfParts>
    <vt:vector size="82" baseType="lpstr">
      <vt:lpstr>Arial</vt:lpstr>
      <vt:lpstr>Calibri</vt:lpstr>
      <vt:lpstr>Calibri Light</vt:lpstr>
      <vt:lpstr>Times New Roman</vt:lpstr>
      <vt:lpstr>Office-tema</vt:lpstr>
      <vt:lpstr>1_Office tema</vt:lpstr>
      <vt:lpstr>2_Office-tema</vt:lpstr>
      <vt:lpstr> En del är snabba ….. Benchmarking – hur ser det ut för bukkirurgi? … och en del andra ingrepp! </vt:lpstr>
      <vt:lpstr>PowerPoint-presentation</vt:lpstr>
      <vt:lpstr>   </vt:lpstr>
      <vt:lpstr>PowerPoint-presentation</vt:lpstr>
      <vt:lpstr>OPÖ-op – Ett praktiskt fall Bröstrekonstruktioner lambåkir</vt:lpstr>
      <vt:lpstr>DIEP OPÖ-op 2023 – Hur har utvecklingen varit?</vt:lpstr>
      <vt:lpstr>HAE 00, 05, 10, 20, 99 Rekonstruktion av bröst med lambå</vt:lpstr>
      <vt:lpstr>Rekonstruktion av bröst med lambå – OBS – bara Universitetssjukhus!</vt:lpstr>
      <vt:lpstr>HAE 00, 05, 10, 20, 99 är 2019 till 2023</vt:lpstr>
      <vt:lpstr>PowerPoint-presentation</vt:lpstr>
      <vt:lpstr>PowerPoint-presentation</vt:lpstr>
      <vt:lpstr>  Reella väntetider – nytt begrepp</vt:lpstr>
      <vt:lpstr>Vägen till operation - Reell väntetid</vt:lpstr>
      <vt:lpstr>Väntetider Region /  Väntetider sjukhus</vt:lpstr>
      <vt:lpstr>2020-01-01 till 2020-12-31</vt:lpstr>
      <vt:lpstr>NFB – 2021 – 2022 - 2023</vt:lpstr>
      <vt:lpstr>PowerPoint-presentation</vt:lpstr>
      <vt:lpstr>NFBxx – Primära höftproteser Trend januari 2018 till september 2023</vt:lpstr>
      <vt:lpstr>  Benchmarking Arbetsflöden</vt:lpstr>
      <vt:lpstr>Regioner NFB</vt:lpstr>
      <vt:lpstr>NFB Snabba Sjukhus</vt:lpstr>
      <vt:lpstr>NFB långsamma Sjukhus</vt:lpstr>
      <vt:lpstr>Mentimeterfråga</vt:lpstr>
      <vt:lpstr>PowerPoint-presentation</vt:lpstr>
      <vt:lpstr> </vt:lpstr>
      <vt:lpstr>  Hur går det med operationskapaciteten  för Sverige?   v1-2020 till v36-2023</vt:lpstr>
      <vt:lpstr>PowerPoint-presentation</vt:lpstr>
      <vt:lpstr>PowerPoint-presentation</vt:lpstr>
      <vt:lpstr>PowerPoint-presentation</vt:lpstr>
      <vt:lpstr>PowerPoint-presentation</vt:lpstr>
      <vt:lpstr>Paul Grundy IBM- visionär 2012-11-22  Dagens  1.100 vpl kan bli  300 vpl</vt:lpstr>
      <vt:lpstr>Idag 450 till  460 vpl Akademiska IVO 612 vpl 20 till 70 inskrivnings- klara patienter  på akuten  2023-09-04 =54 st!</vt:lpstr>
      <vt:lpstr>Tre färre vårdplatser motsvarar 1 ytterligare ett dödsfall per år!</vt:lpstr>
      <vt:lpstr>PowerPoint-presentation</vt:lpstr>
      <vt:lpstr>I samma rapport minus 594 vpl !!!</vt:lpstr>
      <vt:lpstr>  Regeringens satsar nu på vårdlotsar</vt:lpstr>
      <vt:lpstr>PowerPoint-presentation</vt:lpstr>
      <vt:lpstr>Etiska övervägande – vilka operationer ger mest patientlidande av att vänta?</vt:lpstr>
      <vt:lpstr>PowerPoint-presentation</vt:lpstr>
      <vt:lpstr>9.  KEC01 Prostata- cancer 2020  till  2023</vt:lpstr>
      <vt:lpstr>Prostatacancer 2022</vt:lpstr>
      <vt:lpstr>9.  KEC01 Prostata- cancer  OBS Pilar 2020 och  2021</vt:lpstr>
      <vt:lpstr>10. Bröstcancer  HAB40 Resektion  av bröstkörtel 2020 – 2023  Så här ser jämlik  vård ut!</vt:lpstr>
      <vt:lpstr>Bröstcancer 2022</vt:lpstr>
      <vt:lpstr>PowerPoint-presentation</vt:lpstr>
      <vt:lpstr>  Hur går det med väntetider?</vt:lpstr>
      <vt:lpstr>OBS – &gt;196.000 OP  i kö sept  2022 OBS- Trenden!</vt:lpstr>
      <vt:lpstr>PowerPoint-presentation</vt:lpstr>
      <vt:lpstr>PowerPoint-presentation</vt:lpstr>
      <vt:lpstr> 1. JAK21  Lapgalla 2022</vt:lpstr>
      <vt:lpstr> 1. JAK21  Lapgalla 2022</vt:lpstr>
      <vt:lpstr>JKA21</vt:lpstr>
      <vt:lpstr>JKA Snabba  sjukhus </vt:lpstr>
      <vt:lpstr>Sjukhus JKA21 – Lapgalla långsamma sidan</vt:lpstr>
      <vt:lpstr>8.  JAB30  Öppen Ljumskbråck implantat 2022</vt:lpstr>
      <vt:lpstr>JAB30</vt:lpstr>
      <vt:lpstr>JAB30 Öppen ljumskbråckskirurgi – Långsamma sjukhus</vt:lpstr>
      <vt:lpstr>JAB30 Öppen ljumskbråckskirurgi – Snabba sjukhus</vt:lpstr>
      <vt:lpstr>Startbild Lap App</vt:lpstr>
      <vt:lpstr>Lap App Region</vt:lpstr>
      <vt:lpstr>Lap App –Snabba sjukhus</vt:lpstr>
      <vt:lpstr>Lap App – långsamma sjukhus</vt:lpstr>
      <vt:lpstr>Vad händer med vårdköerna om den undre halvan sjukhus skulle opererar lika snabbt som i den övre halvan?</vt:lpstr>
      <vt:lpstr>Lapskopi  Bukkirurgi KS Huddinge</vt:lpstr>
      <vt:lpstr>Vi ska prioritera !</vt:lpstr>
      <vt:lpstr>Jämlik vård – vad är det?</vt:lpstr>
      <vt:lpstr>God vård –2005</vt:lpstr>
      <vt:lpstr>2023-05-25</vt:lpstr>
      <vt:lpstr>2023-06-01</vt:lpstr>
      <vt:lpstr>2023-01-01  till 2023-09-14  Inom 90 dagar: Sörmland  75 % Dalarna 10 %</vt:lpstr>
      <vt:lpstr>NFBxx 09 19 29 39 99</vt:lpstr>
      <vt:lpstr> Diagnosen är ställd  – Ojämlik vård!  </vt:lpstr>
      <vt:lpstr>Vi ska prioritera !</vt:lpstr>
      <vt:lpstr> Vad kan, bör ska vi göra?  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Lyckner, Sara</dc:creator>
  <cp:lastModifiedBy>Gunnar Enlund</cp:lastModifiedBy>
  <cp:revision>119</cp:revision>
  <cp:lastPrinted>2022-09-28T19:37:41Z</cp:lastPrinted>
  <dcterms:created xsi:type="dcterms:W3CDTF">2021-08-25T07:19:02Z</dcterms:created>
  <dcterms:modified xsi:type="dcterms:W3CDTF">2023-11-10T09:18:26Z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0x0101008B0EC4F8DF8C2A478ED3EBD2BE5FC4B6</vt:lpwstr>
  </property>
</Properties>
</file>