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906000" cy="6858000" type="A4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E89B4A"/>
    <a:srgbClr val="2FA9E0"/>
    <a:srgbClr val="009900"/>
    <a:srgbClr val="99FF66"/>
    <a:srgbClr val="33CC33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37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85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EAD8-C6AD-4AA3-9E6E-ECD8C590A13B}" type="datetimeFigureOut">
              <a:rPr lang="sv-SE" smtClean="0"/>
              <a:t>2023-05-11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1DB4-6779-4FDE-9E02-1C60B205F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9157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EAD8-C6AD-4AA3-9E6E-ECD8C590A13B}" type="datetimeFigureOut">
              <a:rPr lang="sv-SE" smtClean="0"/>
              <a:t>2023-05-11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1DB4-6779-4FDE-9E02-1C60B205F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4686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EAD8-C6AD-4AA3-9E6E-ECD8C590A13B}" type="datetimeFigureOut">
              <a:rPr lang="sv-SE" smtClean="0"/>
              <a:t>2023-05-11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1DB4-6779-4FDE-9E02-1C60B205F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6353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EAD8-C6AD-4AA3-9E6E-ECD8C590A13B}" type="datetimeFigureOut">
              <a:rPr lang="sv-SE" smtClean="0"/>
              <a:t>2023-05-11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1DB4-6779-4FDE-9E02-1C60B205F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2057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EAD8-C6AD-4AA3-9E6E-ECD8C590A13B}" type="datetimeFigureOut">
              <a:rPr lang="sv-SE" smtClean="0"/>
              <a:t>2023-05-11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1DB4-6779-4FDE-9E02-1C60B205F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9533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EAD8-C6AD-4AA3-9E6E-ECD8C590A13B}" type="datetimeFigureOut">
              <a:rPr lang="sv-SE" smtClean="0"/>
              <a:t>2023-05-11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1DB4-6779-4FDE-9E02-1C60B205F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69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EAD8-C6AD-4AA3-9E6E-ECD8C590A13B}" type="datetimeFigureOut">
              <a:rPr lang="sv-SE" smtClean="0"/>
              <a:t>2023-05-11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1DB4-6779-4FDE-9E02-1C60B205F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15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EAD8-C6AD-4AA3-9E6E-ECD8C590A13B}" type="datetimeFigureOut">
              <a:rPr lang="sv-SE" smtClean="0"/>
              <a:t>2023-05-11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1DB4-6779-4FDE-9E02-1C60B205F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435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EAD8-C6AD-4AA3-9E6E-ECD8C590A13B}" type="datetimeFigureOut">
              <a:rPr lang="sv-SE" smtClean="0"/>
              <a:t>2023-05-11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1DB4-6779-4FDE-9E02-1C60B205F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954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EAD8-C6AD-4AA3-9E6E-ECD8C590A13B}" type="datetimeFigureOut">
              <a:rPr lang="sv-SE" smtClean="0"/>
              <a:t>2023-05-11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1DB4-6779-4FDE-9E02-1C60B205F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7194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EEAD8-C6AD-4AA3-9E6E-ECD8C590A13B}" type="datetimeFigureOut">
              <a:rPr lang="sv-SE" smtClean="0"/>
              <a:t>2023-05-11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01DB4-6779-4FDE-9E02-1C60B205F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2392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EEAD8-C6AD-4AA3-9E6E-ECD8C590A13B}" type="datetimeFigureOut">
              <a:rPr lang="sv-SE" smtClean="0"/>
              <a:t>2023-05-11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01DB4-6779-4FDE-9E02-1C60B205F3A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9821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V-form 152"/>
          <p:cNvSpPr/>
          <p:nvPr/>
        </p:nvSpPr>
        <p:spPr>
          <a:xfrm>
            <a:off x="854154" y="2108134"/>
            <a:ext cx="8833309" cy="192533"/>
          </a:xfrm>
          <a:prstGeom prst="chevron">
            <a:avLst/>
          </a:prstGeom>
          <a:solidFill>
            <a:schemeClr val="bg1">
              <a:lumMod val="9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v-SE" sz="1138" dirty="0"/>
              <a:t>Administrativa data</a:t>
            </a:r>
          </a:p>
        </p:txBody>
      </p:sp>
      <p:sp>
        <p:nvSpPr>
          <p:cNvPr id="152" name="V-form 151"/>
          <p:cNvSpPr/>
          <p:nvPr/>
        </p:nvSpPr>
        <p:spPr>
          <a:xfrm>
            <a:off x="863680" y="5203461"/>
            <a:ext cx="8726700" cy="192534"/>
          </a:xfrm>
          <a:prstGeom prst="chevron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v-SE" sz="1138" dirty="0"/>
              <a:t>Operation</a:t>
            </a:r>
          </a:p>
        </p:txBody>
      </p:sp>
      <p:sp>
        <p:nvSpPr>
          <p:cNvPr id="151" name="V-form 150"/>
          <p:cNvSpPr/>
          <p:nvPr/>
        </p:nvSpPr>
        <p:spPr>
          <a:xfrm>
            <a:off x="864707" y="4915537"/>
            <a:ext cx="8726700" cy="192534"/>
          </a:xfrm>
          <a:prstGeom prst="chevron">
            <a:avLst/>
          </a:prstGeom>
          <a:solidFill>
            <a:srgbClr val="0099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v-SE" sz="1138" dirty="0" err="1">
                <a:solidFill>
                  <a:schemeClr val="bg1"/>
                </a:solidFill>
              </a:rPr>
              <a:t>PostOp</a:t>
            </a:r>
            <a:endParaRPr lang="sv-SE" sz="1138" dirty="0">
              <a:solidFill>
                <a:schemeClr val="bg1"/>
              </a:solidFill>
            </a:endParaRPr>
          </a:p>
        </p:txBody>
      </p:sp>
      <p:sp>
        <p:nvSpPr>
          <p:cNvPr id="150" name="V-form 149"/>
          <p:cNvSpPr/>
          <p:nvPr/>
        </p:nvSpPr>
        <p:spPr>
          <a:xfrm>
            <a:off x="873397" y="4725628"/>
            <a:ext cx="8726700" cy="192534"/>
          </a:xfrm>
          <a:prstGeom prst="chevron">
            <a:avLst/>
          </a:prstGeom>
          <a:solidFill>
            <a:srgbClr val="33CC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v-SE" sz="1138" dirty="0"/>
              <a:t>Anestesi</a:t>
            </a:r>
          </a:p>
        </p:txBody>
      </p:sp>
      <p:sp>
        <p:nvSpPr>
          <p:cNvPr id="149" name="V-form 148"/>
          <p:cNvSpPr/>
          <p:nvPr/>
        </p:nvSpPr>
        <p:spPr>
          <a:xfrm>
            <a:off x="863872" y="4430353"/>
            <a:ext cx="8726700" cy="192534"/>
          </a:xfrm>
          <a:prstGeom prst="chevron">
            <a:avLst/>
          </a:prstGeom>
          <a:solidFill>
            <a:srgbClr val="33CC33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v-SE" sz="1138" dirty="0"/>
              <a:t>Anestesi</a:t>
            </a:r>
          </a:p>
        </p:txBody>
      </p:sp>
      <p:sp>
        <p:nvSpPr>
          <p:cNvPr id="148" name="V-form 147"/>
          <p:cNvSpPr/>
          <p:nvPr/>
        </p:nvSpPr>
        <p:spPr>
          <a:xfrm>
            <a:off x="854155" y="4231911"/>
            <a:ext cx="8726700" cy="192534"/>
          </a:xfrm>
          <a:prstGeom prst="chevron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v-SE" sz="1138" dirty="0"/>
              <a:t>Operation</a:t>
            </a:r>
          </a:p>
        </p:txBody>
      </p:sp>
      <p:sp>
        <p:nvSpPr>
          <p:cNvPr id="8" name="V-form 7"/>
          <p:cNvSpPr/>
          <p:nvPr/>
        </p:nvSpPr>
        <p:spPr>
          <a:xfrm>
            <a:off x="854155" y="4031886"/>
            <a:ext cx="8726700" cy="192534"/>
          </a:xfrm>
          <a:prstGeom prst="chevron">
            <a:avLst/>
          </a:prstGeom>
          <a:solidFill>
            <a:srgbClr val="CC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v-SE" sz="1138" dirty="0">
                <a:solidFill>
                  <a:schemeClr val="tx1"/>
                </a:solidFill>
              </a:rPr>
              <a:t>Operatör</a:t>
            </a:r>
          </a:p>
        </p:txBody>
      </p:sp>
      <p:sp>
        <p:nvSpPr>
          <p:cNvPr id="1159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9293" y="929397"/>
            <a:ext cx="2102572" cy="598020"/>
          </a:xfrm>
          <a:noFill/>
          <a:ln>
            <a:miter lim="800000"/>
            <a:headEnd/>
            <a:tailEnd/>
          </a:ln>
        </p:spPr>
        <p:txBody>
          <a:bodyPr vert="horz" wrap="square" lIns="74295" tIns="37148" rIns="74295" bIns="37148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sv-SE" sz="2400" b="1" dirty="0" err="1"/>
              <a:t>Perioperativ</a:t>
            </a:r>
            <a:r>
              <a:rPr lang="sv-SE" sz="2400" b="1" dirty="0"/>
              <a:t> </a:t>
            </a:r>
            <a:br>
              <a:rPr lang="sv-SE" sz="2400" b="1" dirty="0"/>
            </a:br>
            <a:r>
              <a:rPr lang="sv-SE" sz="2400" b="1" dirty="0"/>
              <a:t>tidslinje </a:t>
            </a:r>
          </a:p>
        </p:txBody>
      </p:sp>
      <p:sp>
        <p:nvSpPr>
          <p:cNvPr id="2" name="textruta 1"/>
          <p:cNvSpPr txBox="1"/>
          <p:nvPr/>
        </p:nvSpPr>
        <p:spPr>
          <a:xfrm rot="16200000">
            <a:off x="-381198" y="4654042"/>
            <a:ext cx="1238528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975" dirty="0"/>
              <a:t>Processtider utfall</a:t>
            </a:r>
            <a:br>
              <a:rPr lang="sv-SE" sz="975" dirty="0"/>
            </a:br>
            <a:r>
              <a:rPr lang="sv-SE" sz="975" dirty="0"/>
              <a:t> kopplat till roll/lokal</a:t>
            </a:r>
          </a:p>
        </p:txBody>
      </p:sp>
      <p:sp>
        <p:nvSpPr>
          <p:cNvPr id="42" name="Rectangle 33"/>
          <p:cNvSpPr>
            <a:spLocks noChangeArrowheads="1"/>
          </p:cNvSpPr>
          <p:nvPr/>
        </p:nvSpPr>
        <p:spPr bwMode="auto">
          <a:xfrm rot="16200000">
            <a:off x="182572" y="4133370"/>
            <a:ext cx="820515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975" b="1" dirty="0"/>
              <a:t>Operations</a:t>
            </a:r>
            <a:br>
              <a:rPr lang="sv-SE" sz="975" b="1" dirty="0"/>
            </a:br>
            <a:r>
              <a:rPr lang="sv-SE" sz="975" b="1" dirty="0"/>
              <a:t>-sal</a:t>
            </a:r>
          </a:p>
        </p:txBody>
      </p:sp>
      <p:sp>
        <p:nvSpPr>
          <p:cNvPr id="43" name="Rectangle 33"/>
          <p:cNvSpPr>
            <a:spLocks noChangeArrowheads="1"/>
          </p:cNvSpPr>
          <p:nvPr/>
        </p:nvSpPr>
        <p:spPr bwMode="auto">
          <a:xfrm rot="16200000">
            <a:off x="294834" y="4643938"/>
            <a:ext cx="588136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975" b="1" dirty="0" err="1"/>
              <a:t>Preop</a:t>
            </a:r>
            <a:r>
              <a:rPr lang="sv-SE" sz="975" b="1" dirty="0"/>
              <a:t>/</a:t>
            </a:r>
            <a:br>
              <a:rPr lang="sv-SE" sz="975" b="1" dirty="0"/>
            </a:br>
            <a:r>
              <a:rPr lang="sv-SE" sz="975" b="1" dirty="0" err="1"/>
              <a:t>Postop</a:t>
            </a:r>
            <a:endParaRPr lang="sv-SE" sz="975" b="1" dirty="0"/>
          </a:p>
        </p:txBody>
      </p:sp>
      <p:sp>
        <p:nvSpPr>
          <p:cNvPr id="45" name="Rectangle 33"/>
          <p:cNvSpPr>
            <a:spLocks noChangeArrowheads="1"/>
          </p:cNvSpPr>
          <p:nvPr/>
        </p:nvSpPr>
        <p:spPr bwMode="auto">
          <a:xfrm rot="16200000">
            <a:off x="251167" y="5159006"/>
            <a:ext cx="671979" cy="3924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975" b="1" dirty="0" err="1"/>
              <a:t>Uppduk</a:t>
            </a:r>
            <a:r>
              <a:rPr lang="sv-SE" sz="975" b="1" dirty="0"/>
              <a:t>-</a:t>
            </a:r>
            <a:br>
              <a:rPr lang="sv-SE" sz="975" b="1" dirty="0"/>
            </a:br>
            <a:r>
              <a:rPr lang="sv-SE" sz="975" b="1" dirty="0" err="1"/>
              <a:t>ningsrum</a:t>
            </a:r>
            <a:endParaRPr lang="sv-SE" sz="975" b="1" dirty="0"/>
          </a:p>
        </p:txBody>
      </p:sp>
      <p:sp>
        <p:nvSpPr>
          <p:cNvPr id="59" name="Rectangle 33"/>
          <p:cNvSpPr>
            <a:spLocks noChangeArrowheads="1"/>
          </p:cNvSpPr>
          <p:nvPr/>
        </p:nvSpPr>
        <p:spPr bwMode="auto">
          <a:xfrm rot="16200000">
            <a:off x="133992" y="2022101"/>
            <a:ext cx="1057519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975" b="1" dirty="0"/>
              <a:t>Lokal- och rolloberoende</a:t>
            </a:r>
          </a:p>
        </p:txBody>
      </p:sp>
      <p:sp>
        <p:nvSpPr>
          <p:cNvPr id="60" name="Text Box 34"/>
          <p:cNvSpPr txBox="1">
            <a:spLocks noChangeArrowheads="1"/>
          </p:cNvSpPr>
          <p:nvPr/>
        </p:nvSpPr>
        <p:spPr bwMode="auto">
          <a:xfrm rot="16200000">
            <a:off x="2129368" y="1098675"/>
            <a:ext cx="1561920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/>
              <a:t>310 Operationsanmälan</a:t>
            </a:r>
          </a:p>
        </p:txBody>
      </p:sp>
      <p:sp>
        <p:nvSpPr>
          <p:cNvPr id="62" name="AutoShape 35"/>
          <p:cNvSpPr>
            <a:spLocks noChangeArrowheads="1"/>
          </p:cNvSpPr>
          <p:nvPr/>
        </p:nvSpPr>
        <p:spPr bwMode="auto">
          <a:xfrm>
            <a:off x="2859420" y="1973049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63" name="textruta 62"/>
          <p:cNvSpPr txBox="1"/>
          <p:nvPr/>
        </p:nvSpPr>
        <p:spPr>
          <a:xfrm rot="16200000">
            <a:off x="-320158" y="2033380"/>
            <a:ext cx="1238528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975" dirty="0"/>
              <a:t>Processberoende planeringsdata</a:t>
            </a:r>
          </a:p>
        </p:txBody>
      </p:sp>
      <p:sp>
        <p:nvSpPr>
          <p:cNvPr id="64" name="Text Box 34"/>
          <p:cNvSpPr txBox="1">
            <a:spLocks noChangeArrowheads="1"/>
          </p:cNvSpPr>
          <p:nvPr/>
        </p:nvSpPr>
        <p:spPr bwMode="auto">
          <a:xfrm rot="16200000">
            <a:off x="2451722" y="1098675"/>
            <a:ext cx="1561919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/>
              <a:t>410 Operationsplanering</a:t>
            </a:r>
          </a:p>
        </p:txBody>
      </p:sp>
      <p:sp>
        <p:nvSpPr>
          <p:cNvPr id="65" name="AutoShape 35"/>
          <p:cNvSpPr>
            <a:spLocks noChangeArrowheads="1"/>
          </p:cNvSpPr>
          <p:nvPr/>
        </p:nvSpPr>
        <p:spPr bwMode="auto">
          <a:xfrm>
            <a:off x="3184848" y="1981240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66" name="Text Box 34"/>
          <p:cNvSpPr txBox="1">
            <a:spLocks noChangeArrowheads="1"/>
          </p:cNvSpPr>
          <p:nvPr/>
        </p:nvSpPr>
        <p:spPr bwMode="auto">
          <a:xfrm rot="16200000">
            <a:off x="4512926" y="1020978"/>
            <a:ext cx="1705173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/>
              <a:t>415 Planerad </a:t>
            </a:r>
            <a:r>
              <a:rPr lang="sv-SE" sz="975" dirty="0" err="1"/>
              <a:t>patienttid</a:t>
            </a:r>
            <a:r>
              <a:rPr lang="sv-SE" sz="975" dirty="0"/>
              <a:t> start</a:t>
            </a:r>
          </a:p>
        </p:txBody>
      </p:sp>
      <p:sp>
        <p:nvSpPr>
          <p:cNvPr id="67" name="AutoShape 35"/>
          <p:cNvSpPr>
            <a:spLocks noChangeArrowheads="1"/>
          </p:cNvSpPr>
          <p:nvPr/>
        </p:nvSpPr>
        <p:spPr bwMode="auto">
          <a:xfrm>
            <a:off x="5315134" y="1964131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68" name="Text Box 34"/>
          <p:cNvSpPr txBox="1">
            <a:spLocks noChangeArrowheads="1"/>
          </p:cNvSpPr>
          <p:nvPr/>
        </p:nvSpPr>
        <p:spPr bwMode="auto">
          <a:xfrm rot="16200000">
            <a:off x="5617791" y="934199"/>
            <a:ext cx="1863415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/>
              <a:t>420 Planerad operationstid start</a:t>
            </a:r>
          </a:p>
        </p:txBody>
      </p:sp>
      <p:sp>
        <p:nvSpPr>
          <p:cNvPr id="69" name="AutoShape 35"/>
          <p:cNvSpPr>
            <a:spLocks noChangeArrowheads="1"/>
          </p:cNvSpPr>
          <p:nvPr/>
        </p:nvSpPr>
        <p:spPr bwMode="auto">
          <a:xfrm>
            <a:off x="6504212" y="1973642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70" name="Text Box 34"/>
          <p:cNvSpPr txBox="1">
            <a:spLocks noChangeArrowheads="1"/>
          </p:cNvSpPr>
          <p:nvPr/>
        </p:nvSpPr>
        <p:spPr bwMode="auto">
          <a:xfrm rot="16200000">
            <a:off x="6814149" y="944931"/>
            <a:ext cx="1863415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/>
              <a:t>425 Planerad operationstid slut</a:t>
            </a:r>
          </a:p>
        </p:txBody>
      </p:sp>
      <p:sp>
        <p:nvSpPr>
          <p:cNvPr id="71" name="AutoShape 35"/>
          <p:cNvSpPr>
            <a:spLocks noChangeArrowheads="1"/>
          </p:cNvSpPr>
          <p:nvPr/>
        </p:nvSpPr>
        <p:spPr bwMode="auto">
          <a:xfrm>
            <a:off x="7697305" y="1973832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72" name="Text Box 34"/>
          <p:cNvSpPr txBox="1">
            <a:spLocks noChangeArrowheads="1"/>
          </p:cNvSpPr>
          <p:nvPr/>
        </p:nvSpPr>
        <p:spPr bwMode="auto">
          <a:xfrm rot="16200000">
            <a:off x="7529213" y="949938"/>
            <a:ext cx="1863415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/>
              <a:t>430 Planerad </a:t>
            </a:r>
            <a:r>
              <a:rPr lang="sv-SE" sz="975" dirty="0" err="1"/>
              <a:t>patienttid</a:t>
            </a:r>
            <a:r>
              <a:rPr lang="sv-SE" sz="975" dirty="0"/>
              <a:t> slut</a:t>
            </a:r>
          </a:p>
        </p:txBody>
      </p:sp>
      <p:sp>
        <p:nvSpPr>
          <p:cNvPr id="73" name="AutoShape 35"/>
          <p:cNvSpPr>
            <a:spLocks noChangeArrowheads="1"/>
          </p:cNvSpPr>
          <p:nvPr/>
        </p:nvSpPr>
        <p:spPr bwMode="auto">
          <a:xfrm>
            <a:off x="8410979" y="1974304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74" name="Text Box 34"/>
          <p:cNvSpPr txBox="1">
            <a:spLocks noChangeArrowheads="1"/>
          </p:cNvSpPr>
          <p:nvPr/>
        </p:nvSpPr>
        <p:spPr bwMode="auto">
          <a:xfrm rot="16200000">
            <a:off x="2515765" y="839832"/>
            <a:ext cx="2082390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/>
              <a:t>435 </a:t>
            </a:r>
            <a:r>
              <a:rPr lang="sv-SE" sz="1000" dirty="0"/>
              <a:t>Tidpunkt </a:t>
            </a:r>
            <a:r>
              <a:rPr lang="sv-SE" sz="1000" dirty="0" err="1"/>
              <a:t>pat</a:t>
            </a:r>
            <a:r>
              <a:rPr lang="sv-SE" sz="1000" dirty="0"/>
              <a:t> kallas till operation</a:t>
            </a:r>
            <a:endParaRPr lang="sv-SE" sz="975" dirty="0"/>
          </a:p>
        </p:txBody>
      </p:sp>
      <p:sp>
        <p:nvSpPr>
          <p:cNvPr id="75" name="AutoShape 35"/>
          <p:cNvSpPr>
            <a:spLocks noChangeArrowheads="1"/>
          </p:cNvSpPr>
          <p:nvPr/>
        </p:nvSpPr>
        <p:spPr bwMode="auto">
          <a:xfrm>
            <a:off x="3508320" y="1974610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76" name="Text Box 34"/>
          <p:cNvSpPr txBox="1">
            <a:spLocks noChangeArrowheads="1"/>
          </p:cNvSpPr>
          <p:nvPr/>
        </p:nvSpPr>
        <p:spPr bwMode="auto">
          <a:xfrm rot="16200000">
            <a:off x="3030575" y="1021816"/>
            <a:ext cx="1705173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/>
              <a:t>440 </a:t>
            </a:r>
            <a:r>
              <a:rPr lang="sv-SE" sz="1000" dirty="0"/>
              <a:t>Stryknings-tidpunkt</a:t>
            </a:r>
            <a:endParaRPr lang="sv-SE" sz="975" dirty="0"/>
          </a:p>
        </p:txBody>
      </p:sp>
      <p:sp>
        <p:nvSpPr>
          <p:cNvPr id="77" name="AutoShape 35"/>
          <p:cNvSpPr>
            <a:spLocks noChangeArrowheads="1"/>
          </p:cNvSpPr>
          <p:nvPr/>
        </p:nvSpPr>
        <p:spPr bwMode="auto">
          <a:xfrm>
            <a:off x="3830314" y="1973567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79" name="Text Box 34"/>
          <p:cNvSpPr txBox="1">
            <a:spLocks noChangeArrowheads="1"/>
          </p:cNvSpPr>
          <p:nvPr/>
        </p:nvSpPr>
        <p:spPr bwMode="auto">
          <a:xfrm rot="16200000">
            <a:off x="3491477" y="3167111"/>
            <a:ext cx="1350658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/>
              <a:t>510 Uppdukning start</a:t>
            </a:r>
          </a:p>
        </p:txBody>
      </p:sp>
      <p:sp>
        <p:nvSpPr>
          <p:cNvPr id="80" name="AutoShape 35"/>
          <p:cNvSpPr>
            <a:spLocks noChangeArrowheads="1"/>
          </p:cNvSpPr>
          <p:nvPr/>
        </p:nvSpPr>
        <p:spPr bwMode="auto">
          <a:xfrm>
            <a:off x="4105122" y="4158941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81" name="Text Box 34"/>
          <p:cNvSpPr txBox="1">
            <a:spLocks noChangeArrowheads="1"/>
          </p:cNvSpPr>
          <p:nvPr/>
        </p:nvSpPr>
        <p:spPr bwMode="auto">
          <a:xfrm rot="16200000">
            <a:off x="3720923" y="3158645"/>
            <a:ext cx="1367588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/>
              <a:t>515 Uppdukning slut</a:t>
            </a:r>
          </a:p>
        </p:txBody>
      </p:sp>
      <p:sp>
        <p:nvSpPr>
          <p:cNvPr id="82" name="AutoShape 35"/>
          <p:cNvSpPr>
            <a:spLocks noChangeArrowheads="1"/>
          </p:cNvSpPr>
          <p:nvPr/>
        </p:nvSpPr>
        <p:spPr bwMode="auto">
          <a:xfrm>
            <a:off x="4341467" y="4163043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83" name="AutoShape 35"/>
          <p:cNvSpPr>
            <a:spLocks noChangeArrowheads="1"/>
          </p:cNvSpPr>
          <p:nvPr/>
        </p:nvSpPr>
        <p:spPr bwMode="auto">
          <a:xfrm>
            <a:off x="4112806" y="5150709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84" name="AutoShape 35"/>
          <p:cNvSpPr>
            <a:spLocks noChangeArrowheads="1"/>
          </p:cNvSpPr>
          <p:nvPr/>
        </p:nvSpPr>
        <p:spPr bwMode="auto">
          <a:xfrm>
            <a:off x="4346153" y="5150709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85" name="Text Box 34"/>
          <p:cNvSpPr txBox="1">
            <a:spLocks noChangeArrowheads="1"/>
          </p:cNvSpPr>
          <p:nvPr/>
        </p:nvSpPr>
        <p:spPr bwMode="auto">
          <a:xfrm rot="16200000">
            <a:off x="3825651" y="3025462"/>
            <a:ext cx="1633953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sv-SE"/>
            </a:defPPr>
            <a:lvl1pPr marL="371475" indent="-371475">
              <a:defRPr sz="975"/>
            </a:lvl1pPr>
          </a:lstStyle>
          <a:p>
            <a:r>
              <a:rPr lang="sv-SE" dirty="0"/>
              <a:t>530 Ankomsttid </a:t>
            </a:r>
            <a:r>
              <a:rPr lang="sv-SE" dirty="0" err="1"/>
              <a:t>preopenhet</a:t>
            </a:r>
            <a:endParaRPr lang="sv-SE" dirty="0"/>
          </a:p>
        </p:txBody>
      </p:sp>
      <p:sp>
        <p:nvSpPr>
          <p:cNvPr id="86" name="AutoShape 35"/>
          <p:cNvSpPr>
            <a:spLocks noChangeArrowheads="1"/>
          </p:cNvSpPr>
          <p:nvPr/>
        </p:nvSpPr>
        <p:spPr bwMode="auto">
          <a:xfrm>
            <a:off x="4597274" y="4871116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88" name="Text Box 34"/>
          <p:cNvSpPr txBox="1">
            <a:spLocks noChangeArrowheads="1"/>
          </p:cNvSpPr>
          <p:nvPr/>
        </p:nvSpPr>
        <p:spPr bwMode="auto">
          <a:xfrm rot="16200000">
            <a:off x="4014556" y="2976456"/>
            <a:ext cx="1731966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sv-SE"/>
            </a:defPPr>
            <a:lvl1pPr marL="371475" indent="-371475">
              <a:defRPr sz="975"/>
            </a:lvl1pPr>
          </a:lstStyle>
          <a:p>
            <a:r>
              <a:rPr lang="sv-SE" dirty="0"/>
              <a:t>531 Preoperativ anestesistart</a:t>
            </a:r>
          </a:p>
        </p:txBody>
      </p:sp>
      <p:sp>
        <p:nvSpPr>
          <p:cNvPr id="89" name="AutoShape 35"/>
          <p:cNvSpPr>
            <a:spLocks noChangeArrowheads="1"/>
          </p:cNvSpPr>
          <p:nvPr/>
        </p:nvSpPr>
        <p:spPr bwMode="auto">
          <a:xfrm>
            <a:off x="4835749" y="4658461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90" name="AutoShape 35"/>
          <p:cNvSpPr>
            <a:spLocks noChangeArrowheads="1"/>
          </p:cNvSpPr>
          <p:nvPr/>
        </p:nvSpPr>
        <p:spPr bwMode="auto">
          <a:xfrm>
            <a:off x="4837427" y="4871116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91" name="Text Box 34"/>
          <p:cNvSpPr txBox="1">
            <a:spLocks noChangeArrowheads="1"/>
          </p:cNvSpPr>
          <p:nvPr/>
        </p:nvSpPr>
        <p:spPr bwMode="auto">
          <a:xfrm rot="16200000">
            <a:off x="4305166" y="3025308"/>
            <a:ext cx="1630416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sv-SE"/>
            </a:defPPr>
            <a:lvl1pPr marL="371475" indent="-371475">
              <a:defRPr sz="975"/>
            </a:lvl1pPr>
          </a:lstStyle>
          <a:p>
            <a:r>
              <a:rPr lang="sv-SE" dirty="0"/>
              <a:t>525 Antibiotikaprofylax start</a:t>
            </a:r>
          </a:p>
        </p:txBody>
      </p:sp>
      <p:sp>
        <p:nvSpPr>
          <p:cNvPr id="92" name="AutoShape 35"/>
          <p:cNvSpPr>
            <a:spLocks noChangeArrowheads="1"/>
          </p:cNvSpPr>
          <p:nvPr/>
        </p:nvSpPr>
        <p:spPr bwMode="auto">
          <a:xfrm>
            <a:off x="5051980" y="4368662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93" name="AutoShape 35"/>
          <p:cNvSpPr>
            <a:spLocks noChangeArrowheads="1"/>
          </p:cNvSpPr>
          <p:nvPr/>
        </p:nvSpPr>
        <p:spPr bwMode="auto">
          <a:xfrm>
            <a:off x="5053658" y="4867300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94" name="Text Box 34"/>
          <p:cNvSpPr txBox="1">
            <a:spLocks noChangeArrowheads="1"/>
          </p:cNvSpPr>
          <p:nvPr/>
        </p:nvSpPr>
        <p:spPr bwMode="auto">
          <a:xfrm rot="16200000">
            <a:off x="4716703" y="2961024"/>
            <a:ext cx="1762831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/>
              <a:t>545 Patient in på operationssal</a:t>
            </a:r>
          </a:p>
        </p:txBody>
      </p:sp>
      <p:sp>
        <p:nvSpPr>
          <p:cNvPr id="95" name="AutoShape 35"/>
          <p:cNvSpPr>
            <a:spLocks noChangeArrowheads="1"/>
          </p:cNvSpPr>
          <p:nvPr/>
        </p:nvSpPr>
        <p:spPr bwMode="auto">
          <a:xfrm>
            <a:off x="5550310" y="4372226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96" name="Text Box 34"/>
          <p:cNvSpPr txBox="1">
            <a:spLocks noChangeArrowheads="1"/>
          </p:cNvSpPr>
          <p:nvPr/>
        </p:nvSpPr>
        <p:spPr bwMode="auto">
          <a:xfrm rot="16200000">
            <a:off x="4681126" y="3163358"/>
            <a:ext cx="1358163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/>
              <a:t>540 </a:t>
            </a:r>
            <a:r>
              <a:rPr lang="sv-SE" sz="975" dirty="0" err="1"/>
              <a:t>Patienttid</a:t>
            </a:r>
            <a:r>
              <a:rPr lang="sv-SE" sz="975" dirty="0"/>
              <a:t> start</a:t>
            </a:r>
          </a:p>
        </p:txBody>
      </p:sp>
      <p:sp>
        <p:nvSpPr>
          <p:cNvPr id="97" name="AutoShape 35"/>
          <p:cNvSpPr>
            <a:spLocks noChangeArrowheads="1"/>
          </p:cNvSpPr>
          <p:nvPr/>
        </p:nvSpPr>
        <p:spPr bwMode="auto">
          <a:xfrm>
            <a:off x="5321212" y="4371968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98" name="AutoShape 35"/>
          <p:cNvSpPr>
            <a:spLocks noChangeArrowheads="1"/>
          </p:cNvSpPr>
          <p:nvPr/>
        </p:nvSpPr>
        <p:spPr bwMode="auto">
          <a:xfrm>
            <a:off x="5328764" y="4658461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99" name="Text Box 34"/>
          <p:cNvSpPr txBox="1">
            <a:spLocks noChangeArrowheads="1"/>
          </p:cNvSpPr>
          <p:nvPr/>
        </p:nvSpPr>
        <p:spPr bwMode="auto">
          <a:xfrm rot="16200000">
            <a:off x="5055046" y="3061456"/>
            <a:ext cx="1561968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/>
              <a:t>550 Anestesitid start</a:t>
            </a:r>
          </a:p>
        </p:txBody>
      </p:sp>
      <p:sp>
        <p:nvSpPr>
          <p:cNvPr id="100" name="AutoShape 35"/>
          <p:cNvSpPr>
            <a:spLocks noChangeArrowheads="1"/>
          </p:cNvSpPr>
          <p:nvPr/>
        </p:nvSpPr>
        <p:spPr bwMode="auto">
          <a:xfrm>
            <a:off x="5803666" y="4376058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101" name="Text Box 34"/>
          <p:cNvSpPr txBox="1">
            <a:spLocks noChangeArrowheads="1"/>
          </p:cNvSpPr>
          <p:nvPr/>
        </p:nvSpPr>
        <p:spPr bwMode="auto">
          <a:xfrm rot="16200000">
            <a:off x="5292957" y="3061456"/>
            <a:ext cx="1561968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/>
              <a:t>555 Anestesi klar</a:t>
            </a:r>
          </a:p>
        </p:txBody>
      </p:sp>
      <p:sp>
        <p:nvSpPr>
          <p:cNvPr id="102" name="AutoShape 35"/>
          <p:cNvSpPr>
            <a:spLocks noChangeArrowheads="1"/>
          </p:cNvSpPr>
          <p:nvPr/>
        </p:nvSpPr>
        <p:spPr bwMode="auto">
          <a:xfrm>
            <a:off x="6020021" y="4369122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103" name="Text Box 34"/>
          <p:cNvSpPr txBox="1">
            <a:spLocks noChangeArrowheads="1"/>
          </p:cNvSpPr>
          <p:nvPr/>
        </p:nvSpPr>
        <p:spPr bwMode="auto">
          <a:xfrm rot="16200000">
            <a:off x="5530868" y="3061455"/>
            <a:ext cx="1561968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/>
              <a:t>560 </a:t>
            </a:r>
            <a:r>
              <a:rPr lang="sv-SE" sz="975" dirty="0" err="1"/>
              <a:t>Op</a:t>
            </a:r>
            <a:r>
              <a:rPr lang="sv-SE" sz="975" dirty="0"/>
              <a:t>-förberedelse klar</a:t>
            </a:r>
          </a:p>
        </p:txBody>
      </p:sp>
      <p:sp>
        <p:nvSpPr>
          <p:cNvPr id="104" name="AutoShape 35"/>
          <p:cNvSpPr>
            <a:spLocks noChangeArrowheads="1"/>
          </p:cNvSpPr>
          <p:nvPr/>
        </p:nvSpPr>
        <p:spPr bwMode="auto">
          <a:xfrm>
            <a:off x="6266862" y="4159325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107" name="Text Box 34"/>
          <p:cNvSpPr txBox="1">
            <a:spLocks noChangeArrowheads="1"/>
          </p:cNvSpPr>
          <p:nvPr/>
        </p:nvSpPr>
        <p:spPr bwMode="auto">
          <a:xfrm rot="16200000">
            <a:off x="7147427" y="3250548"/>
            <a:ext cx="1183782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/>
              <a:t>570 Operation slut</a:t>
            </a:r>
          </a:p>
        </p:txBody>
      </p:sp>
      <p:sp>
        <p:nvSpPr>
          <p:cNvPr id="109" name="Text Box 34"/>
          <p:cNvSpPr txBox="1">
            <a:spLocks noChangeArrowheads="1"/>
          </p:cNvSpPr>
          <p:nvPr/>
        </p:nvSpPr>
        <p:spPr bwMode="auto">
          <a:xfrm rot="16200000">
            <a:off x="7385337" y="3250547"/>
            <a:ext cx="1183784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/>
              <a:t>575 Anestesi slut</a:t>
            </a:r>
          </a:p>
        </p:txBody>
      </p:sp>
      <p:sp>
        <p:nvSpPr>
          <p:cNvPr id="110" name="AutoShape 35"/>
          <p:cNvSpPr>
            <a:spLocks noChangeArrowheads="1"/>
          </p:cNvSpPr>
          <p:nvPr/>
        </p:nvSpPr>
        <p:spPr bwMode="auto">
          <a:xfrm>
            <a:off x="7692236" y="4371434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111" name="Text Box 34"/>
          <p:cNvSpPr txBox="1">
            <a:spLocks noChangeArrowheads="1"/>
          </p:cNvSpPr>
          <p:nvPr/>
        </p:nvSpPr>
        <p:spPr bwMode="auto">
          <a:xfrm rot="16200000">
            <a:off x="7434156" y="3061456"/>
            <a:ext cx="1561967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/>
              <a:t>580 Patient ut från </a:t>
            </a:r>
            <a:r>
              <a:rPr lang="sv-SE" sz="975" dirty="0" err="1"/>
              <a:t>opsal</a:t>
            </a:r>
            <a:endParaRPr lang="sv-SE" sz="975" dirty="0"/>
          </a:p>
        </p:txBody>
      </p:sp>
      <p:sp>
        <p:nvSpPr>
          <p:cNvPr id="112" name="AutoShape 35"/>
          <p:cNvSpPr>
            <a:spLocks noChangeArrowheads="1"/>
          </p:cNvSpPr>
          <p:nvPr/>
        </p:nvSpPr>
        <p:spPr bwMode="auto">
          <a:xfrm>
            <a:off x="7925303" y="4153361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113" name="Text Box 34"/>
          <p:cNvSpPr txBox="1">
            <a:spLocks noChangeArrowheads="1"/>
          </p:cNvSpPr>
          <p:nvPr/>
        </p:nvSpPr>
        <p:spPr bwMode="auto">
          <a:xfrm rot="16200000">
            <a:off x="7810267" y="3199656"/>
            <a:ext cx="1285567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/>
              <a:t>580 Patient tid slut </a:t>
            </a:r>
          </a:p>
        </p:txBody>
      </p:sp>
      <p:sp>
        <p:nvSpPr>
          <p:cNvPr id="114" name="AutoShape 35"/>
          <p:cNvSpPr>
            <a:spLocks noChangeArrowheads="1"/>
          </p:cNvSpPr>
          <p:nvPr/>
        </p:nvSpPr>
        <p:spPr bwMode="auto">
          <a:xfrm>
            <a:off x="8185973" y="4150938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115" name="AutoShape 35"/>
          <p:cNvSpPr>
            <a:spLocks noChangeArrowheads="1"/>
          </p:cNvSpPr>
          <p:nvPr/>
        </p:nvSpPr>
        <p:spPr bwMode="auto">
          <a:xfrm>
            <a:off x="8393366" y="4856105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116" name="AutoShape 35"/>
          <p:cNvSpPr>
            <a:spLocks noChangeArrowheads="1"/>
          </p:cNvSpPr>
          <p:nvPr/>
        </p:nvSpPr>
        <p:spPr bwMode="auto">
          <a:xfrm>
            <a:off x="8196840" y="4658461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117" name="Text Box 34"/>
          <p:cNvSpPr txBox="1">
            <a:spLocks noChangeArrowheads="1"/>
          </p:cNvSpPr>
          <p:nvPr/>
        </p:nvSpPr>
        <p:spPr bwMode="auto">
          <a:xfrm rot="16200000">
            <a:off x="8383432" y="3055473"/>
            <a:ext cx="1573933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/>
              <a:t>800 Patient  ut från </a:t>
            </a:r>
            <a:r>
              <a:rPr lang="sv-SE" sz="975" dirty="0" err="1"/>
              <a:t>postop</a:t>
            </a:r>
            <a:r>
              <a:rPr lang="sv-SE" sz="975" dirty="0"/>
              <a:t> </a:t>
            </a:r>
          </a:p>
        </p:txBody>
      </p:sp>
      <p:sp>
        <p:nvSpPr>
          <p:cNvPr id="119" name="AutoShape 35"/>
          <p:cNvSpPr>
            <a:spLocks noChangeArrowheads="1"/>
          </p:cNvSpPr>
          <p:nvPr/>
        </p:nvSpPr>
        <p:spPr bwMode="auto">
          <a:xfrm>
            <a:off x="9111853" y="4862116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120" name="AutoShape 35"/>
          <p:cNvSpPr>
            <a:spLocks noChangeArrowheads="1"/>
          </p:cNvSpPr>
          <p:nvPr/>
        </p:nvSpPr>
        <p:spPr bwMode="auto">
          <a:xfrm>
            <a:off x="7927544" y="4370076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121" name="Text Box 34"/>
          <p:cNvSpPr txBox="1">
            <a:spLocks noChangeArrowheads="1"/>
          </p:cNvSpPr>
          <p:nvPr/>
        </p:nvSpPr>
        <p:spPr bwMode="auto">
          <a:xfrm rot="16200000">
            <a:off x="8521879" y="941966"/>
            <a:ext cx="1863415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/>
              <a:t>Dödsdatum</a:t>
            </a:r>
          </a:p>
        </p:txBody>
      </p:sp>
      <p:cxnSp>
        <p:nvCxnSpPr>
          <p:cNvPr id="6" name="Rak pil 5"/>
          <p:cNvCxnSpPr/>
          <p:nvPr/>
        </p:nvCxnSpPr>
        <p:spPr>
          <a:xfrm>
            <a:off x="6534405" y="6291974"/>
            <a:ext cx="1211831" cy="994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ruta 6"/>
          <p:cNvSpPr txBox="1"/>
          <p:nvPr/>
        </p:nvSpPr>
        <p:spPr>
          <a:xfrm>
            <a:off x="6285619" y="6173772"/>
            <a:ext cx="248786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sv-SE"/>
            </a:defPPr>
            <a:lvl1pPr marL="371475" indent="-371475">
              <a:defRPr sz="975"/>
            </a:lvl1pPr>
          </a:lstStyle>
          <a:p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5</a:t>
            </a:r>
          </a:p>
        </p:txBody>
      </p:sp>
      <p:cxnSp>
        <p:nvCxnSpPr>
          <p:cNvPr id="87" name="Rak pil 86"/>
          <p:cNvCxnSpPr/>
          <p:nvPr/>
        </p:nvCxnSpPr>
        <p:spPr>
          <a:xfrm>
            <a:off x="5347130" y="6147533"/>
            <a:ext cx="311866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ruta 117"/>
          <p:cNvSpPr txBox="1"/>
          <p:nvPr/>
        </p:nvSpPr>
        <p:spPr>
          <a:xfrm>
            <a:off x="5141474" y="6026346"/>
            <a:ext cx="248786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sv-SE"/>
            </a:defPPr>
            <a:lvl1pPr marL="371475" indent="-371475">
              <a:defRPr sz="975"/>
            </a:lvl1pPr>
          </a:lstStyle>
          <a:p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4</a:t>
            </a:r>
          </a:p>
        </p:txBody>
      </p:sp>
      <p:cxnSp>
        <p:nvCxnSpPr>
          <p:cNvPr id="123" name="Rak pil 122"/>
          <p:cNvCxnSpPr/>
          <p:nvPr/>
        </p:nvCxnSpPr>
        <p:spPr>
          <a:xfrm>
            <a:off x="5110792" y="6010561"/>
            <a:ext cx="144725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ruta 123"/>
          <p:cNvSpPr txBox="1"/>
          <p:nvPr/>
        </p:nvSpPr>
        <p:spPr>
          <a:xfrm>
            <a:off x="4887884" y="5889374"/>
            <a:ext cx="248786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sv-SE"/>
            </a:defPPr>
            <a:lvl1pPr marL="371475" indent="-371475">
              <a:defRPr sz="975"/>
            </a:lvl1pPr>
          </a:lstStyle>
          <a:p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3</a:t>
            </a:r>
          </a:p>
        </p:txBody>
      </p:sp>
      <p:cxnSp>
        <p:nvCxnSpPr>
          <p:cNvPr id="125" name="Rak pil 124"/>
          <p:cNvCxnSpPr>
            <a:stCxn id="126" idx="3"/>
          </p:cNvCxnSpPr>
          <p:nvPr/>
        </p:nvCxnSpPr>
        <p:spPr>
          <a:xfrm flipV="1">
            <a:off x="3872518" y="5881683"/>
            <a:ext cx="1529730" cy="592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ruta 125"/>
          <p:cNvSpPr txBox="1"/>
          <p:nvPr/>
        </p:nvSpPr>
        <p:spPr>
          <a:xfrm>
            <a:off x="3623732" y="5766425"/>
            <a:ext cx="248786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sv-SE"/>
            </a:defPPr>
            <a:lvl1pPr marL="371475" indent="-371475">
              <a:defRPr sz="975"/>
            </a:lvl1pPr>
          </a:lstStyle>
          <a:p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2</a:t>
            </a:r>
          </a:p>
        </p:txBody>
      </p:sp>
      <p:cxnSp>
        <p:nvCxnSpPr>
          <p:cNvPr id="127" name="Rak pil 126"/>
          <p:cNvCxnSpPr>
            <a:stCxn id="128" idx="3"/>
          </p:cNvCxnSpPr>
          <p:nvPr/>
        </p:nvCxnSpPr>
        <p:spPr>
          <a:xfrm>
            <a:off x="8455144" y="6556190"/>
            <a:ext cx="718024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ruta 127"/>
          <p:cNvSpPr txBox="1"/>
          <p:nvPr/>
        </p:nvSpPr>
        <p:spPr>
          <a:xfrm>
            <a:off x="8206358" y="6435003"/>
            <a:ext cx="248786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sv-SE"/>
            </a:defPPr>
            <a:lvl1pPr marL="371475" indent="-371475">
              <a:defRPr sz="975"/>
            </a:lvl1pPr>
          </a:lstStyle>
          <a:p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7</a:t>
            </a:r>
          </a:p>
        </p:txBody>
      </p:sp>
      <p:sp>
        <p:nvSpPr>
          <p:cNvPr id="132" name="textruta 131"/>
          <p:cNvSpPr txBox="1"/>
          <p:nvPr/>
        </p:nvSpPr>
        <p:spPr>
          <a:xfrm>
            <a:off x="863872" y="5472724"/>
            <a:ext cx="3020323" cy="1350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 algn="ctr">
              <a:defRPr sz="975" b="1"/>
            </a:lvl1pPr>
          </a:lstStyle>
          <a:p>
            <a:pPr algn="l"/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Uppmätta Ledtider och avvikelser mot planerad tid. </a:t>
            </a:r>
          </a:p>
          <a:p>
            <a:pPr marL="228600" indent="-228600" algn="l">
              <a:buFont typeface="+mj-lt"/>
              <a:buAutoNum type="arabicPeriod"/>
            </a:pPr>
            <a:r>
              <a:rPr lang="sv-SE" sz="900" b="0" dirty="0">
                <a:solidFill>
                  <a:schemeClr val="accent1">
                    <a:lumMod val="75000"/>
                  </a:schemeClr>
                </a:solidFill>
              </a:rPr>
              <a:t>Väntetid operation (310:567)</a:t>
            </a:r>
          </a:p>
          <a:p>
            <a:pPr marL="228600" indent="-228600" algn="l">
              <a:buFont typeface="+mj-lt"/>
              <a:buAutoNum type="arabicPeriod"/>
            </a:pPr>
            <a:r>
              <a:rPr lang="sv-SE" sz="900" b="0" dirty="0">
                <a:solidFill>
                  <a:schemeClr val="accent1">
                    <a:lumMod val="75000"/>
                  </a:schemeClr>
                </a:solidFill>
              </a:rPr>
              <a:t>Strykning tid  (440: 415)</a:t>
            </a:r>
          </a:p>
          <a:p>
            <a:pPr marL="228600" indent="-228600" algn="l">
              <a:buFont typeface="+mj-lt"/>
              <a:buAutoNum type="arabicPeriod"/>
            </a:pPr>
            <a:r>
              <a:rPr lang="sv-SE" sz="900" b="0" dirty="0">
                <a:solidFill>
                  <a:schemeClr val="accent1">
                    <a:lumMod val="75000"/>
                  </a:schemeClr>
                </a:solidFill>
              </a:rPr>
              <a:t>Antibiotika start mot </a:t>
            </a:r>
            <a:r>
              <a:rPr lang="sv-SE" sz="900" b="0" dirty="0" err="1">
                <a:solidFill>
                  <a:schemeClr val="accent1">
                    <a:lumMod val="75000"/>
                  </a:schemeClr>
                </a:solidFill>
              </a:rPr>
              <a:t>opstart</a:t>
            </a:r>
            <a:r>
              <a:rPr lang="sv-SE" sz="900" b="0" dirty="0">
                <a:solidFill>
                  <a:schemeClr val="accent1">
                    <a:lumMod val="75000"/>
                  </a:schemeClr>
                </a:solidFill>
              </a:rPr>
              <a:t>  (525::560)</a:t>
            </a:r>
          </a:p>
          <a:p>
            <a:pPr marL="228600" indent="-228600" algn="l">
              <a:buFont typeface="+mj-lt"/>
              <a:buAutoNum type="arabicPeriod"/>
            </a:pPr>
            <a:r>
              <a:rPr lang="sv-SE" sz="900" b="0" dirty="0" err="1">
                <a:solidFill>
                  <a:schemeClr val="accent1">
                    <a:lumMod val="75000"/>
                  </a:schemeClr>
                </a:solidFill>
              </a:rPr>
              <a:t>Patienttid</a:t>
            </a:r>
            <a:r>
              <a:rPr lang="sv-SE" sz="900" b="0" dirty="0">
                <a:solidFill>
                  <a:schemeClr val="accent1">
                    <a:lumMod val="75000"/>
                  </a:schemeClr>
                </a:solidFill>
              </a:rPr>
              <a:t> (540:580)</a:t>
            </a:r>
          </a:p>
          <a:p>
            <a:pPr marL="228600" indent="-228600" algn="l">
              <a:buFont typeface="+mj-lt"/>
              <a:buAutoNum type="arabicPeriod"/>
            </a:pPr>
            <a:r>
              <a:rPr lang="sv-SE" sz="900" b="0" dirty="0">
                <a:solidFill>
                  <a:schemeClr val="accent1">
                    <a:lumMod val="75000"/>
                  </a:schemeClr>
                </a:solidFill>
              </a:rPr>
              <a:t>Operationstid (560:570)</a:t>
            </a:r>
          </a:p>
          <a:p>
            <a:pPr marL="228600" indent="-228600" algn="l">
              <a:buFont typeface="+mj-lt"/>
              <a:buAutoNum type="arabicPeriod"/>
            </a:pPr>
            <a:r>
              <a:rPr lang="sv-SE" sz="900" b="0" dirty="0" err="1">
                <a:solidFill>
                  <a:schemeClr val="accent1">
                    <a:lumMod val="75000"/>
                  </a:schemeClr>
                </a:solidFill>
              </a:rPr>
              <a:t>Knivtid</a:t>
            </a:r>
            <a:r>
              <a:rPr lang="sv-SE" sz="900" b="0" dirty="0">
                <a:solidFill>
                  <a:schemeClr val="accent1">
                    <a:lumMod val="75000"/>
                  </a:schemeClr>
                </a:solidFill>
              </a:rPr>
              <a:t> Hud-till-hud (567:569)</a:t>
            </a:r>
          </a:p>
          <a:p>
            <a:pPr marL="228600" indent="-228600" algn="l">
              <a:buFont typeface="+mj-lt"/>
              <a:buAutoNum type="arabicPeriod"/>
            </a:pPr>
            <a:r>
              <a:rPr lang="sv-SE" sz="900" b="0" dirty="0">
                <a:solidFill>
                  <a:schemeClr val="accent1">
                    <a:lumMod val="75000"/>
                  </a:schemeClr>
                </a:solidFill>
              </a:rPr>
              <a:t>Postoptid (580:800)</a:t>
            </a:r>
          </a:p>
          <a:p>
            <a:pPr marL="228600" indent="-228600" algn="l">
              <a:buFont typeface="+mj-lt"/>
              <a:buAutoNum type="arabicPeriod"/>
            </a:pPr>
            <a:r>
              <a:rPr lang="sv-SE" sz="900" b="0" dirty="0">
                <a:solidFill>
                  <a:schemeClr val="accent1">
                    <a:lumMod val="75000"/>
                  </a:schemeClr>
                </a:solidFill>
              </a:rPr>
              <a:t>Död dagar efter operation </a:t>
            </a:r>
          </a:p>
        </p:txBody>
      </p:sp>
      <p:cxnSp>
        <p:nvCxnSpPr>
          <p:cNvPr id="4" name="Rak 3"/>
          <p:cNvCxnSpPr/>
          <p:nvPr/>
        </p:nvCxnSpPr>
        <p:spPr>
          <a:xfrm>
            <a:off x="5371114" y="2195411"/>
            <a:ext cx="2526" cy="451664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Rak 132"/>
          <p:cNvCxnSpPr/>
          <p:nvPr/>
        </p:nvCxnSpPr>
        <p:spPr>
          <a:xfrm>
            <a:off x="6558239" y="2171961"/>
            <a:ext cx="2526" cy="451664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Rak 133"/>
          <p:cNvCxnSpPr/>
          <p:nvPr/>
        </p:nvCxnSpPr>
        <p:spPr>
          <a:xfrm>
            <a:off x="7756636" y="2188856"/>
            <a:ext cx="2526" cy="451664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Rak 134"/>
          <p:cNvCxnSpPr/>
          <p:nvPr/>
        </p:nvCxnSpPr>
        <p:spPr>
          <a:xfrm>
            <a:off x="8463716" y="2187251"/>
            <a:ext cx="2526" cy="451664"/>
          </a:xfrm>
          <a:prstGeom prst="line">
            <a:avLst/>
          </a:prstGeom>
          <a:ln w="158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AutoShape 35"/>
          <p:cNvSpPr>
            <a:spLocks noChangeArrowheads="1"/>
          </p:cNvSpPr>
          <p:nvPr/>
        </p:nvSpPr>
        <p:spPr bwMode="auto">
          <a:xfrm>
            <a:off x="9399586" y="1971821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grpSp>
        <p:nvGrpSpPr>
          <p:cNvPr id="21" name="Grupp 20"/>
          <p:cNvGrpSpPr/>
          <p:nvPr/>
        </p:nvGrpSpPr>
        <p:grpSpPr>
          <a:xfrm>
            <a:off x="5369883" y="5488023"/>
            <a:ext cx="845223" cy="242374"/>
            <a:chOff x="5378509" y="5410389"/>
            <a:chExt cx="845223" cy="242374"/>
          </a:xfrm>
        </p:grpSpPr>
        <p:cxnSp>
          <p:nvCxnSpPr>
            <p:cNvPr id="32" name="Rak pil 31"/>
            <p:cNvCxnSpPr/>
            <p:nvPr/>
          </p:nvCxnSpPr>
          <p:spPr>
            <a:xfrm>
              <a:off x="5378509" y="5454812"/>
              <a:ext cx="3336" cy="1420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Text Box 34"/>
            <p:cNvSpPr txBox="1">
              <a:spLocks noChangeArrowheads="1"/>
            </p:cNvSpPr>
            <p:nvPr/>
          </p:nvSpPr>
          <p:spPr bwMode="auto">
            <a:xfrm>
              <a:off x="5402248" y="5410389"/>
              <a:ext cx="821484" cy="24237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71475" indent="-371475"/>
              <a:r>
                <a:rPr lang="sv-SE" sz="975" dirty="0">
                  <a:solidFill>
                    <a:schemeClr val="accent1">
                      <a:lumMod val="75000"/>
                    </a:schemeClr>
                  </a:solidFill>
                </a:rPr>
                <a:t>(415:540)</a:t>
              </a:r>
            </a:p>
          </p:txBody>
        </p:sp>
      </p:grpSp>
      <p:grpSp>
        <p:nvGrpSpPr>
          <p:cNvPr id="20" name="Grupp 19"/>
          <p:cNvGrpSpPr/>
          <p:nvPr/>
        </p:nvGrpSpPr>
        <p:grpSpPr>
          <a:xfrm>
            <a:off x="6531548" y="5488023"/>
            <a:ext cx="740866" cy="242374"/>
            <a:chOff x="6635060" y="5410389"/>
            <a:chExt cx="740866" cy="242374"/>
          </a:xfrm>
        </p:grpSpPr>
        <p:cxnSp>
          <p:nvCxnSpPr>
            <p:cNvPr id="129" name="Rak pil 128"/>
            <p:cNvCxnSpPr/>
            <p:nvPr/>
          </p:nvCxnSpPr>
          <p:spPr>
            <a:xfrm>
              <a:off x="6647198" y="5453286"/>
              <a:ext cx="3336" cy="1420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8" name="Text Box 34"/>
            <p:cNvSpPr txBox="1">
              <a:spLocks noChangeArrowheads="1"/>
            </p:cNvSpPr>
            <p:nvPr/>
          </p:nvSpPr>
          <p:spPr bwMode="auto">
            <a:xfrm>
              <a:off x="6635060" y="5410389"/>
              <a:ext cx="740866" cy="24237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71475" indent="-371475"/>
              <a:r>
                <a:rPr lang="sv-SE" sz="975" dirty="0">
                  <a:solidFill>
                    <a:schemeClr val="accent1">
                      <a:lumMod val="75000"/>
                    </a:schemeClr>
                  </a:solidFill>
                </a:rPr>
                <a:t>(420:565)</a:t>
              </a:r>
            </a:p>
          </p:txBody>
        </p:sp>
      </p:grpSp>
      <p:grpSp>
        <p:nvGrpSpPr>
          <p:cNvPr id="22" name="Grupp 21"/>
          <p:cNvGrpSpPr/>
          <p:nvPr/>
        </p:nvGrpSpPr>
        <p:grpSpPr>
          <a:xfrm>
            <a:off x="7750177" y="5488023"/>
            <a:ext cx="696753" cy="242374"/>
            <a:chOff x="7456881" y="5410389"/>
            <a:chExt cx="696753" cy="242374"/>
          </a:xfrm>
        </p:grpSpPr>
        <p:cxnSp>
          <p:nvCxnSpPr>
            <p:cNvPr id="130" name="Rak pil 129"/>
            <p:cNvCxnSpPr/>
            <p:nvPr/>
          </p:nvCxnSpPr>
          <p:spPr>
            <a:xfrm>
              <a:off x="7456881" y="5451268"/>
              <a:ext cx="3336" cy="1420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Text Box 34"/>
            <p:cNvSpPr txBox="1">
              <a:spLocks noChangeArrowheads="1"/>
            </p:cNvSpPr>
            <p:nvPr/>
          </p:nvSpPr>
          <p:spPr bwMode="auto">
            <a:xfrm>
              <a:off x="7466674" y="5410389"/>
              <a:ext cx="686960" cy="24237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71475" indent="-371475"/>
              <a:r>
                <a:rPr lang="sv-SE" sz="975" dirty="0">
                  <a:solidFill>
                    <a:schemeClr val="accent1">
                      <a:lumMod val="75000"/>
                    </a:schemeClr>
                  </a:solidFill>
                </a:rPr>
                <a:t>(425:570)</a:t>
              </a:r>
            </a:p>
          </p:txBody>
        </p:sp>
      </p:grpSp>
      <p:grpSp>
        <p:nvGrpSpPr>
          <p:cNvPr id="23" name="Grupp 22"/>
          <p:cNvGrpSpPr/>
          <p:nvPr/>
        </p:nvGrpSpPr>
        <p:grpSpPr>
          <a:xfrm>
            <a:off x="8462058" y="5488023"/>
            <a:ext cx="760332" cy="242374"/>
            <a:chOff x="8324033" y="5410389"/>
            <a:chExt cx="760332" cy="242374"/>
          </a:xfrm>
        </p:grpSpPr>
        <p:cxnSp>
          <p:nvCxnSpPr>
            <p:cNvPr id="131" name="Rak pil 130"/>
            <p:cNvCxnSpPr/>
            <p:nvPr/>
          </p:nvCxnSpPr>
          <p:spPr>
            <a:xfrm>
              <a:off x="8324033" y="5442331"/>
              <a:ext cx="3336" cy="14201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Text Box 34"/>
            <p:cNvSpPr txBox="1">
              <a:spLocks noChangeArrowheads="1"/>
            </p:cNvSpPr>
            <p:nvPr/>
          </p:nvSpPr>
          <p:spPr bwMode="auto">
            <a:xfrm>
              <a:off x="8344107" y="5410389"/>
              <a:ext cx="740258" cy="24237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marL="371475" indent="-371475"/>
              <a:r>
                <a:rPr lang="sv-SE" sz="975" dirty="0">
                  <a:solidFill>
                    <a:schemeClr val="accent1">
                      <a:lumMod val="75000"/>
                    </a:schemeClr>
                  </a:solidFill>
                </a:rPr>
                <a:t>(430:580)</a:t>
              </a:r>
            </a:p>
          </p:txBody>
        </p:sp>
      </p:grpSp>
      <p:pic>
        <p:nvPicPr>
          <p:cNvPr id="141" name="Picture 2" descr="SP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54" y="158263"/>
            <a:ext cx="1779724" cy="811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5" name="AutoShape 35"/>
          <p:cNvSpPr>
            <a:spLocks noChangeArrowheads="1"/>
          </p:cNvSpPr>
          <p:nvPr/>
        </p:nvSpPr>
        <p:spPr bwMode="auto">
          <a:xfrm>
            <a:off x="5051980" y="4658461"/>
            <a:ext cx="108000" cy="180000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5" name="Höger 4"/>
          <p:cNvSpPr/>
          <p:nvPr/>
        </p:nvSpPr>
        <p:spPr>
          <a:xfrm>
            <a:off x="863872" y="1774693"/>
            <a:ext cx="492345" cy="310493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v-SE" sz="1138" dirty="0">
                <a:solidFill>
                  <a:schemeClr val="tx1"/>
                </a:solidFill>
              </a:rPr>
              <a:t>Tid</a:t>
            </a:r>
          </a:p>
        </p:txBody>
      </p:sp>
      <p:sp>
        <p:nvSpPr>
          <p:cNvPr id="147" name="Höger 146"/>
          <p:cNvSpPr/>
          <p:nvPr/>
        </p:nvSpPr>
        <p:spPr>
          <a:xfrm>
            <a:off x="873051" y="3742547"/>
            <a:ext cx="492345" cy="310493"/>
          </a:xfrm>
          <a:prstGeom prst="rightArrow">
            <a:avLst/>
          </a:prstGeom>
          <a:solidFill>
            <a:schemeClr val="bg1">
              <a:lumMod val="9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v-SE" sz="1138" dirty="0">
                <a:solidFill>
                  <a:schemeClr val="tx1"/>
                </a:solidFill>
              </a:rPr>
              <a:t>Tid</a:t>
            </a:r>
          </a:p>
        </p:txBody>
      </p:sp>
      <p:sp>
        <p:nvSpPr>
          <p:cNvPr id="154" name="Text Box 34"/>
          <p:cNvSpPr txBox="1">
            <a:spLocks noChangeArrowheads="1"/>
          </p:cNvSpPr>
          <p:nvPr/>
        </p:nvSpPr>
        <p:spPr bwMode="auto">
          <a:xfrm rot="16200000">
            <a:off x="6171270" y="3250548"/>
            <a:ext cx="1183782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/>
              <a:t>567 </a:t>
            </a:r>
            <a:r>
              <a:rPr lang="sv-SE" sz="975" dirty="0" err="1"/>
              <a:t>Knivtid</a:t>
            </a:r>
            <a:r>
              <a:rPr lang="sv-SE" sz="975" dirty="0"/>
              <a:t> start</a:t>
            </a:r>
          </a:p>
        </p:txBody>
      </p:sp>
      <p:sp>
        <p:nvSpPr>
          <p:cNvPr id="155" name="AutoShape 35"/>
          <p:cNvSpPr>
            <a:spLocks noChangeArrowheads="1"/>
          </p:cNvSpPr>
          <p:nvPr/>
        </p:nvSpPr>
        <p:spPr bwMode="auto">
          <a:xfrm>
            <a:off x="6719120" y="3968113"/>
            <a:ext cx="108000" cy="163456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157" name="Text Box 34"/>
          <p:cNvSpPr txBox="1">
            <a:spLocks noChangeArrowheads="1"/>
          </p:cNvSpPr>
          <p:nvPr/>
        </p:nvSpPr>
        <p:spPr bwMode="auto">
          <a:xfrm rot="16200000">
            <a:off x="6909516" y="3250548"/>
            <a:ext cx="1183782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/>
              <a:t>569 Knivtidslut </a:t>
            </a:r>
          </a:p>
        </p:txBody>
      </p:sp>
      <p:sp>
        <p:nvSpPr>
          <p:cNvPr id="158" name="AutoShape 35"/>
          <p:cNvSpPr>
            <a:spLocks noChangeArrowheads="1"/>
          </p:cNvSpPr>
          <p:nvPr/>
        </p:nvSpPr>
        <p:spPr bwMode="auto">
          <a:xfrm>
            <a:off x="7457100" y="3968113"/>
            <a:ext cx="108000" cy="163456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159" name="Text Box 34"/>
          <p:cNvSpPr txBox="1">
            <a:spLocks noChangeArrowheads="1"/>
          </p:cNvSpPr>
          <p:nvPr/>
        </p:nvSpPr>
        <p:spPr bwMode="auto">
          <a:xfrm rot="16200000">
            <a:off x="5936506" y="3234938"/>
            <a:ext cx="1226513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71475" indent="-371475"/>
            <a:r>
              <a:rPr lang="sv-SE" sz="975" dirty="0"/>
              <a:t>565 Operation start</a:t>
            </a:r>
          </a:p>
        </p:txBody>
      </p:sp>
      <p:cxnSp>
        <p:nvCxnSpPr>
          <p:cNvPr id="122" name="Rak pil 5"/>
          <p:cNvCxnSpPr/>
          <p:nvPr/>
        </p:nvCxnSpPr>
        <p:spPr>
          <a:xfrm>
            <a:off x="6760841" y="6420116"/>
            <a:ext cx="767677" cy="298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ruta 141"/>
          <p:cNvSpPr txBox="1"/>
          <p:nvPr/>
        </p:nvSpPr>
        <p:spPr>
          <a:xfrm>
            <a:off x="6494637" y="6301914"/>
            <a:ext cx="248786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sv-SE"/>
            </a:defPPr>
            <a:lvl1pPr marL="371475" indent="-371475">
              <a:defRPr sz="975"/>
            </a:lvl1pPr>
          </a:lstStyle>
          <a:p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6</a:t>
            </a:r>
          </a:p>
        </p:txBody>
      </p:sp>
      <p:cxnSp>
        <p:nvCxnSpPr>
          <p:cNvPr id="162" name="Rak pil 124"/>
          <p:cNvCxnSpPr>
            <a:stCxn id="163" idx="3"/>
          </p:cNvCxnSpPr>
          <p:nvPr/>
        </p:nvCxnSpPr>
        <p:spPr>
          <a:xfrm flipV="1">
            <a:off x="2912118" y="5740547"/>
            <a:ext cx="3645930" cy="617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textruta 162"/>
          <p:cNvSpPr txBox="1"/>
          <p:nvPr/>
        </p:nvSpPr>
        <p:spPr>
          <a:xfrm>
            <a:off x="2663332" y="5625533"/>
            <a:ext cx="248786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sv-SE"/>
            </a:defPPr>
            <a:lvl1pPr marL="371475" indent="-371475">
              <a:defRPr sz="975"/>
            </a:lvl1pPr>
          </a:lstStyle>
          <a:p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1</a:t>
            </a:r>
          </a:p>
        </p:txBody>
      </p:sp>
      <p:sp>
        <p:nvSpPr>
          <p:cNvPr id="164" name="AutoShape 35"/>
          <p:cNvSpPr>
            <a:spLocks noChangeArrowheads="1"/>
          </p:cNvSpPr>
          <p:nvPr/>
        </p:nvSpPr>
        <p:spPr bwMode="auto">
          <a:xfrm>
            <a:off x="7687134" y="3968113"/>
            <a:ext cx="108000" cy="163456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sp>
        <p:nvSpPr>
          <p:cNvPr id="165" name="AutoShape 35"/>
          <p:cNvSpPr>
            <a:spLocks noChangeArrowheads="1"/>
          </p:cNvSpPr>
          <p:nvPr/>
        </p:nvSpPr>
        <p:spPr bwMode="auto">
          <a:xfrm>
            <a:off x="6496794" y="3968113"/>
            <a:ext cx="108000" cy="163456"/>
          </a:xfrm>
          <a:prstGeom prst="downArrow">
            <a:avLst>
              <a:gd name="adj1" fmla="val 50000"/>
              <a:gd name="adj2" fmla="val 77248"/>
            </a:avLst>
          </a:prstGeom>
          <a:solidFill>
            <a:srgbClr val="7030A0"/>
          </a:solidFill>
          <a:ln w="9525" algn="ctr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sv-SE" sz="975"/>
          </a:p>
        </p:txBody>
      </p:sp>
      <p:cxnSp>
        <p:nvCxnSpPr>
          <p:cNvPr id="166" name="Rak pil 126"/>
          <p:cNvCxnSpPr>
            <a:stCxn id="167" idx="3"/>
          </p:cNvCxnSpPr>
          <p:nvPr/>
        </p:nvCxnSpPr>
        <p:spPr>
          <a:xfrm flipV="1">
            <a:off x="6561057" y="6718563"/>
            <a:ext cx="3013717" cy="59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ruta 166"/>
          <p:cNvSpPr txBox="1"/>
          <p:nvPr/>
        </p:nvSpPr>
        <p:spPr>
          <a:xfrm>
            <a:off x="6312271" y="6597973"/>
            <a:ext cx="248786" cy="2423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sv-SE"/>
            </a:defPPr>
            <a:lvl1pPr marL="371475" indent="-371475">
              <a:defRPr sz="975"/>
            </a:lvl1pPr>
          </a:lstStyle>
          <a:p>
            <a:r>
              <a:rPr lang="sv-SE" dirty="0">
                <a:solidFill>
                  <a:schemeClr val="accent1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35" name="Vänster-höger-pil 34"/>
          <p:cNvSpPr/>
          <p:nvPr/>
        </p:nvSpPr>
        <p:spPr>
          <a:xfrm>
            <a:off x="6558048" y="2111989"/>
            <a:ext cx="1195465" cy="197519"/>
          </a:xfrm>
          <a:prstGeom prst="leftRightArrow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sv-SE" sz="800" b="1" dirty="0">
                <a:solidFill>
                  <a:schemeClr val="tx1"/>
                </a:solidFill>
              </a:rPr>
              <a:t>Operation</a:t>
            </a:r>
          </a:p>
        </p:txBody>
      </p:sp>
      <p:sp>
        <p:nvSpPr>
          <p:cNvPr id="168" name="Vänster-höger-pil 167"/>
          <p:cNvSpPr/>
          <p:nvPr/>
        </p:nvSpPr>
        <p:spPr>
          <a:xfrm>
            <a:off x="8447701" y="2111989"/>
            <a:ext cx="752817" cy="197519"/>
          </a:xfrm>
          <a:prstGeom prst="leftRightArrow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sv-SE" sz="800" b="1" dirty="0" err="1">
                <a:solidFill>
                  <a:schemeClr val="tx1"/>
                </a:solidFill>
              </a:rPr>
              <a:t>Postop</a:t>
            </a:r>
            <a:endParaRPr lang="sv-SE" sz="800" b="1" dirty="0">
              <a:solidFill>
                <a:schemeClr val="tx1"/>
              </a:solidFill>
            </a:endParaRPr>
          </a:p>
        </p:txBody>
      </p:sp>
      <p:cxnSp>
        <p:nvCxnSpPr>
          <p:cNvPr id="9" name="Rak koppling 8"/>
          <p:cNvCxnSpPr/>
          <p:nvPr/>
        </p:nvCxnSpPr>
        <p:spPr>
          <a:xfrm>
            <a:off x="6758889" y="80568"/>
            <a:ext cx="36735" cy="71562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6558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</TotalTime>
  <Words>199</Words>
  <Application>Microsoft Office PowerPoint</Application>
  <PresentationFormat>A4 (210 x 297 mm)</PresentationFormat>
  <Paragraphs>66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Perioperativ  tidslinje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Bengt Cederlund</dc:creator>
  <cp:lastModifiedBy>Lyckner, Sara</cp:lastModifiedBy>
  <cp:revision>51</cp:revision>
  <cp:lastPrinted>2017-06-19T09:08:40Z</cp:lastPrinted>
  <dcterms:created xsi:type="dcterms:W3CDTF">2017-06-05T08:29:42Z</dcterms:created>
  <dcterms:modified xsi:type="dcterms:W3CDTF">2023-05-11T06:07:00Z</dcterms:modified>
</cp:coreProperties>
</file>