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20"/>
  </p:notesMasterIdLst>
  <p:sldIdLst>
    <p:sldId id="272" r:id="rId2"/>
    <p:sldId id="271" r:id="rId3"/>
    <p:sldId id="261" r:id="rId4"/>
    <p:sldId id="276" r:id="rId5"/>
    <p:sldId id="273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5" r:id="rId16"/>
    <p:sldId id="274" r:id="rId17"/>
    <p:sldId id="260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9FCD"/>
    <a:srgbClr val="DC944B"/>
    <a:srgbClr val="48B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57"/>
  </p:normalViewPr>
  <p:slideViewPr>
    <p:cSldViewPr snapToGrid="0" snapToObjects="1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35588-B330-4F4E-88DB-32AB8CA33DF7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A232-6850-1A40-9DF5-C0AAE3914A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96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171514"/>
            <a:ext cx="812928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524000" y="1675637"/>
            <a:ext cx="8129286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5293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5293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9FC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2952815"/>
            <a:ext cx="4891268" cy="32241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767084" y="2952815"/>
            <a:ext cx="4904774" cy="32241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653012"/>
            <a:ext cx="8882946" cy="132556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2969051"/>
            <a:ext cx="4901255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3821113"/>
            <a:ext cx="4901255" cy="23685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801808" y="2969051"/>
            <a:ext cx="493949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801808" y="3821113"/>
            <a:ext cx="4939498" cy="23685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03675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868784" y="1788504"/>
            <a:ext cx="5100992" cy="44305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63695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109489"/>
            <a:ext cx="3932237" cy="145472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827135" y="1788505"/>
            <a:ext cx="5611091" cy="44305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810206"/>
            <a:ext cx="3932237" cy="34650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5316" y="3958540"/>
            <a:ext cx="12191999" cy="2720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1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31"/>
          <a:stretch/>
        </p:blipFill>
        <p:spPr>
          <a:xfrm>
            <a:off x="5316" y="0"/>
            <a:ext cx="12197316" cy="39585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76837" y="1627253"/>
            <a:ext cx="87951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76837" y="2949261"/>
            <a:ext cx="8795197" cy="322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1" y="204438"/>
            <a:ext cx="2108200" cy="965200"/>
          </a:xfrm>
          <a:prstGeom prst="rect">
            <a:avLst/>
          </a:prstGeom>
          <a:noFill/>
          <a:ln>
            <a:noFill/>
          </a:ln>
          <a:effectLst>
            <a:glow rad="12700">
              <a:schemeClr val="bg1">
                <a:alpha val="72000"/>
              </a:schemeClr>
            </a:glow>
          </a:effectLst>
        </p:spPr>
      </p:pic>
      <p:sp>
        <p:nvSpPr>
          <p:cNvPr id="11" name="Rektangel 10"/>
          <p:cNvSpPr/>
          <p:nvPr userDrawn="1"/>
        </p:nvSpPr>
        <p:spPr>
          <a:xfrm>
            <a:off x="5316" y="6678592"/>
            <a:ext cx="12192000" cy="179408"/>
          </a:xfrm>
          <a:prstGeom prst="rect">
            <a:avLst/>
          </a:prstGeom>
          <a:solidFill>
            <a:srgbClr val="DC9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32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D9FC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3D9FC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3D9FC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3D9FC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D9FC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D9FC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F60C1F6-06A6-49D5-B17F-66DC85D7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614" y="1127523"/>
            <a:ext cx="8795197" cy="1325563"/>
          </a:xfrm>
        </p:spPr>
        <p:txBody>
          <a:bodyPr>
            <a:normAutofit/>
          </a:bodyPr>
          <a:lstStyle/>
          <a:p>
            <a:pPr algn="ctr"/>
            <a:r>
              <a:rPr lang="sv-SE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BENCHMARKING</a:t>
            </a:r>
            <a:endParaRPr lang="sv-SE" sz="60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95B585D-0BE0-4C57-8313-AE6D161C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7" y="2232838"/>
            <a:ext cx="8795197" cy="4327450"/>
          </a:xfrm>
        </p:spPr>
        <p:txBody>
          <a:bodyPr>
            <a:normAutofit/>
          </a:bodyPr>
          <a:lstStyle/>
          <a:p>
            <a:r>
              <a:rPr lang="sv-SE" dirty="0"/>
              <a:t>Processfart - X-axeln</a:t>
            </a:r>
          </a:p>
          <a:p>
            <a:pPr lvl="1"/>
            <a:r>
              <a:rPr lang="sv-SE" dirty="0"/>
              <a:t>Enkelt – data finns i SPOR – lite handpåläggning</a:t>
            </a:r>
          </a:p>
          <a:p>
            <a:pPr lvl="1"/>
            <a:r>
              <a:rPr lang="sv-SE" dirty="0"/>
              <a:t>Patienttidspoäng</a:t>
            </a:r>
          </a:p>
          <a:p>
            <a:pPr lvl="1"/>
            <a:r>
              <a:rPr lang="sv-SE" dirty="0"/>
              <a:t>Stor säkerhet i siffrorna</a:t>
            </a:r>
          </a:p>
          <a:p>
            <a:r>
              <a:rPr lang="sv-SE" dirty="0"/>
              <a:t>Utbyte - Y axeln</a:t>
            </a:r>
          </a:p>
          <a:p>
            <a:pPr lvl="1"/>
            <a:r>
              <a:rPr lang="sv-SE" dirty="0"/>
              <a:t>Kräver beräkning av arbetade timmar helst per kategori</a:t>
            </a:r>
          </a:p>
          <a:p>
            <a:pPr lvl="1"/>
            <a:r>
              <a:rPr lang="sv-SE" dirty="0"/>
              <a:t>Manuell uppdatering x ggr per år</a:t>
            </a:r>
          </a:p>
          <a:p>
            <a:pPr lvl="1"/>
            <a:r>
              <a:rPr lang="sv-SE" dirty="0"/>
              <a:t>Möjligen lägre säkerhet i beräkningarna</a:t>
            </a:r>
          </a:p>
          <a:p>
            <a:r>
              <a:rPr lang="sv-SE" dirty="0"/>
              <a:t>Effektiva fronten – kräver både X och Y axeln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693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97F4C-8B9A-4566-A3A5-DE09E074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43" y="848777"/>
            <a:ext cx="9331792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OP-ANMÄLAN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49A580-2F85-4BEC-BF5A-475FF69D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6" y="2059574"/>
            <a:ext cx="8795197" cy="4242372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Varför vill SPOR ha in 2 st anmälningstider?</a:t>
            </a:r>
          </a:p>
          <a:p>
            <a:pPr lvl="1"/>
            <a:r>
              <a:rPr lang="sv-SE" dirty="0"/>
              <a:t>V310 Tidpunkt för opanmälan</a:t>
            </a:r>
          </a:p>
          <a:p>
            <a:pPr lvl="1"/>
            <a:r>
              <a:rPr lang="sv-SE" dirty="0"/>
              <a:t>V311 Ursprunglig tidpunkt för opanmälan</a:t>
            </a:r>
          </a:p>
          <a:p>
            <a:r>
              <a:rPr lang="sv-SE" dirty="0"/>
              <a:t>I SPOR 4 får vi utökade möjligheter att följa och prediktera väntetider.</a:t>
            </a:r>
          </a:p>
          <a:p>
            <a:r>
              <a:rPr lang="sv-SE" dirty="0"/>
              <a:t>Uppdaterade anmälningstider är vanligt av många orsaker</a:t>
            </a:r>
          </a:p>
          <a:p>
            <a:pPr lvl="1"/>
            <a:r>
              <a:rPr lang="sv-SE" dirty="0"/>
              <a:t>Finns mycket stora regionala skillnader måste orsaken klargöras</a:t>
            </a:r>
          </a:p>
          <a:p>
            <a:endParaRPr lang="sv-SE" dirty="0"/>
          </a:p>
          <a:p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874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97F4C-8B9A-4566-A3A5-DE09E074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15" y="848777"/>
            <a:ext cx="940622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OP-ANMÄLAN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49A580-2F85-4BEC-BF5A-475FF69D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6" y="2059574"/>
            <a:ext cx="8795197" cy="4242372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Vad är prioritering ”Bevakning”</a:t>
            </a:r>
          </a:p>
          <a:p>
            <a:r>
              <a:rPr lang="sv-SE" dirty="0"/>
              <a:t>Variabel 320 heter numer AKUT/ELEKTIV/</a:t>
            </a:r>
            <a:r>
              <a:rPr lang="sv-SE" dirty="0">
                <a:solidFill>
                  <a:srgbClr val="FF0000"/>
                </a:solidFill>
              </a:rPr>
              <a:t>BEVAKNING</a:t>
            </a:r>
          </a:p>
          <a:p>
            <a:r>
              <a:rPr lang="sv-SE" dirty="0"/>
              <a:t>Patient som enligt vårdplan skall planeras för uppföljande behandling/utredning med bestämda tidsintervall. </a:t>
            </a:r>
          </a:p>
          <a:p>
            <a:pPr lvl="1"/>
            <a:r>
              <a:rPr lang="sv-SE" dirty="0"/>
              <a:t>Ska inte räknas med i väntetider i vården.</a:t>
            </a:r>
          </a:p>
          <a:p>
            <a:pPr lvl="1"/>
            <a:r>
              <a:rPr lang="sv-SE" dirty="0"/>
              <a:t>Exempel</a:t>
            </a:r>
          </a:p>
          <a:p>
            <a:pPr lvl="2"/>
            <a:r>
              <a:rPr lang="sv-SE" dirty="0"/>
              <a:t>Kejsarsnitt</a:t>
            </a:r>
          </a:p>
          <a:p>
            <a:pPr lvl="2"/>
            <a:r>
              <a:rPr lang="sv-SE" dirty="0"/>
              <a:t>Uppföljande behandling/utredning i seriebehandlingar (Gomspalt)</a:t>
            </a:r>
          </a:p>
          <a:p>
            <a:pPr lvl="2"/>
            <a:r>
              <a:rPr lang="sv-SE" dirty="0"/>
              <a:t>Behandlingar som kräver en viss ålder (barn) för att kunna genomföras</a:t>
            </a:r>
          </a:p>
          <a:p>
            <a:endParaRPr lang="sv-SE" dirty="0"/>
          </a:p>
          <a:p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736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97F4C-8B9A-4566-A3A5-DE09E074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" y="848777"/>
            <a:ext cx="9384955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OP-ANMÄLAN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49A580-2F85-4BEC-BF5A-475FF69D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6" y="2059574"/>
            <a:ext cx="9552267" cy="4242372"/>
          </a:xfrm>
        </p:spPr>
        <p:txBody>
          <a:bodyPr>
            <a:normAutofit lnSpcReduction="10000"/>
          </a:bodyPr>
          <a:lstStyle/>
          <a:p>
            <a:r>
              <a:rPr lang="sv-SE" dirty="0">
                <a:solidFill>
                  <a:schemeClr val="tx1"/>
                </a:solidFill>
              </a:rPr>
              <a:t>Varför vill SPOR ha in 2 st tider för när patienten skall opereras</a:t>
            </a:r>
            <a:endParaRPr lang="sv-SE" dirty="0"/>
          </a:p>
          <a:p>
            <a:r>
              <a:rPr lang="sv-SE" dirty="0"/>
              <a:t>V321 Elektiv planering: </a:t>
            </a:r>
          </a:p>
          <a:p>
            <a:pPr lvl="1"/>
            <a:r>
              <a:rPr lang="sv-SE" dirty="0"/>
              <a:t>1VECKA, 2VECKOR, 1MÅNAD,  6VECKOR, 2MÅNADER,   3MÅNADER,   &gt;3MÅNADER</a:t>
            </a:r>
          </a:p>
          <a:p>
            <a:r>
              <a:rPr lang="sv-SE" dirty="0"/>
              <a:t>V 322 Opereras senast</a:t>
            </a:r>
          </a:p>
          <a:p>
            <a:r>
              <a:rPr lang="sv-SE" dirty="0"/>
              <a:t>Finns båda variablerna i systemet vill vi ha in bägge</a:t>
            </a:r>
          </a:p>
          <a:p>
            <a:pPr lvl="1"/>
            <a:r>
              <a:rPr lang="sv-SE" dirty="0"/>
              <a:t>EX: Inom 3 månader kan innebära att operatören kan ha satt ett datum som inte absolut behöver vara 3 månader efter anmälningsdatumet</a:t>
            </a:r>
          </a:p>
          <a:p>
            <a:r>
              <a:rPr lang="sv-SE" dirty="0"/>
              <a:t>Finns bara det ena så använder vi detta i utdatarapporter</a:t>
            </a:r>
          </a:p>
          <a:p>
            <a:endParaRPr lang="sv-SE" dirty="0"/>
          </a:p>
          <a:p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877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97F4C-8B9A-4566-A3A5-DE09E074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0" y="848777"/>
            <a:ext cx="9707524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ANESTESIKODER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49A580-2F85-4BEC-BF5A-475FF69D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6" y="2059574"/>
            <a:ext cx="9552267" cy="4242372"/>
          </a:xfrm>
        </p:spPr>
        <p:txBody>
          <a:bodyPr>
            <a:normAutofit/>
          </a:bodyPr>
          <a:lstStyle/>
          <a:p>
            <a:r>
              <a:rPr lang="sv-SE" dirty="0"/>
              <a:t>Felaktigt blev V611 som </a:t>
            </a:r>
            <a:r>
              <a:rPr lang="sv-SE" u="sng" dirty="0"/>
              <a:t>obligatoriskt</a:t>
            </a:r>
            <a:r>
              <a:rPr lang="sv-SE" dirty="0"/>
              <a:t> fält initialt. </a:t>
            </a:r>
          </a:p>
          <a:p>
            <a:r>
              <a:rPr lang="sv-SE" dirty="0"/>
              <a:t>Från början av mars är den bara som </a:t>
            </a:r>
            <a:r>
              <a:rPr lang="sv-SE" u="sng" dirty="0"/>
              <a:t>rekommendation</a:t>
            </a:r>
          </a:p>
          <a:p>
            <a:r>
              <a:rPr lang="sv-SE" dirty="0"/>
              <a:t>De som har poster som inte blivit accepterade i SPOR 4 ber vi skicka om ”alla” poster för att uppdatera och få med dem</a:t>
            </a:r>
          </a:p>
          <a:p>
            <a:r>
              <a:rPr lang="sv-SE" dirty="0"/>
              <a:t>Det finns enheter som inte (kan?) skicka in anestesikod </a:t>
            </a:r>
          </a:p>
          <a:p>
            <a:r>
              <a:rPr lang="sv-SE" dirty="0"/>
              <a:t>Det finns ingrepps om inte har en (enkel/tydlig?) anestesikod</a:t>
            </a:r>
          </a:p>
        </p:txBody>
      </p:sp>
    </p:spTree>
    <p:extLst>
      <p:ext uri="{BB962C8B-B14F-4D97-AF65-F5344CB8AC3E}">
        <p14:creationId xmlns:p14="http://schemas.microsoft.com/office/powerpoint/2010/main" val="375086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97F4C-8B9A-4566-A3A5-DE09E074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837" y="848777"/>
            <a:ext cx="8795197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ANESTESIKODER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49A580-2F85-4BEC-BF5A-475FF69D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6" y="2059574"/>
            <a:ext cx="9552267" cy="4242372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Varför har SPOR ändrat variablerna för anestesikoderna?</a:t>
            </a:r>
          </a:p>
          <a:p>
            <a:r>
              <a:rPr lang="sv-SE" dirty="0"/>
              <a:t>V610 Anestesikoder – </a:t>
            </a:r>
            <a:r>
              <a:rPr lang="sv-SE" dirty="0" err="1"/>
              <a:t>flerval</a:t>
            </a:r>
            <a:r>
              <a:rPr lang="sv-SE" dirty="0"/>
              <a:t> – </a:t>
            </a:r>
            <a:r>
              <a:rPr lang="sv-SE" dirty="0">
                <a:solidFill>
                  <a:srgbClr val="FF0000"/>
                </a:solidFill>
              </a:rPr>
              <a:t>utgår</a:t>
            </a:r>
          </a:p>
          <a:p>
            <a:r>
              <a:rPr lang="sv-SE" dirty="0"/>
              <a:t>V611 Huvudanestesi – enkelval tillkommer</a:t>
            </a:r>
          </a:p>
          <a:p>
            <a:r>
              <a:rPr lang="sv-SE" dirty="0"/>
              <a:t>V612 </a:t>
            </a:r>
            <a:r>
              <a:rPr lang="sv-SE" dirty="0" err="1"/>
              <a:t>Bianestesikoder</a:t>
            </a:r>
            <a:r>
              <a:rPr lang="sv-SE" dirty="0"/>
              <a:t> – </a:t>
            </a:r>
            <a:r>
              <a:rPr lang="sv-SE" dirty="0" err="1"/>
              <a:t>flerval</a:t>
            </a:r>
            <a:r>
              <a:rPr lang="sv-SE" dirty="0"/>
              <a:t> tillkommer (20 st)</a:t>
            </a:r>
          </a:p>
          <a:p>
            <a:pPr lvl="1"/>
            <a:r>
              <a:rPr lang="sv-SE" dirty="0"/>
              <a:t>Här kan vi även ta in alla koder från KMÅ som börjar på S</a:t>
            </a:r>
          </a:p>
          <a:p>
            <a:pPr lvl="2"/>
            <a:r>
              <a:rPr lang="sv-SE" dirty="0"/>
              <a:t>Inkluderande övervakningskoder</a:t>
            </a:r>
          </a:p>
          <a:p>
            <a:r>
              <a:rPr lang="sv-SE" dirty="0"/>
              <a:t>Nödvändigt för att kunna göra kommande anestesi-rapporter</a:t>
            </a:r>
          </a:p>
          <a:p>
            <a:pPr lvl="1"/>
            <a:r>
              <a:rPr lang="sv-SE" dirty="0"/>
              <a:t>Från SPORs början var det få system som kunde leverera detta</a:t>
            </a:r>
          </a:p>
        </p:txBody>
      </p:sp>
    </p:spTree>
    <p:extLst>
      <p:ext uri="{BB962C8B-B14F-4D97-AF65-F5344CB8AC3E}">
        <p14:creationId xmlns:p14="http://schemas.microsoft.com/office/powerpoint/2010/main" val="185021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>
            <a:extLst>
              <a:ext uri="{FF2B5EF4-FFF2-40B4-BE49-F238E27FC236}">
                <a16:creationId xmlns:a16="http://schemas.microsoft.com/office/drawing/2014/main" id="{E63BC23B-36F8-4BFB-BF82-92872D8E4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448" y="2938509"/>
            <a:ext cx="7272390" cy="325810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/>
              <a:t>Idag tar SPOR emot redan när anmälningen är gjord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/>
              <a:t>Uppdateras sedan när planeringarna kommer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/>
              <a:t>Uppdateras igen när operationen ärt gjord…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4A04B555-7498-4747-B5C4-44CCF359B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6243"/>
            <a:ext cx="10239552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SKICKA IN REDAN </a:t>
            </a:r>
            <a:r>
              <a:rPr lang="sv-S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ANMÄLAN</a:t>
            </a:r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TILL OP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2980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>
            <a:extLst>
              <a:ext uri="{FF2B5EF4-FFF2-40B4-BE49-F238E27FC236}">
                <a16:creationId xmlns:a16="http://schemas.microsoft.com/office/drawing/2014/main" id="{E63BC23B-36F8-4BFB-BF82-92872D8E4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9680" y="3171514"/>
            <a:ext cx="5547360" cy="1655762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/>
              <a:t>Ett problem idag?</a:t>
            </a:r>
          </a:p>
          <a:p>
            <a:pPr algn="ctr"/>
            <a:r>
              <a:rPr lang="sv-SE" sz="2800" b="1" dirty="0"/>
              <a:t>VAD är i så fall problemet</a:t>
            </a:r>
          </a:p>
          <a:p>
            <a:pPr algn="ctr"/>
            <a:r>
              <a:rPr lang="sv-SE" sz="2800" b="1" dirty="0"/>
              <a:t>HUR skulle vi kunna lösa detta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4A04B555-7498-4747-B5C4-44CCF359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DUBBELREGISTRERING?!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541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1244193"/>
            <a:ext cx="8795197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SPOR 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386106"/>
            <a:ext cx="10438326" cy="3989980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När: </a:t>
            </a:r>
          </a:p>
          <a:p>
            <a:r>
              <a:rPr lang="sv-SE" dirty="0"/>
              <a:t>Tidigast 1 januari 2023</a:t>
            </a:r>
          </a:p>
          <a:p>
            <a:r>
              <a:rPr lang="sv-SE" b="1" dirty="0">
                <a:solidFill>
                  <a:srgbClr val="FF0000"/>
                </a:solidFill>
              </a:rPr>
              <a:t>Varför: </a:t>
            </a:r>
          </a:p>
          <a:p>
            <a:r>
              <a:rPr lang="sv-SE" dirty="0"/>
              <a:t>Förändringar/tillägg i nuvarande variabellista </a:t>
            </a:r>
            <a:r>
              <a:rPr lang="sv-SE" dirty="0" err="1"/>
              <a:t>inkl</a:t>
            </a:r>
            <a:r>
              <a:rPr lang="sv-SE" dirty="0"/>
              <a:t> PAK-OP/UVA</a:t>
            </a:r>
          </a:p>
          <a:p>
            <a:r>
              <a:rPr lang="sv-SE" dirty="0"/>
              <a:t>Tillägg av en del variabler som inte hanns med i SPOR 4</a:t>
            </a:r>
          </a:p>
          <a:p>
            <a:pPr lvl="1"/>
            <a:r>
              <a:rPr lang="sv-SE" dirty="0"/>
              <a:t>Tider</a:t>
            </a:r>
          </a:p>
          <a:p>
            <a:pPr lvl="1"/>
            <a:r>
              <a:rPr lang="sv-SE" dirty="0"/>
              <a:t>Hälsodeklaration</a:t>
            </a:r>
          </a:p>
          <a:p>
            <a:pPr lvl="1"/>
            <a:r>
              <a:rPr lang="sv-SE" dirty="0"/>
              <a:t>Hypotermiprofylax</a:t>
            </a:r>
          </a:p>
          <a:p>
            <a:pPr lvl="1"/>
            <a:r>
              <a:rPr lang="sv-SE" dirty="0"/>
              <a:t>Positionering</a:t>
            </a:r>
          </a:p>
          <a:p>
            <a:r>
              <a:rPr lang="sv-SE" dirty="0"/>
              <a:t>Nya journalsystem i &gt;75% av Sverige ger nya möjligheter till överföring av information</a:t>
            </a:r>
          </a:p>
        </p:txBody>
      </p:sp>
    </p:spTree>
    <p:extLst>
      <p:ext uri="{BB962C8B-B14F-4D97-AF65-F5344CB8AC3E}">
        <p14:creationId xmlns:p14="http://schemas.microsoft.com/office/powerpoint/2010/main" val="925077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690438"/>
            <a:ext cx="8795197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SPOR 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1909284"/>
            <a:ext cx="10438326" cy="3989980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Varför forts… </a:t>
            </a:r>
          </a:p>
          <a:p>
            <a:r>
              <a:rPr lang="sv-SE" dirty="0"/>
              <a:t>Nya journalsystem i &gt;75% av Sverige ger nya möjligheter till överföring av information</a:t>
            </a:r>
          </a:p>
          <a:p>
            <a:pPr lvl="1"/>
            <a:r>
              <a:rPr lang="sv-SE" dirty="0"/>
              <a:t>Import av anestesibedömning</a:t>
            </a:r>
          </a:p>
          <a:p>
            <a:pPr lvl="1"/>
            <a:r>
              <a:rPr lang="sv-SE" dirty="0"/>
              <a:t>Funktions </a:t>
            </a:r>
            <a:r>
              <a:rPr lang="sv-SE" dirty="0" err="1"/>
              <a:t>scoring</a:t>
            </a:r>
            <a:r>
              <a:rPr lang="sv-SE" dirty="0"/>
              <a:t> (MET, Frailty)</a:t>
            </a:r>
          </a:p>
          <a:p>
            <a:pPr lvl="1"/>
            <a:r>
              <a:rPr lang="sv-SE" dirty="0"/>
              <a:t>Riskscore (NSQIP, CACI)</a:t>
            </a:r>
          </a:p>
          <a:p>
            <a:pPr lvl="1"/>
            <a:r>
              <a:rPr lang="sv-SE" dirty="0"/>
              <a:t>NEWS ........</a:t>
            </a:r>
          </a:p>
          <a:p>
            <a:r>
              <a:rPr lang="sv-SE" b="1" dirty="0">
                <a:solidFill>
                  <a:srgbClr val="FF0000"/>
                </a:solidFill>
              </a:rPr>
              <a:t>Problem:</a:t>
            </a:r>
          </a:p>
          <a:p>
            <a:pPr lvl="1"/>
            <a:r>
              <a:rPr lang="sv-SE" dirty="0"/>
              <a:t>NKRR plattformen</a:t>
            </a:r>
          </a:p>
          <a:p>
            <a:pPr lvl="1"/>
            <a:r>
              <a:rPr lang="sv-SE" dirty="0"/>
              <a:t>Lokala IT-avdelningarna</a:t>
            </a:r>
          </a:p>
          <a:p>
            <a:pPr lvl="1"/>
            <a:r>
              <a:rPr lang="sv-SE" dirty="0"/>
              <a:t>Medlems engagemang – styrelsen behöver hjälp med utvecklingen</a:t>
            </a:r>
          </a:p>
        </p:txBody>
      </p:sp>
    </p:spTree>
    <p:extLst>
      <p:ext uri="{BB962C8B-B14F-4D97-AF65-F5344CB8AC3E}">
        <p14:creationId xmlns:p14="http://schemas.microsoft.com/office/powerpoint/2010/main" val="331145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>
            <a:extLst>
              <a:ext uri="{FF2B5EF4-FFF2-40B4-BE49-F238E27FC236}">
                <a16:creationId xmlns:a16="http://schemas.microsoft.com/office/drawing/2014/main" id="{29C82DBA-7368-4389-8A90-9AB5F2926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9" y="1304173"/>
            <a:ext cx="12169151" cy="503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69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8583" y="1574953"/>
            <a:ext cx="10231395" cy="2852737"/>
          </a:xfrm>
        </p:spPr>
        <p:txBody>
          <a:bodyPr>
            <a:normAutofit/>
          </a:bodyPr>
          <a:lstStyle/>
          <a:p>
            <a:pPr algn="ctr"/>
            <a:r>
              <a:rPr lang="sv-SE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SPOR 4  &amp;  SPOR 5</a:t>
            </a:r>
          </a:p>
        </p:txBody>
      </p:sp>
    </p:spTree>
    <p:extLst>
      <p:ext uri="{BB962C8B-B14F-4D97-AF65-F5344CB8AC3E}">
        <p14:creationId xmlns:p14="http://schemas.microsoft.com/office/powerpoint/2010/main" val="158500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D10C811-D405-4267-92B0-BF84A93DE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SPOR 4 – varför?</a:t>
            </a:r>
            <a:endParaRPr lang="sv-SE" sz="54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CEED3B5-FD92-49C4-B0D9-98E7687A2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4000" b="1" dirty="0"/>
              <a:t>Väntelistan</a:t>
            </a:r>
          </a:p>
          <a:p>
            <a:r>
              <a:rPr lang="sv-SE" sz="4000" b="1" dirty="0"/>
              <a:t>HUVUD anestesikod &amp; BI anestesikod</a:t>
            </a:r>
          </a:p>
          <a:p>
            <a:r>
              <a:rPr lang="sv-SE" dirty="0"/>
              <a:t>Förseningsorsaker</a:t>
            </a:r>
          </a:p>
          <a:p>
            <a:r>
              <a:rPr lang="sv-SE" dirty="0"/>
              <a:t>BI-diagnoser</a:t>
            </a:r>
          </a:p>
          <a:p>
            <a:r>
              <a:rPr lang="sv-SE" dirty="0"/>
              <a:t>Förberett för QoR 15 och PAWI</a:t>
            </a:r>
          </a:p>
        </p:txBody>
      </p:sp>
    </p:spTree>
    <p:extLst>
      <p:ext uri="{BB962C8B-B14F-4D97-AF65-F5344CB8AC3E}">
        <p14:creationId xmlns:p14="http://schemas.microsoft.com/office/powerpoint/2010/main" val="233477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50B0AFA-36BC-4197-843A-03FA28CB0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837" y="861709"/>
            <a:ext cx="8795197" cy="1325563"/>
          </a:xfrm>
        </p:spPr>
        <p:txBody>
          <a:bodyPr/>
          <a:lstStyle/>
          <a:p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SPOR 4   28 skarp – 20 till i test</a:t>
            </a:r>
            <a:endParaRPr lang="sv-SE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73EB4CA6-DE61-4A3B-A374-C359FCD6FD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923179"/>
              </p:ext>
            </p:extLst>
          </p:nvPr>
        </p:nvGraphicFramePr>
        <p:xfrm>
          <a:off x="622350" y="1922339"/>
          <a:ext cx="2503622" cy="3358350"/>
        </p:xfrm>
        <a:graphic>
          <a:graphicData uri="http://schemas.openxmlformats.org/drawingml/2006/table">
            <a:tbl>
              <a:tblPr/>
              <a:tblGrid>
                <a:gridCol w="2503622">
                  <a:extLst>
                    <a:ext uri="{9D8B030D-6E8A-4147-A177-3AD203B41FA5}">
                      <a16:colId xmlns:a16="http://schemas.microsoft.com/office/drawing/2014/main" val="803823362"/>
                    </a:ext>
                  </a:extLst>
                </a:gridCol>
              </a:tblGrid>
              <a:tr h="32776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Gällivare 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683593"/>
                  </a:ext>
                </a:extLst>
              </a:tr>
              <a:tr h="32776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Sunderby 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59332"/>
                  </a:ext>
                </a:extLst>
              </a:tr>
              <a:tr h="32776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Piteå 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596479"/>
                  </a:ext>
                </a:extLst>
              </a:tr>
              <a:tr h="32776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Skellefteå lasarett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36285"/>
                  </a:ext>
                </a:extLst>
              </a:tr>
              <a:tr h="32776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Lycksele lasarett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50938"/>
                  </a:ext>
                </a:extLst>
              </a:tr>
              <a:tr h="37289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Norrlands universitetssjukhus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921648"/>
                  </a:ext>
                </a:extLst>
              </a:tr>
              <a:tr h="32776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Karlskoga lasarett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054594"/>
                  </a:ext>
                </a:extLst>
              </a:tr>
              <a:tr h="36335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Universitetssjukhuset Örebro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684258"/>
                  </a:ext>
                </a:extLst>
              </a:tr>
              <a:tr h="32776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Lindesbergs lasarett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856214"/>
                  </a:ext>
                </a:extLst>
              </a:tr>
              <a:tr h="32776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Visby lasarett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51700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C6909833-DC5A-42EB-9E86-C0E44E7E6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05750"/>
              </p:ext>
            </p:extLst>
          </p:nvPr>
        </p:nvGraphicFramePr>
        <p:xfrm>
          <a:off x="3903451" y="1928671"/>
          <a:ext cx="2503621" cy="3352020"/>
        </p:xfrm>
        <a:graphic>
          <a:graphicData uri="http://schemas.openxmlformats.org/drawingml/2006/table">
            <a:tbl>
              <a:tblPr/>
              <a:tblGrid>
                <a:gridCol w="2503621">
                  <a:extLst>
                    <a:ext uri="{9D8B030D-6E8A-4147-A177-3AD203B41FA5}">
                      <a16:colId xmlns:a16="http://schemas.microsoft.com/office/drawing/2014/main" val="2048046635"/>
                    </a:ext>
                  </a:extLst>
                </a:gridCol>
              </a:tblGrid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Torsby 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096795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Centralsjukhuset Karlstad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211016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Arvika 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027801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Södersjukhuset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709144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S:t Eriks Ögonsjukhus 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27590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 Solna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199451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 Huddinge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079789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Capio S:t Görans Sjukhus 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42572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Centrallasarettet Växjö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381224"/>
                  </a:ext>
                </a:extLst>
              </a:tr>
              <a:tr h="33520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Lasarettet Ljungby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315615"/>
                  </a:ext>
                </a:extLst>
              </a:tr>
            </a:tbl>
          </a:graphicData>
        </a:graphic>
      </p:graphicFrame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E4E32F1-303B-4A91-9C6A-224572184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992714"/>
              </p:ext>
            </p:extLst>
          </p:nvPr>
        </p:nvGraphicFramePr>
        <p:xfrm>
          <a:off x="6813679" y="1931392"/>
          <a:ext cx="3112841" cy="3018400"/>
        </p:xfrm>
        <a:graphic>
          <a:graphicData uri="http://schemas.openxmlformats.org/drawingml/2006/table">
            <a:tbl>
              <a:tblPr/>
              <a:tblGrid>
                <a:gridCol w="3112841">
                  <a:extLst>
                    <a:ext uri="{9D8B030D-6E8A-4147-A177-3AD203B41FA5}">
                      <a16:colId xmlns:a16="http://schemas.microsoft.com/office/drawing/2014/main" val="2586378107"/>
                    </a:ext>
                  </a:extLst>
                </a:gridCol>
              </a:tblGrid>
              <a:tr h="3801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Hallands Sjukhus Halmstad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92587"/>
                  </a:ext>
                </a:extLst>
              </a:tr>
              <a:tr h="357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Hallands Sjukhus Kungsbacka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87745"/>
                  </a:ext>
                </a:extLst>
              </a:tr>
              <a:tr h="3801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Hallands Sjukhus Varberg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41846"/>
                  </a:ext>
                </a:extLst>
              </a:tr>
              <a:tr h="3801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 lasarett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308557"/>
                  </a:ext>
                </a:extLst>
              </a:tr>
              <a:tr h="3801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 lasarett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370689"/>
                  </a:ext>
                </a:extLst>
              </a:tr>
              <a:tr h="3801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Gävle 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054584"/>
                  </a:ext>
                </a:extLst>
              </a:tr>
              <a:tr h="3801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Hudiksvalls 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08607"/>
                  </a:ext>
                </a:extLst>
              </a:tr>
              <a:tr h="3801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Bollnäs sjukhus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81404"/>
                  </a:ext>
                </a:extLst>
              </a:tr>
            </a:tbl>
          </a:graphicData>
        </a:graphic>
      </p:graphicFrame>
      <p:sp>
        <p:nvSpPr>
          <p:cNvPr id="2" name="Rektangel 1">
            <a:extLst>
              <a:ext uri="{FF2B5EF4-FFF2-40B4-BE49-F238E27FC236}">
                <a16:creationId xmlns:a16="http://schemas.microsoft.com/office/drawing/2014/main" id="{16533DE9-8159-46E4-88DD-6FF242F97220}"/>
              </a:ext>
            </a:extLst>
          </p:cNvPr>
          <p:cNvSpPr/>
          <p:nvPr/>
        </p:nvSpPr>
        <p:spPr>
          <a:xfrm>
            <a:off x="2317072" y="5626958"/>
            <a:ext cx="60530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Men 29 till saknas helt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118865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776" y="1180685"/>
            <a:ext cx="8795197" cy="1325563"/>
          </a:xfrm>
        </p:spPr>
        <p:txBody>
          <a:bodyPr>
            <a:noAutofit/>
          </a:bodyPr>
          <a:lstStyle/>
          <a:p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ANVÄNDARMÖTE VÅREN 2021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49796" y="2364471"/>
            <a:ext cx="5645888" cy="3227701"/>
          </a:xfrm>
        </p:spPr>
        <p:txBody>
          <a:bodyPr>
            <a:normAutofit fontScale="92500" lnSpcReduction="10000"/>
          </a:bodyPr>
          <a:lstStyle/>
          <a:p>
            <a:r>
              <a:rPr lang="sv-SE" sz="3600" b="1" dirty="0"/>
              <a:t>SPOR 4 - variabelfrågor</a:t>
            </a:r>
          </a:p>
          <a:p>
            <a:pPr lvl="1"/>
            <a:r>
              <a:rPr lang="sv-SE" sz="3200" b="1" dirty="0"/>
              <a:t>Temperatur</a:t>
            </a:r>
          </a:p>
          <a:p>
            <a:pPr lvl="1"/>
            <a:r>
              <a:rPr lang="sv-SE" sz="3200" b="1" dirty="0"/>
              <a:t>Operationsanmälning</a:t>
            </a:r>
          </a:p>
          <a:p>
            <a:pPr lvl="1"/>
            <a:r>
              <a:rPr lang="sv-SE" sz="3200" b="1" dirty="0"/>
              <a:t>Anestesikoder</a:t>
            </a:r>
          </a:p>
          <a:p>
            <a:pPr lvl="1"/>
            <a:r>
              <a:rPr lang="sv-SE" sz="3200" b="1" dirty="0"/>
              <a:t>Dubbelregistrering?</a:t>
            </a:r>
          </a:p>
          <a:p>
            <a:pPr lvl="1"/>
            <a:r>
              <a:rPr lang="sv-SE" sz="3200" b="1" dirty="0"/>
              <a:t>Skicka in även planeringar!</a:t>
            </a:r>
          </a:p>
          <a:p>
            <a:r>
              <a:rPr lang="sv-SE" sz="3600" b="1" dirty="0"/>
              <a:t>SPOR 5</a:t>
            </a:r>
          </a:p>
        </p:txBody>
      </p:sp>
    </p:spTree>
    <p:extLst>
      <p:ext uri="{BB962C8B-B14F-4D97-AF65-F5344CB8AC3E}">
        <p14:creationId xmlns:p14="http://schemas.microsoft.com/office/powerpoint/2010/main" val="91597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2661AA-C80E-4769-878A-1497046C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09" y="761093"/>
            <a:ext cx="943674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TEMPERATUR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DC7104-B6D2-452A-9556-1B3F291D5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7" y="2047218"/>
            <a:ext cx="8795197" cy="4328868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Varför önskas temp både som numerärt värde</a:t>
            </a:r>
          </a:p>
          <a:p>
            <a:pPr lvl="1"/>
            <a:r>
              <a:rPr lang="sv-SE" dirty="0"/>
              <a:t>PAK-OP (A315) Hypotermi, oplanerad med kroppstemperatur    &lt; 36 grader</a:t>
            </a:r>
          </a:p>
          <a:p>
            <a:pPr lvl="1"/>
            <a:r>
              <a:rPr lang="sv-SE" dirty="0"/>
              <a:t>PAK-UVA (U272) Hypotermi: kroppstemperatur &lt;36,0 grader. </a:t>
            </a:r>
          </a:p>
          <a:p>
            <a:r>
              <a:rPr lang="sv-SE" dirty="0"/>
              <a:t>SPOR vill helst ha in ett numerärt värde med 1 decimal. Många sjukhus klarar inte detta därför finns nedre gränsvärdena även i avvikelseform</a:t>
            </a:r>
          </a:p>
          <a:p>
            <a:r>
              <a:rPr lang="sv-SE" dirty="0"/>
              <a:t>Anger man numerärt värde behöver man inte ange avvikelsevärde – men det går bra att skicka in båda</a:t>
            </a:r>
          </a:p>
        </p:txBody>
      </p:sp>
    </p:spTree>
    <p:extLst>
      <p:ext uri="{BB962C8B-B14F-4D97-AF65-F5344CB8AC3E}">
        <p14:creationId xmlns:p14="http://schemas.microsoft.com/office/powerpoint/2010/main" val="119817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97F4C-8B9A-4566-A3A5-DE09E074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694" y="878847"/>
            <a:ext cx="9415479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TEMPERATUR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49A580-2F85-4BEC-BF5A-475FF69D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6" y="2059574"/>
            <a:ext cx="8795197" cy="4242372"/>
          </a:xfrm>
        </p:spPr>
        <p:txBody>
          <a:bodyPr>
            <a:normAutofit lnSpcReduction="10000"/>
          </a:bodyPr>
          <a:lstStyle/>
          <a:p>
            <a:r>
              <a:rPr lang="sv-SE" dirty="0">
                <a:solidFill>
                  <a:schemeClr val="tx1"/>
                </a:solidFill>
              </a:rPr>
              <a:t>Vilken av temperaturer är viktigast</a:t>
            </a:r>
          </a:p>
          <a:p>
            <a:pPr lvl="1"/>
            <a:r>
              <a:rPr lang="sv-SE" dirty="0"/>
              <a:t>Preoperativt (egentligen pre-anestesi)</a:t>
            </a:r>
          </a:p>
          <a:p>
            <a:pPr lvl="1"/>
            <a:r>
              <a:rPr lang="sv-SE" dirty="0"/>
              <a:t>Vid opslut</a:t>
            </a:r>
          </a:p>
          <a:p>
            <a:pPr lvl="1"/>
            <a:r>
              <a:rPr lang="sv-SE" dirty="0"/>
              <a:t>Postoperativt</a:t>
            </a:r>
          </a:p>
          <a:p>
            <a:r>
              <a:rPr lang="sv-SE" dirty="0"/>
              <a:t>Rutin-temperatur mätning är en form av lokal screening – inte en exakt forskningsmetod</a:t>
            </a:r>
          </a:p>
          <a:p>
            <a:r>
              <a:rPr lang="sv-SE" dirty="0"/>
              <a:t>Alla tempereraturer är viktiga.</a:t>
            </a:r>
          </a:p>
          <a:p>
            <a:pPr lvl="1"/>
            <a:r>
              <a:rPr lang="sv-SE" dirty="0"/>
              <a:t>Vi bör inte söva patienter som är &lt;36,0</a:t>
            </a:r>
          </a:p>
          <a:p>
            <a:pPr lvl="1"/>
            <a:r>
              <a:rPr lang="sv-SE" dirty="0"/>
              <a:t>Vid opslut – har vi tappat temp </a:t>
            </a:r>
            <a:r>
              <a:rPr lang="sv-SE" dirty="0" err="1"/>
              <a:t>peroperativt</a:t>
            </a:r>
            <a:r>
              <a:rPr lang="sv-SE" dirty="0"/>
              <a:t> – bör vi väcka</a:t>
            </a:r>
          </a:p>
          <a:p>
            <a:pPr lvl="1"/>
            <a:r>
              <a:rPr lang="sv-SE" dirty="0"/>
              <a:t>Preliminära siffror visar tempfall mellan ”opslut” och ”</a:t>
            </a:r>
            <a:r>
              <a:rPr lang="sv-SE" dirty="0" err="1"/>
              <a:t>postoptemp</a:t>
            </a:r>
            <a:r>
              <a:rPr lang="sv-SE" dirty="0"/>
              <a:t>”</a:t>
            </a:r>
          </a:p>
          <a:p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296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2661AA-C80E-4769-878A-1497046C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10" y="815615"/>
            <a:ext cx="9374322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TEMPERATUR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DC7104-B6D2-452A-9556-1B3F291D5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7" y="2047218"/>
            <a:ext cx="8795197" cy="4328868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På vilket sätt skall vi mäta temp</a:t>
            </a:r>
          </a:p>
          <a:p>
            <a:r>
              <a:rPr lang="sv-SE" dirty="0"/>
              <a:t>Alla operationer med beräknad optid &gt; 30 minuter.</a:t>
            </a:r>
          </a:p>
          <a:p>
            <a:pPr lvl="1"/>
            <a:r>
              <a:rPr lang="sv-SE" dirty="0"/>
              <a:t>Självklar bra att mäta även på kortare operationer; fr.a. småbarn där kombinationen snabb temp-förlust i kombination med lång induktionstid</a:t>
            </a:r>
          </a:p>
          <a:p>
            <a:r>
              <a:rPr lang="sv-SE" dirty="0"/>
              <a:t>Metod: Den metod som vanligen används på din enhet</a:t>
            </a:r>
          </a:p>
          <a:p>
            <a:pPr lvl="1"/>
            <a:r>
              <a:rPr lang="sv-SE" dirty="0"/>
              <a:t>&gt;400.000 operationer – det måste finnas enkla och snabba rutiner</a:t>
            </a:r>
          </a:p>
          <a:p>
            <a:pPr lvl="1"/>
            <a:r>
              <a:rPr lang="sv-SE" dirty="0"/>
              <a:t>Om patienten skall ha KAD rekommenderas temp-kateter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26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ter presentation anvämdarmöte SPOR vt 2021" id="{5A5E8B88-0B1A-44EC-BC36-B63E956AD900}" vid="{BF978777-1E0D-4065-B4CC-3BA22F1B194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Peter presentation anvämdarmöte SPOR vt 2021</Template>
  <TotalTime>276</TotalTime>
  <Words>855</Words>
  <Application>Microsoft Office PowerPoint</Application>
  <PresentationFormat>Bredbild</PresentationFormat>
  <Paragraphs>150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3" baseType="lpstr">
      <vt:lpstr>Arial</vt:lpstr>
      <vt:lpstr>Berlin Sans FB Demi</vt:lpstr>
      <vt:lpstr>Calibri</vt:lpstr>
      <vt:lpstr>Calibri Light</vt:lpstr>
      <vt:lpstr>Office-tema</vt:lpstr>
      <vt:lpstr>BENCHMARKING</vt:lpstr>
      <vt:lpstr>PowerPoint-presentation</vt:lpstr>
      <vt:lpstr>SPOR 4  &amp;  SPOR 5</vt:lpstr>
      <vt:lpstr>SPOR 4 – varför?</vt:lpstr>
      <vt:lpstr>SPOR 4   28 skarp – 20 till i test</vt:lpstr>
      <vt:lpstr>ANVÄNDARMÖTE VÅREN 2021</vt:lpstr>
      <vt:lpstr>TEMPERATUR 1</vt:lpstr>
      <vt:lpstr>TEMPERATUR 2</vt:lpstr>
      <vt:lpstr>TEMPERATUR 3</vt:lpstr>
      <vt:lpstr>OP-ANMÄLAN 1</vt:lpstr>
      <vt:lpstr>OP-ANMÄLAN 2</vt:lpstr>
      <vt:lpstr>OP-ANMÄLAN 3</vt:lpstr>
      <vt:lpstr>ANESTESIKODER</vt:lpstr>
      <vt:lpstr>ANESTESIKODER</vt:lpstr>
      <vt:lpstr>SKICKA IN REDAN ANMÄLAN TILL OP</vt:lpstr>
      <vt:lpstr>DUBBELREGISTRERING?!</vt:lpstr>
      <vt:lpstr>SPOR 5</vt:lpstr>
      <vt:lpstr>SPOR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creator>Spetz, Peter</dc:creator>
  <cp:lastModifiedBy>Spetz, Peter</cp:lastModifiedBy>
  <cp:revision>7</cp:revision>
  <dcterms:created xsi:type="dcterms:W3CDTF">2021-03-18T08:37:02Z</dcterms:created>
  <dcterms:modified xsi:type="dcterms:W3CDTF">2021-03-19T12:00:10Z</dcterms:modified>
</cp:coreProperties>
</file>