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6"/>
  </p:sldMasterIdLst>
  <p:notesMasterIdLst>
    <p:notesMasterId r:id="rId54"/>
  </p:notesMasterIdLst>
  <p:handoutMasterIdLst>
    <p:handoutMasterId r:id="rId55"/>
  </p:handoutMasterIdLst>
  <p:sldIdLst>
    <p:sldId id="804" r:id="rId7"/>
    <p:sldId id="731" r:id="rId8"/>
    <p:sldId id="800" r:id="rId9"/>
    <p:sldId id="801" r:id="rId10"/>
    <p:sldId id="802" r:id="rId11"/>
    <p:sldId id="803" r:id="rId12"/>
    <p:sldId id="732" r:id="rId13"/>
    <p:sldId id="672" r:id="rId14"/>
    <p:sldId id="673" r:id="rId15"/>
    <p:sldId id="687" r:id="rId16"/>
    <p:sldId id="697" r:id="rId17"/>
    <p:sldId id="692" r:id="rId18"/>
    <p:sldId id="683" r:id="rId19"/>
    <p:sldId id="696" r:id="rId20"/>
    <p:sldId id="746" r:id="rId21"/>
    <p:sldId id="766" r:id="rId22"/>
    <p:sldId id="755" r:id="rId23"/>
    <p:sldId id="757" r:id="rId24"/>
    <p:sldId id="759" r:id="rId25"/>
    <p:sldId id="764" r:id="rId26"/>
    <p:sldId id="762" r:id="rId27"/>
    <p:sldId id="756" r:id="rId28"/>
    <p:sldId id="767" r:id="rId29"/>
    <p:sldId id="793" r:id="rId30"/>
    <p:sldId id="780" r:id="rId31"/>
    <p:sldId id="781" r:id="rId32"/>
    <p:sldId id="782" r:id="rId33"/>
    <p:sldId id="783" r:id="rId34"/>
    <p:sldId id="806" r:id="rId35"/>
    <p:sldId id="805" r:id="rId36"/>
    <p:sldId id="807" r:id="rId37"/>
    <p:sldId id="768" r:id="rId38"/>
    <p:sldId id="794" r:id="rId39"/>
    <p:sldId id="778" r:id="rId40"/>
    <p:sldId id="770" r:id="rId41"/>
    <p:sldId id="785" r:id="rId42"/>
    <p:sldId id="786" r:id="rId43"/>
    <p:sldId id="784" r:id="rId44"/>
    <p:sldId id="769" r:id="rId45"/>
    <p:sldId id="795" r:id="rId46"/>
    <p:sldId id="775" r:id="rId47"/>
    <p:sldId id="776" r:id="rId48"/>
    <p:sldId id="789" r:id="rId49"/>
    <p:sldId id="788" r:id="rId50"/>
    <p:sldId id="787" r:id="rId51"/>
    <p:sldId id="743" r:id="rId52"/>
    <p:sldId id="751" r:id="rId5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8F6DD383-AD66-4B1E-BD88-AE1EE0B0D36E}">
          <p14:sldIdLst>
            <p14:sldId id="804"/>
            <p14:sldId id="731"/>
            <p14:sldId id="800"/>
            <p14:sldId id="801"/>
            <p14:sldId id="802"/>
            <p14:sldId id="803"/>
            <p14:sldId id="732"/>
            <p14:sldId id="672"/>
            <p14:sldId id="673"/>
            <p14:sldId id="687"/>
            <p14:sldId id="697"/>
            <p14:sldId id="692"/>
            <p14:sldId id="683"/>
            <p14:sldId id="696"/>
            <p14:sldId id="746"/>
            <p14:sldId id="766"/>
            <p14:sldId id="755"/>
            <p14:sldId id="757"/>
            <p14:sldId id="759"/>
            <p14:sldId id="764"/>
            <p14:sldId id="762"/>
            <p14:sldId id="756"/>
            <p14:sldId id="767"/>
            <p14:sldId id="793"/>
            <p14:sldId id="780"/>
            <p14:sldId id="781"/>
            <p14:sldId id="782"/>
            <p14:sldId id="783"/>
            <p14:sldId id="806"/>
            <p14:sldId id="805"/>
            <p14:sldId id="807"/>
            <p14:sldId id="768"/>
            <p14:sldId id="794"/>
            <p14:sldId id="778"/>
            <p14:sldId id="770"/>
            <p14:sldId id="785"/>
            <p14:sldId id="786"/>
            <p14:sldId id="784"/>
            <p14:sldId id="769"/>
            <p14:sldId id="795"/>
            <p14:sldId id="775"/>
            <p14:sldId id="776"/>
            <p14:sldId id="789"/>
            <p14:sldId id="788"/>
            <p14:sldId id="787"/>
            <p14:sldId id="743"/>
            <p14:sldId id="7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lberg Jonatan /Central förvaltning Ledningsenhet /Falun" initials="HJ/fL/" lastIdx="1" clrIdx="0">
    <p:extLst>
      <p:ext uri="{19B8F6BF-5375-455C-9EA6-DF929625EA0E}">
        <p15:presenceInfo xmlns:p15="http://schemas.microsoft.com/office/powerpoint/2012/main" userId="S-1-5-21-910452376-877226765-825688854-1373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86861" autoAdjust="0"/>
  </p:normalViewPr>
  <p:slideViewPr>
    <p:cSldViewPr snapToGrid="0">
      <p:cViewPr varScale="1">
        <p:scale>
          <a:sx n="115" d="100"/>
          <a:sy n="115" d="100"/>
        </p:scale>
        <p:origin x="50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2021-04-01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2021-04-01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Välkomna! Presentation av mig själv, till vardags… (yrke,</a:t>
            </a:r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 placering).</a:t>
            </a:r>
          </a:p>
          <a:p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Jag är här för att, och jag har projektlett det här samarbetet. Byggt upp analysverktyget.</a:t>
            </a:r>
          </a:p>
          <a:p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Vad betyder titeln?</a:t>
            </a:r>
          </a:p>
          <a:p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b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Ni är här för att ni ska delta i en slutkonferens. Jag är här för att jag på uppdrag av SPOR har projektlett arbetet som ska presenteras.</a:t>
            </a:r>
          </a:p>
          <a:p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Vad betyder titeln? Återkommer till det</a:t>
            </a:r>
          </a:p>
          <a:p>
            <a:pPr marL="171450" indent="-171450">
              <a:buFontTx/>
              <a:buChar char="-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</a:p>
          <a:p>
            <a:pPr marL="171450" indent="-171450">
              <a:buFontTx/>
              <a:buChar char="-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SPOR</a:t>
            </a:r>
          </a:p>
          <a:p>
            <a:pPr marL="171450" indent="-171450">
              <a:buFontTx/>
              <a:buChar char="-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73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 det är rimligt… vet ej!</a:t>
            </a:r>
          </a:p>
          <a:p>
            <a:r>
              <a:rPr lang="sv-SE" dirty="0"/>
              <a:t>Intressant att pilen är i princip vinkelrätt mot höjdkurvan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5065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Skillnad över tid är generellt</a:t>
            </a:r>
            <a:r>
              <a:rPr lang="sv-SE" baseline="0" dirty="0"/>
              <a:t> sett mindre än skillnad mellan enheter.</a:t>
            </a:r>
          </a:p>
          <a:p>
            <a:r>
              <a:rPr lang="sv-SE" baseline="0" dirty="0"/>
              <a:t>Gällivare fin förbättring 2017 =&gt; 2018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9634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Skillnad över tid är generellt</a:t>
            </a:r>
            <a:r>
              <a:rPr lang="sv-SE" baseline="0" dirty="0"/>
              <a:t> sett mindre än skillnad mellan enheter. ”Generellt” eftersom samma sak är gjort för C-</a:t>
            </a:r>
            <a:r>
              <a:rPr lang="sv-SE" baseline="0" dirty="0" err="1"/>
              <a:t>op</a:t>
            </a:r>
            <a:r>
              <a:rPr lang="sv-SE" baseline="0" dirty="0"/>
              <a:t> med liknande resultat.</a:t>
            </a:r>
          </a:p>
          <a:p>
            <a:endParaRPr lang="sv-SE" baseline="0" dirty="0"/>
          </a:p>
          <a:p>
            <a:r>
              <a:rPr lang="sv-SE" baseline="0" dirty="0"/>
              <a:t>Mora fin förbättring 2019!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(C-</a:t>
            </a:r>
            <a:r>
              <a:rPr lang="sv-SE" baseline="0" dirty="0" err="1"/>
              <a:t>op</a:t>
            </a:r>
            <a:r>
              <a:rPr lang="sv-SE" baseline="0" dirty="0"/>
              <a:t>: Gällivare fin förbättring 2017 =&gt; 2018)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267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vinkelräta</a:t>
            </a:r>
            <a:r>
              <a:rPr lang="sv-SE" baseline="0" dirty="0"/>
              <a:t> avståndet till </a:t>
            </a:r>
            <a:r>
              <a:rPr lang="sv-SE" baseline="0" dirty="0" err="1"/>
              <a:t>isolinjen</a:t>
            </a:r>
            <a:r>
              <a:rPr lang="sv-SE" baseline="0" dirty="0"/>
              <a:t> är kortast väg. Men för att den ska vara enklast att ta behöver ett steg i x och ett steg i y var lika kostsamt. Detta antagande stämmer inte över hela kartan.</a:t>
            </a:r>
          </a:p>
          <a:p>
            <a:pPr lvl="2"/>
            <a:r>
              <a:rPr lang="sv-SE" dirty="0"/>
              <a:t>Avtagande marginalnytta och analogin om världsmästaren i höjdhopp</a:t>
            </a:r>
          </a:p>
          <a:p>
            <a:pPr lvl="2"/>
            <a:r>
              <a:rPr lang="sv-SE" dirty="0"/>
              <a:t>Man ska gå den väg som är lättast: dvs både avstånd och svårighet till nästa höjdkurva behöver tas i beaktande!</a:t>
            </a:r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9184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191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 att utbytet</a:t>
            </a:r>
            <a:r>
              <a:rPr lang="sv-SE" baseline="0" dirty="0"/>
              <a:t> är ett annat sätt att få igenom fler operationer.</a:t>
            </a:r>
          </a:p>
          <a:p>
            <a:r>
              <a:rPr lang="sv-SE" baseline="0" dirty="0"/>
              <a:t>Det är </a:t>
            </a:r>
            <a:r>
              <a:rPr lang="sv-SE" baseline="0" dirty="0" err="1"/>
              <a:t>patienttid</a:t>
            </a:r>
            <a:r>
              <a:rPr lang="sv-SE" baseline="0" dirty="0"/>
              <a:t> vi tittar på och inte hela salsutnyttjandet.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6570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Produktivitet</a:t>
            </a:r>
            <a:r>
              <a:rPr lang="sv-SE" baseline="0" dirty="0"/>
              <a:t> – Tid</a:t>
            </a:r>
          </a:p>
          <a:p>
            <a:r>
              <a:rPr lang="sv-SE" baseline="0" dirty="0"/>
              <a:t>Processfart (ha lite olika exempel att drilla på)</a:t>
            </a:r>
          </a:p>
          <a:p>
            <a:r>
              <a:rPr lang="sv-SE" baseline="0" dirty="0"/>
              <a:t>Simulering</a:t>
            </a:r>
          </a:p>
          <a:p>
            <a:r>
              <a:rPr lang="sv-SE" baseline="0" dirty="0"/>
              <a:t>Fakta Produktion I &amp; II, Fakta Resurs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6682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0932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Produktionsdata är validerat genom SPOR-</a:t>
            </a:r>
            <a:r>
              <a:rPr lang="sv-SE" dirty="0" err="1"/>
              <a:t>inskick</a:t>
            </a:r>
            <a:r>
              <a:rPr lang="sv-SE" dirty="0"/>
              <a:t>, men också rimlighetsbedömt mot lokalt system för respektive sjukhus.</a:t>
            </a:r>
          </a:p>
          <a:p>
            <a:r>
              <a:rPr lang="sv-SE" dirty="0"/>
              <a:t>För </a:t>
            </a:r>
            <a:r>
              <a:rPr lang="sv-SE" dirty="0" err="1"/>
              <a:t>resursdatan</a:t>
            </a:r>
            <a:r>
              <a:rPr lang="sv-SE" dirty="0"/>
              <a:t> finns inte samma ”fasta punkt”.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35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4514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40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655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Spar</a:t>
            </a:r>
            <a:r>
              <a:rPr lang="sv-SE" baseline="0" dirty="0"/>
              <a:t> helst frågor till del 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7912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8+2 enheter på 8 sjukhus (Hudiksvall </a:t>
            </a:r>
            <a:r>
              <a:rPr lang="sv-SE" baseline="0" dirty="0" err="1"/>
              <a:t>Cop+Öronop</a:t>
            </a:r>
            <a:r>
              <a:rPr lang="sv-SE" baseline="0" dirty="0"/>
              <a:t>, Gävle </a:t>
            </a:r>
            <a:r>
              <a:rPr lang="sv-SE" baseline="0" dirty="0" err="1"/>
              <a:t>Cop+Öronop</a:t>
            </a:r>
            <a:r>
              <a:rPr lang="sv-SE" baseline="0" dirty="0"/>
              <a:t>)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41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9134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Liknande</a:t>
            </a:r>
            <a:r>
              <a:rPr lang="sv-SE" baseline="0" dirty="0"/>
              <a:t> andelar jämfört C-</a:t>
            </a:r>
            <a:r>
              <a:rPr lang="sv-SE" baseline="0" dirty="0" err="1"/>
              <a:t>op</a:t>
            </a:r>
            <a:endParaRPr lang="sv-SE" dirty="0"/>
          </a:p>
          <a:p>
            <a:r>
              <a:rPr lang="sv-SE" dirty="0"/>
              <a:t>Korrelation mellan SSK och Anestesiläkare?</a:t>
            </a:r>
          </a:p>
          <a:p>
            <a:r>
              <a:rPr lang="sv-SE" dirty="0"/>
              <a:t>10 sjukhus, 11 enheter (Falun </a:t>
            </a:r>
            <a:r>
              <a:rPr lang="sv-SE" dirty="0" err="1"/>
              <a:t>öronop</a:t>
            </a:r>
            <a:r>
              <a:rPr lang="sv-SE" dirty="0"/>
              <a:t>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42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5427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att titta på produktivitet per SSK multiplicera</a:t>
            </a:r>
            <a:r>
              <a:rPr lang="sv-SE" baseline="0" dirty="0"/>
              <a:t> med processfart (men den är ju en funktion av hela organisationen, inte enbart SSK)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43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9104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Söka förklaringar är bra, men akta</a:t>
            </a:r>
            <a:r>
              <a:rPr lang="sv-SE" baseline="0" dirty="0"/>
              <a:t> så att det inte övergår i bortförklaringar!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46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1358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”Strul” = arbeta med processfart</a:t>
            </a:r>
          </a:p>
          <a:p>
            <a:r>
              <a:rPr lang="sv-SE" dirty="0"/>
              <a:t>Flödeskartlaggning</a:t>
            </a:r>
            <a:r>
              <a:rPr lang="sv-SE" baseline="0" dirty="0"/>
              <a:t> =&gt; processfart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47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148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Endast produktivitetsdata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806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178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Fördelen med att använda kvoter är t ex:</a:t>
            </a:r>
          </a:p>
          <a:p>
            <a:pPr lvl="1"/>
            <a:r>
              <a:rPr lang="sv-SE" dirty="0"/>
              <a:t>ger en möjlighet att ”</a:t>
            </a:r>
            <a:r>
              <a:rPr lang="sv-SE" dirty="0" err="1"/>
              <a:t>dekomponera</a:t>
            </a:r>
            <a:r>
              <a:rPr lang="sv-SE" dirty="0"/>
              <a:t>”, dvs att titta på i vilken grad olika faktorer påverkar en total produktivitet.</a:t>
            </a:r>
          </a:p>
          <a:p>
            <a:pPr lvl="1"/>
            <a:r>
              <a:rPr lang="sv-SE" dirty="0"/>
              <a:t>ett större tal är alltid bättre, och en förbättring av en kvot på t ex 10% ger en förbättring på totalkvoten på just 10%.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944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Inklusive </a:t>
            </a:r>
            <a:r>
              <a:rPr lang="sv-SE" dirty="0" err="1"/>
              <a:t>an.läkare</a:t>
            </a:r>
            <a:r>
              <a:rPr lang="sv-SE" dirty="0"/>
              <a:t>, </a:t>
            </a:r>
            <a:r>
              <a:rPr lang="sv-SE" dirty="0" err="1"/>
              <a:t>exkl</a:t>
            </a:r>
            <a:r>
              <a:rPr lang="sv-SE" dirty="0"/>
              <a:t> operatörer.</a:t>
            </a:r>
          </a:p>
          <a:p>
            <a:endParaRPr lang="sv-SE" dirty="0"/>
          </a:p>
          <a:p>
            <a:r>
              <a:rPr lang="sv-SE" dirty="0"/>
              <a:t>”Operationsnära arbete”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0356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Indextabellen och patienttidspoängen är angiven som en tid, men kvoten uttrycker hastigheten.*</a:t>
            </a:r>
          </a:p>
          <a:p>
            <a:r>
              <a:rPr lang="sv-SE" dirty="0"/>
              <a:t>*Mer korrekt är detta</a:t>
            </a:r>
            <a:r>
              <a:rPr lang="sv-SE" baseline="0" dirty="0"/>
              <a:t> en relativ hastighet, uttryckt i förhållande till rikets snitt.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62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Vidd: Näst först – Näst sist:</a:t>
            </a:r>
            <a:r>
              <a:rPr lang="sv-SE" baseline="0" dirty="0"/>
              <a:t> 101 – 91 – 85   =&gt; +11% / - 7%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Vidd: Först – Sist:</a:t>
            </a:r>
            <a:r>
              <a:rPr lang="sv-SE" baseline="0" dirty="0"/>
              <a:t> 103 – 91 – 67   =&gt; +13% / - 26%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Vidd för processfart, utbyte…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8+2 enheter på 8 sjukhus (Hudiksvall </a:t>
            </a:r>
            <a:r>
              <a:rPr lang="sv-SE" baseline="0" dirty="0" err="1"/>
              <a:t>Cop+Öronop</a:t>
            </a:r>
            <a:r>
              <a:rPr lang="sv-SE" baseline="0" dirty="0"/>
              <a:t>, Gävle </a:t>
            </a:r>
            <a:r>
              <a:rPr lang="sv-SE" baseline="0" dirty="0" err="1"/>
              <a:t>Cop+Öronop</a:t>
            </a:r>
            <a:r>
              <a:rPr lang="sv-SE" baseline="0" dirty="0"/>
              <a:t>)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455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Vidd: Näst först – Näst sist:</a:t>
            </a:r>
            <a:r>
              <a:rPr lang="sv-SE" baseline="0" dirty="0"/>
              <a:t> 117 – 99 – 92  =&gt; +18% / - 7%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Vidd: Först – Sist:</a:t>
            </a:r>
            <a:r>
              <a:rPr lang="sv-SE" baseline="0" dirty="0"/>
              <a:t> 120 – 99 – 77    =&lt; 21% / - 22%</a:t>
            </a:r>
          </a:p>
          <a:p>
            <a:r>
              <a:rPr lang="sv-SE" dirty="0"/>
              <a:t>Vidd för processfart, utbyte…</a:t>
            </a:r>
          </a:p>
          <a:p>
            <a:endParaRPr lang="sv-SE" dirty="0"/>
          </a:p>
          <a:p>
            <a:r>
              <a:rPr lang="sv-SE" dirty="0"/>
              <a:t>10 sjukhus, 11 enheter (Falun </a:t>
            </a:r>
            <a:r>
              <a:rPr lang="sv-SE" dirty="0" err="1"/>
              <a:t>öronop</a:t>
            </a:r>
            <a:r>
              <a:rPr lang="sv-SE" dirty="0"/>
              <a:t>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451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7F33E1F7-1851-4CC3-BDB9-E59198E4C6F8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086A1B9-3210-4479-A7C1-DB5BC29DD374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3574" y="0"/>
            <a:ext cx="1048456" cy="4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94074326-D47D-4C9F-9203-39F7D3306DC6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3574" y="0"/>
            <a:ext cx="1048456" cy="4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97F059-73E1-4476-8871-5C6C00DBBC78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3574" y="0"/>
            <a:ext cx="1048456" cy="4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AB699D5-C594-4E1D-AD1B-06654E8E2D19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3574" y="0"/>
            <a:ext cx="1048456" cy="4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56850998-BCD1-4C90-A2F2-23A4AAA0228E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3574" y="0"/>
            <a:ext cx="1048456" cy="4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CE255DF-6C9C-4C8F-B2EF-A51095794162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3574" y="0"/>
            <a:ext cx="1048456" cy="46936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5974" y="152400"/>
            <a:ext cx="1048456" cy="4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7B85AA2-1732-4AC4-A30A-DE579E19CE11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3574" y="0"/>
            <a:ext cx="1048456" cy="4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8C9ACF1-EBDA-4CFC-A2D1-F380BB13E7BD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3574" y="0"/>
            <a:ext cx="1048456" cy="4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473F-97CC-4AF8-86F1-5FE8EB249FBD}" type="datetime1">
              <a:rPr lang="sv-SE" smtClean="0"/>
              <a:t>2021-04-01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.s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-57435"/>
            <a:ext cx="12118312" cy="3319073"/>
          </a:xfrm>
        </p:spPr>
        <p:txBody>
          <a:bodyPr>
            <a:normAutofit/>
          </a:bodyPr>
          <a:lstStyle/>
          <a:p>
            <a:r>
              <a:rPr lang="sv-SE" sz="8000" dirty="0"/>
              <a:t>Benchmark i SPOR </a:t>
            </a:r>
            <a:br>
              <a:rPr lang="sv-SE" sz="8000" dirty="0"/>
            </a:br>
            <a:r>
              <a:rPr lang="sv-SE" dirty="0"/>
              <a:t>(pilot)</a:t>
            </a:r>
            <a:endParaRPr lang="sv-SE" sz="5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747559"/>
            <a:ext cx="9144000" cy="911067"/>
          </a:xfrm>
        </p:spPr>
        <p:txBody>
          <a:bodyPr/>
          <a:lstStyle/>
          <a:p>
            <a:r>
              <a:rPr lang="sv-SE" dirty="0"/>
              <a:t>Erik De Geer (Analysavdelningen, Region Dalarna)</a:t>
            </a:r>
          </a:p>
          <a:p>
            <a:r>
              <a:rPr lang="sv-SE"/>
              <a:t>erik.degeer@regiondalarna.se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376413" cy="6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2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Kvoter &amp; matematiska uttryck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0202" y="1757367"/>
            <a:ext cx="11109348" cy="1231397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10</a:t>
            </a:fld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ruta 17"/>
              <p:cNvSpPr txBox="1"/>
              <p:nvPr/>
            </p:nvSpPr>
            <p:spPr>
              <a:xfrm>
                <a:off x="410547" y="3237558"/>
                <a:ext cx="12283477" cy="805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v-SE" sz="2800" dirty="0"/>
                  <a:t>Produktivitet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𝑃𝑎𝑡𝑖𝑒𝑛𝑡𝑡𝑖𝑑𝑠𝑝𝑜</m:t>
                        </m:r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𝑛𝑔</m:t>
                        </m:r>
                      </m:num>
                      <m:den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𝐴𝑟𝑏𝑒𝑡𝑎𝑑</m:t>
                        </m:r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𝑡𝑖𝑑</m:t>
                        </m:r>
                      </m:den>
                    </m:f>
                    <m:r>
                      <a:rPr lang="sv-SE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𝑃𝑎𝑡𝑖𝑒𝑛𝑡𝑡𝑖𝑑</m:t>
                        </m:r>
                      </m:num>
                      <m:den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𝐴𝑟𝑏𝑒𝑡𝑎𝑑</m:t>
                        </m:r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𝑡𝑖𝑑</m:t>
                        </m:r>
                      </m:den>
                    </m:f>
                    <m:r>
                      <a:rPr lang="sv-SE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sv-SE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𝑃𝑎𝑡𝑖𝑒𝑛𝑡𝑡𝑖𝑑𝑠𝑝𝑜</m:t>
                        </m:r>
                        <m:r>
                          <a:rPr lang="sv-S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ä</m:t>
                        </m:r>
                        <m:r>
                          <a:rPr lang="sv-S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𝑛𝑔</m:t>
                        </m:r>
                      </m:num>
                      <m:den>
                        <m:r>
                          <a:rPr lang="sv-S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𝑃𝑎𝑡𝑖𝑒𝑛𝑡𝑡𝑖𝑑</m:t>
                        </m:r>
                      </m:den>
                    </m:f>
                  </m:oMath>
                </a14:m>
                <a:endParaRPr lang="sv-SE" sz="2800" dirty="0"/>
              </a:p>
            </p:txBody>
          </p:sp>
        </mc:Choice>
        <mc:Fallback xmlns="">
          <p:sp>
            <p:nvSpPr>
              <p:cNvPr id="18" name="textruta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47" y="3237558"/>
                <a:ext cx="12283477" cy="805990"/>
              </a:xfrm>
              <a:prstGeom prst="rect">
                <a:avLst/>
              </a:prstGeom>
              <a:blipFill>
                <a:blip r:embed="rId3"/>
                <a:stretch>
                  <a:fillRect l="-1737" b="-757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281;p29"/>
          <p:cNvSpPr/>
          <p:nvPr/>
        </p:nvSpPr>
        <p:spPr>
          <a:xfrm>
            <a:off x="6376104" y="4292342"/>
            <a:ext cx="2236051" cy="81744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solidFill>
                  <a:srgbClr val="39B0A3"/>
                </a:solidFill>
                <a:latin typeface="Arial"/>
                <a:ea typeface="Arial"/>
                <a:cs typeface="Arial"/>
                <a:sym typeface="Arial"/>
              </a:rPr>
              <a:t>Kvot ”Utbyte”</a:t>
            </a:r>
            <a:endParaRPr sz="2400" dirty="0">
              <a:solidFill>
                <a:srgbClr val="39B0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81;p29"/>
          <p:cNvSpPr/>
          <p:nvPr/>
        </p:nvSpPr>
        <p:spPr>
          <a:xfrm>
            <a:off x="9103312" y="4268611"/>
            <a:ext cx="2041610" cy="77396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solidFill>
                  <a:srgbClr val="39B0A3"/>
                </a:solidFill>
                <a:latin typeface="Arial"/>
                <a:ea typeface="Arial"/>
                <a:cs typeface="Arial"/>
                <a:sym typeface="Arial"/>
              </a:rPr>
              <a:t>Kvot ”Fart”</a:t>
            </a:r>
            <a:endParaRPr sz="2400" dirty="0">
              <a:solidFill>
                <a:srgbClr val="39B0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81;p29"/>
          <p:cNvSpPr/>
          <p:nvPr/>
        </p:nvSpPr>
        <p:spPr>
          <a:xfrm>
            <a:off x="3399906" y="4273332"/>
            <a:ext cx="1954222" cy="83645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solidFill>
                  <a:srgbClr val="39B0A3"/>
                </a:solidFill>
                <a:latin typeface="Arial"/>
                <a:ea typeface="Arial"/>
                <a:cs typeface="Arial"/>
                <a:sym typeface="Arial"/>
              </a:rPr>
              <a:t>Kvot TOTAL</a:t>
            </a:r>
            <a:endParaRPr sz="2400" dirty="0">
              <a:solidFill>
                <a:srgbClr val="39B0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411437" y="3170424"/>
            <a:ext cx="1903888" cy="470129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9292105" y="3699153"/>
            <a:ext cx="1903888" cy="470129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5784996" y="2729098"/>
            <a:ext cx="6121192" cy="262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80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9" grpId="0" animBg="1"/>
      <p:bldP spid="1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Insatsfaktor och </a:t>
            </a:r>
            <a:r>
              <a:rPr lang="sv-SE" dirty="0" err="1"/>
              <a:t>produktionsmått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/>
              <a:t>Produktivitet = Produktion / Insatsfaktor</a:t>
            </a:r>
          </a:p>
          <a:p>
            <a:pPr lvl="1"/>
            <a:r>
              <a:rPr lang="sv-SE" dirty="0"/>
              <a:t>Ju högre värde (mer produktion per insatsfaktor), desto mer produktivt är ett sjukhus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Insatsfaktor = Arbetad tid</a:t>
            </a:r>
          </a:p>
          <a:p>
            <a:pPr lvl="1"/>
            <a:r>
              <a:rPr lang="sv-SE" i="1" dirty="0"/>
              <a:t>”Den arbetade tid som krävs för att producera de operationer som ingår i dataurvalet. ” </a:t>
            </a:r>
          </a:p>
          <a:p>
            <a:r>
              <a:rPr lang="sv-SE" dirty="0" err="1"/>
              <a:t>Produktionsmått</a:t>
            </a:r>
            <a:r>
              <a:rPr lang="sv-SE" dirty="0"/>
              <a:t> 1 = </a:t>
            </a:r>
            <a:r>
              <a:rPr lang="sv-SE" dirty="0" err="1"/>
              <a:t>Patienttid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Produktionsmått</a:t>
            </a:r>
            <a:r>
              <a:rPr lang="sv-SE" dirty="0"/>
              <a:t> 2 = Patienttidspoäng</a:t>
            </a:r>
          </a:p>
          <a:p>
            <a:pPr lvl="1"/>
            <a:r>
              <a:rPr lang="sv-SE" dirty="0"/>
              <a:t>Mer om det strax…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78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Patienttidspoäng – det viktigaste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Ett sätt att </a:t>
            </a:r>
            <a:r>
              <a:rPr lang="sv-SE" b="1" dirty="0"/>
              <a:t>mäta produktionen</a:t>
            </a:r>
          </a:p>
          <a:p>
            <a:pPr lvl="1"/>
            <a:r>
              <a:rPr lang="sv-SE" dirty="0"/>
              <a:t>I stället för </a:t>
            </a:r>
            <a:r>
              <a:rPr lang="sv-SE" dirty="0" err="1"/>
              <a:t>knivtid</a:t>
            </a:r>
            <a:r>
              <a:rPr lang="sv-SE" dirty="0"/>
              <a:t>, operationer</a:t>
            </a:r>
          </a:p>
          <a:p>
            <a:endParaRPr lang="sv-SE" dirty="0"/>
          </a:p>
          <a:p>
            <a:r>
              <a:rPr lang="sv-SE" dirty="0"/>
              <a:t>En </a:t>
            </a:r>
            <a:r>
              <a:rPr lang="sv-SE" b="1" dirty="0"/>
              <a:t>operations-mix justering</a:t>
            </a:r>
          </a:p>
          <a:p>
            <a:pPr lvl="1"/>
            <a:r>
              <a:rPr lang="sv-SE" dirty="0" err="1"/>
              <a:t>Huvudopkod</a:t>
            </a:r>
            <a:r>
              <a:rPr lang="sv-SE" dirty="0"/>
              <a:t>, ASA-klass, akut/</a:t>
            </a:r>
            <a:r>
              <a:rPr lang="sv-SE" dirty="0" err="1"/>
              <a:t>elektiv</a:t>
            </a:r>
            <a:r>
              <a:rPr lang="sv-SE" dirty="0"/>
              <a:t> (</a:t>
            </a:r>
            <a:r>
              <a:rPr lang="sv-SE" i="1" dirty="0"/>
              <a:t>indexgrupp</a:t>
            </a:r>
            <a:r>
              <a:rPr lang="sv-SE" dirty="0"/>
              <a:t>)</a:t>
            </a:r>
          </a:p>
          <a:p>
            <a:pPr lvl="1"/>
            <a:r>
              <a:rPr lang="sv-SE" i="1" dirty="0"/>
              <a:t>Indextabell</a:t>
            </a:r>
            <a:r>
              <a:rPr lang="sv-SE" dirty="0"/>
              <a:t> baseras på SPOR-data för helår 2019</a:t>
            </a:r>
          </a:p>
          <a:p>
            <a:pPr lvl="2"/>
            <a:r>
              <a:rPr lang="sv-SE" dirty="0"/>
              <a:t>Drygt 4 000 unika indexgrupper, baserat på nästan 400 000 operationer</a:t>
            </a:r>
          </a:p>
          <a:p>
            <a:pPr lvl="1"/>
            <a:endParaRPr lang="sv-SE" dirty="0"/>
          </a:p>
          <a:p>
            <a:r>
              <a:rPr lang="sv-SE" dirty="0"/>
              <a:t>Ger ett </a:t>
            </a:r>
            <a:r>
              <a:rPr lang="sv-SE" b="1" dirty="0"/>
              <a:t>referensvärde</a:t>
            </a:r>
          </a:p>
        </p:txBody>
      </p:sp>
    </p:spTree>
    <p:extLst>
      <p:ext uri="{BB962C8B-B14F-4D97-AF65-F5344CB8AC3E}">
        <p14:creationId xmlns:p14="http://schemas.microsoft.com/office/powerpoint/2010/main" val="16686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Kvoternas innebörd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/>
              <a:t>Patienttid</a:t>
            </a:r>
            <a:r>
              <a:rPr lang="sv-SE" dirty="0"/>
              <a:t> / Arbetad tid – </a:t>
            </a:r>
            <a:r>
              <a:rPr lang="sv-SE" i="1" dirty="0"/>
              <a:t>”</a:t>
            </a:r>
            <a:r>
              <a:rPr lang="sv-SE" b="1" i="1" u="sng" dirty="0"/>
              <a:t>gör vi mycket?</a:t>
            </a:r>
            <a:r>
              <a:rPr lang="sv-SE" b="1" i="1" dirty="0"/>
              <a:t>”</a:t>
            </a:r>
          </a:p>
          <a:p>
            <a:pPr lvl="1"/>
            <a:r>
              <a:rPr lang="sv-SE" dirty="0"/>
              <a:t>Detta kan ses som </a:t>
            </a:r>
            <a:r>
              <a:rPr lang="sv-SE" sz="2800" b="1" i="1" u="sng" dirty="0"/>
              <a:t>utbytet</a:t>
            </a:r>
            <a:r>
              <a:rPr lang="sv-SE" i="1" dirty="0"/>
              <a:t> </a:t>
            </a:r>
            <a:r>
              <a:rPr lang="sv-SE" dirty="0"/>
              <a:t>av den arbetade tiden. </a:t>
            </a:r>
          </a:p>
          <a:p>
            <a:pPr lvl="1"/>
            <a:r>
              <a:rPr lang="sv-SE" dirty="0"/>
              <a:t>Ett annat sätt att se på det är som </a:t>
            </a:r>
            <a:r>
              <a:rPr lang="sv-SE" b="1" i="1" dirty="0"/>
              <a:t>andelen värdeskapande </a:t>
            </a:r>
            <a:r>
              <a:rPr lang="sv-SE" i="1" dirty="0"/>
              <a:t>tid </a:t>
            </a:r>
            <a:r>
              <a:rPr lang="sv-SE" dirty="0"/>
              <a:t>(</a:t>
            </a:r>
            <a:r>
              <a:rPr lang="sv-SE" dirty="0" err="1"/>
              <a:t>jmfr</a:t>
            </a:r>
            <a:r>
              <a:rPr lang="sv-SE" dirty="0"/>
              <a:t> terminologin i </a:t>
            </a:r>
            <a:r>
              <a:rPr lang="sv-SE" dirty="0" err="1"/>
              <a:t>lean</a:t>
            </a:r>
            <a:r>
              <a:rPr lang="sv-SE" dirty="0"/>
              <a:t> </a:t>
            </a:r>
            <a:r>
              <a:rPr lang="sv-SE" dirty="0" err="1"/>
              <a:t>production</a:t>
            </a:r>
            <a:r>
              <a:rPr lang="sv-SE" dirty="0"/>
              <a:t>).</a:t>
            </a:r>
          </a:p>
          <a:p>
            <a:pPr lvl="1"/>
            <a:r>
              <a:rPr lang="sv-SE" dirty="0"/>
              <a:t>Typiskt värde är kring 1/10 (10%), dvs 1 timme </a:t>
            </a:r>
            <a:r>
              <a:rPr lang="sv-SE" dirty="0" err="1"/>
              <a:t>patienttid</a:t>
            </a:r>
            <a:r>
              <a:rPr lang="sv-SE" dirty="0"/>
              <a:t> kräver 10 timmar arbetad tid.</a:t>
            </a:r>
          </a:p>
          <a:p>
            <a:r>
              <a:rPr lang="sv-SE" dirty="0"/>
              <a:t>Patienttidspoäng / </a:t>
            </a:r>
            <a:r>
              <a:rPr lang="sv-SE" dirty="0" err="1"/>
              <a:t>Patienttid</a:t>
            </a:r>
            <a:r>
              <a:rPr lang="sv-SE" dirty="0"/>
              <a:t> – </a:t>
            </a:r>
            <a:r>
              <a:rPr lang="sv-SE" i="1" dirty="0"/>
              <a:t>”</a:t>
            </a:r>
            <a:r>
              <a:rPr lang="sv-SE" b="1" i="1" u="sng" dirty="0"/>
              <a:t>gör vi det snabbt?”</a:t>
            </a:r>
          </a:p>
          <a:p>
            <a:pPr lvl="1"/>
            <a:r>
              <a:rPr lang="sv-SE" dirty="0"/>
              <a:t>Detta kan ses som </a:t>
            </a:r>
            <a:r>
              <a:rPr lang="sv-SE" sz="2800" b="1" i="1" u="sng" dirty="0"/>
              <a:t>processfarten</a:t>
            </a:r>
            <a:r>
              <a:rPr lang="sv-SE" i="1" dirty="0"/>
              <a:t>.</a:t>
            </a:r>
          </a:p>
          <a:p>
            <a:pPr lvl="1"/>
            <a:r>
              <a:rPr lang="sv-SE" dirty="0"/>
              <a:t>Annorlunda uttryckt: under den tid som är värdeskapande, arbetar vi då </a:t>
            </a:r>
            <a:r>
              <a:rPr lang="sv-SE" b="1" dirty="0"/>
              <a:t>snabbt och effektivt</a:t>
            </a:r>
            <a:r>
              <a:rPr lang="sv-SE" dirty="0"/>
              <a:t>?</a:t>
            </a:r>
          </a:p>
          <a:p>
            <a:pPr lvl="1"/>
            <a:r>
              <a:rPr lang="sv-SE" dirty="0"/>
              <a:t>Ett värde på 100% innebär att man följer rikets snitt, givet operationsmixen.</a:t>
            </a:r>
          </a:p>
          <a:p>
            <a:pPr lvl="1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85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780" y="1635386"/>
            <a:ext cx="4979872" cy="315607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63309"/>
            <a:ext cx="7588841" cy="943940"/>
          </a:xfrm>
        </p:spPr>
        <p:txBody>
          <a:bodyPr>
            <a:normAutofit fontScale="90000"/>
          </a:bodyPr>
          <a:lstStyle/>
          <a:p>
            <a:r>
              <a:rPr lang="sv-SE" dirty="0"/>
              <a:t>Att läsa produktivitetskartan</a:t>
            </a:r>
            <a:br>
              <a:rPr lang="sv-SE" dirty="0"/>
            </a:b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3377" y="1593169"/>
            <a:ext cx="6274041" cy="4162171"/>
          </a:xfrm>
        </p:spPr>
        <p:txBody>
          <a:bodyPr>
            <a:normAutofit/>
          </a:bodyPr>
          <a:lstStyle/>
          <a:p>
            <a:r>
              <a:rPr lang="sv-SE" sz="2400" dirty="0"/>
              <a:t>Kartan visar hur sjukhuset positionerar sig:</a:t>
            </a:r>
            <a:br>
              <a:rPr lang="sv-SE" sz="2400" dirty="0"/>
            </a:br>
            <a:endParaRPr lang="sv-SE" sz="2400" dirty="0"/>
          </a:p>
          <a:p>
            <a:pPr lvl="1"/>
            <a:r>
              <a:rPr lang="sv-SE" sz="2000" dirty="0"/>
              <a:t>VERTIKALT = </a:t>
            </a:r>
            <a:br>
              <a:rPr lang="sv-SE" sz="2000" dirty="0"/>
            </a:br>
            <a:r>
              <a:rPr lang="sv-SE" sz="2000" dirty="0" err="1"/>
              <a:t>Patienttid</a:t>
            </a:r>
            <a:r>
              <a:rPr lang="sv-SE" sz="2000" dirty="0"/>
              <a:t> / Arbetad tid </a:t>
            </a:r>
            <a:br>
              <a:rPr lang="sv-SE" sz="2000" dirty="0"/>
            </a:br>
            <a:r>
              <a:rPr lang="sv-SE" sz="2000" dirty="0"/>
              <a:t>(”utbyte”)</a:t>
            </a:r>
            <a:br>
              <a:rPr lang="sv-SE" sz="1600" dirty="0"/>
            </a:br>
            <a:endParaRPr lang="sv-SE" sz="1600" dirty="0"/>
          </a:p>
          <a:p>
            <a:pPr lvl="1"/>
            <a:r>
              <a:rPr lang="sv-SE" sz="2000" dirty="0"/>
              <a:t> HORISONTELL = </a:t>
            </a:r>
            <a:br>
              <a:rPr lang="sv-SE" sz="2000" dirty="0"/>
            </a:br>
            <a:r>
              <a:rPr lang="sv-SE" sz="2000" dirty="0"/>
              <a:t>Patienttidspoäng / </a:t>
            </a:r>
            <a:r>
              <a:rPr lang="sv-SE" sz="2000" dirty="0" err="1"/>
              <a:t>Patienttid</a:t>
            </a:r>
            <a:r>
              <a:rPr lang="sv-SE" sz="2000" dirty="0"/>
              <a:t> </a:t>
            </a:r>
            <a:br>
              <a:rPr lang="sv-SE" sz="2000" dirty="0"/>
            </a:br>
            <a:r>
              <a:rPr lang="sv-SE" sz="2000" dirty="0"/>
              <a:t>(”processfart”)</a:t>
            </a:r>
            <a:br>
              <a:rPr lang="sv-SE" sz="2000" dirty="0"/>
            </a:br>
            <a:endParaRPr lang="sv-SE" sz="2000" dirty="0"/>
          </a:p>
          <a:p>
            <a:r>
              <a:rPr lang="sv-SE" sz="2400" dirty="0"/>
              <a:t>Högre värde</a:t>
            </a:r>
            <a:br>
              <a:rPr lang="sv-SE" sz="2400" dirty="0"/>
            </a:br>
            <a:r>
              <a:rPr lang="sv-SE" sz="2400" dirty="0"/>
              <a:t>=&gt; högre produktivitet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14</a:t>
            </a:fld>
            <a:endParaRPr lang="sv-SE" dirty="0"/>
          </a:p>
        </p:txBody>
      </p:sp>
      <p:cxnSp>
        <p:nvCxnSpPr>
          <p:cNvPr id="16" name="Rak pilkoppling 15"/>
          <p:cNvCxnSpPr/>
          <p:nvPr/>
        </p:nvCxnSpPr>
        <p:spPr>
          <a:xfrm flipV="1">
            <a:off x="9652509" y="3303852"/>
            <a:ext cx="426833" cy="518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k pilkoppling 20"/>
          <p:cNvCxnSpPr/>
          <p:nvPr/>
        </p:nvCxnSpPr>
        <p:spPr>
          <a:xfrm>
            <a:off x="7100883" y="5500075"/>
            <a:ext cx="313389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Rak pilkoppling 22"/>
          <p:cNvCxnSpPr/>
          <p:nvPr/>
        </p:nvCxnSpPr>
        <p:spPr>
          <a:xfrm flipH="1" flipV="1">
            <a:off x="6514801" y="1863727"/>
            <a:ext cx="10631" cy="30067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 rot="16200000">
            <a:off x="5233339" y="2363826"/>
            <a:ext cx="1683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Utbyte</a:t>
            </a:r>
            <a:endParaRPr lang="sv-S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7288837" y="4766086"/>
            <a:ext cx="3196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Processfart</a:t>
            </a:r>
            <a:endParaRPr lang="sv-S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Rak pilkoppling 24"/>
          <p:cNvCxnSpPr/>
          <p:nvPr/>
        </p:nvCxnSpPr>
        <p:spPr>
          <a:xfrm flipV="1">
            <a:off x="10806921" y="3687822"/>
            <a:ext cx="426833" cy="518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ak pilkoppling 25"/>
          <p:cNvCxnSpPr/>
          <p:nvPr/>
        </p:nvCxnSpPr>
        <p:spPr>
          <a:xfrm flipV="1">
            <a:off x="8624258" y="2882305"/>
            <a:ext cx="426833" cy="518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ak pilkoppling 26"/>
          <p:cNvCxnSpPr/>
          <p:nvPr/>
        </p:nvCxnSpPr>
        <p:spPr>
          <a:xfrm flipV="1">
            <a:off x="7520366" y="2406305"/>
            <a:ext cx="426833" cy="518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Högerpil 16"/>
          <p:cNvSpPr/>
          <p:nvPr/>
        </p:nvSpPr>
        <p:spPr>
          <a:xfrm rot="18420413">
            <a:off x="10968846" y="2086200"/>
            <a:ext cx="615142" cy="2743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97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402156"/>
            <a:ext cx="10611239" cy="1216024"/>
          </a:xfrm>
        </p:spPr>
        <p:txBody>
          <a:bodyPr>
            <a:normAutofit fontScale="90000"/>
          </a:bodyPr>
          <a:lstStyle/>
          <a:p>
            <a:pPr algn="ctr"/>
            <a:r>
              <a:rPr lang="sv-SE" sz="7200" dirty="0"/>
              <a:t>RESULTAT </a:t>
            </a:r>
            <a:br>
              <a:rPr lang="sv-SE" sz="7200" dirty="0"/>
            </a:br>
            <a:r>
              <a:rPr lang="sv-SE" sz="7200" dirty="0"/>
              <a:t>&amp; </a:t>
            </a:r>
            <a:br>
              <a:rPr lang="sv-SE" sz="7200" dirty="0"/>
            </a:br>
            <a:r>
              <a:rPr lang="sv-SE" sz="72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512582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060576"/>
            <a:ext cx="10611239" cy="1216024"/>
          </a:xfrm>
        </p:spPr>
        <p:txBody>
          <a:bodyPr>
            <a:normAutofit/>
          </a:bodyPr>
          <a:lstStyle/>
          <a:p>
            <a:pPr algn="ctr"/>
            <a:r>
              <a:rPr lang="sv-SE" sz="6600" dirty="0"/>
              <a:t>Kartan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7601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822" y="-181332"/>
            <a:ext cx="10619402" cy="1210581"/>
          </a:xfrm>
        </p:spPr>
        <p:txBody>
          <a:bodyPr/>
          <a:lstStyle/>
          <a:p>
            <a:r>
              <a:rPr lang="sv-SE" dirty="0"/>
              <a:t>Produktivitet - Operationsenhet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34773" y="1029249"/>
            <a:ext cx="3551853" cy="308350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Urval:</a:t>
            </a:r>
          </a:p>
          <a:p>
            <a:pPr lvl="1"/>
            <a:r>
              <a:rPr lang="sv-SE" dirty="0"/>
              <a:t>År = 2019</a:t>
            </a:r>
          </a:p>
          <a:p>
            <a:pPr lvl="1"/>
            <a:r>
              <a:rPr lang="sv-SE" dirty="0"/>
              <a:t>Enhet ≈ </a:t>
            </a:r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C-</a:t>
            </a:r>
            <a:r>
              <a:rPr lang="sv-SE" dirty="0" err="1">
                <a:solidFill>
                  <a:schemeClr val="tx2">
                    <a:lumMod val="75000"/>
                  </a:schemeClr>
                </a:solidFill>
              </a:rPr>
              <a:t>op</a:t>
            </a:r>
            <a:endParaRPr lang="sv-S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r="3413"/>
          <a:stretch/>
        </p:blipFill>
        <p:spPr>
          <a:xfrm>
            <a:off x="8371893" y="2326852"/>
            <a:ext cx="1858630" cy="1467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549990"/>
            <a:ext cx="5562600" cy="2200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5"/>
          <a:srcRect t="6839"/>
          <a:stretch/>
        </p:blipFill>
        <p:spPr>
          <a:xfrm>
            <a:off x="0" y="806822"/>
            <a:ext cx="6526509" cy="597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822" y="-181332"/>
            <a:ext cx="10619402" cy="1210581"/>
          </a:xfrm>
        </p:spPr>
        <p:txBody>
          <a:bodyPr/>
          <a:lstStyle/>
          <a:p>
            <a:r>
              <a:rPr lang="sv-SE" dirty="0"/>
              <a:t>Produktivitet - Operationsenhet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32754" y="1017778"/>
            <a:ext cx="4223398" cy="308350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Urval:</a:t>
            </a:r>
          </a:p>
          <a:p>
            <a:pPr lvl="1"/>
            <a:r>
              <a:rPr lang="sv-SE" dirty="0"/>
              <a:t>År = 2019</a:t>
            </a:r>
          </a:p>
          <a:p>
            <a:pPr lvl="1"/>
            <a:r>
              <a:rPr lang="sv-SE" dirty="0"/>
              <a:t>Enhet = </a:t>
            </a:r>
            <a:r>
              <a:rPr lang="sv-SE" dirty="0" err="1">
                <a:solidFill>
                  <a:schemeClr val="tx2">
                    <a:lumMod val="75000"/>
                  </a:schemeClr>
                </a:solidFill>
              </a:rPr>
              <a:t>Elektiv</a:t>
            </a:r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v-SE" b="1" u="sng" dirty="0">
                <a:solidFill>
                  <a:schemeClr val="tx2">
                    <a:lumMod val="75000"/>
                  </a:schemeClr>
                </a:solidFill>
              </a:rPr>
              <a:t>enhet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/>
          <a:srcRect t="1314"/>
          <a:stretch/>
        </p:blipFill>
        <p:spPr>
          <a:xfrm>
            <a:off x="-58056" y="753663"/>
            <a:ext cx="6540068" cy="599660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/>
          <a:srcRect b="11721"/>
          <a:stretch/>
        </p:blipFill>
        <p:spPr>
          <a:xfrm>
            <a:off x="6447107" y="4156299"/>
            <a:ext cx="5744893" cy="259284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910" y="1536474"/>
            <a:ext cx="1886213" cy="2257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18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822" y="-181332"/>
            <a:ext cx="10619402" cy="1210581"/>
          </a:xfrm>
        </p:spPr>
        <p:txBody>
          <a:bodyPr/>
          <a:lstStyle/>
          <a:p>
            <a:r>
              <a:rPr lang="sv-SE" dirty="0"/>
              <a:t>Produktivitet - Operationsenhet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34773" y="1029249"/>
            <a:ext cx="3551853" cy="308350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Urval:</a:t>
            </a:r>
          </a:p>
          <a:p>
            <a:pPr lvl="1"/>
            <a:r>
              <a:rPr lang="sv-SE" dirty="0"/>
              <a:t>År = 2019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/>
          <a:srcRect t="1707"/>
          <a:stretch/>
        </p:blipFill>
        <p:spPr>
          <a:xfrm>
            <a:off x="14514" y="726664"/>
            <a:ext cx="6516914" cy="603166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451" y="5739150"/>
            <a:ext cx="3686175" cy="101917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4624" y="2043712"/>
            <a:ext cx="1886213" cy="2257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6"/>
          <a:srcRect r="3413"/>
          <a:stretch/>
        </p:blipFill>
        <p:spPr>
          <a:xfrm>
            <a:off x="7899898" y="2058226"/>
            <a:ext cx="1858630" cy="1467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ktangel 10"/>
          <p:cNvSpPr/>
          <p:nvPr/>
        </p:nvSpPr>
        <p:spPr>
          <a:xfrm>
            <a:off x="7765143" y="2791753"/>
            <a:ext cx="2104571" cy="7335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9893283" y="1949001"/>
            <a:ext cx="2104571" cy="70664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9893283" y="2655648"/>
            <a:ext cx="2104571" cy="174051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7765143" y="1954995"/>
            <a:ext cx="2104571" cy="805099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" name="Rak pilkoppling 4"/>
          <p:cNvCxnSpPr/>
          <p:nvPr/>
        </p:nvCxnSpPr>
        <p:spPr>
          <a:xfrm flipV="1">
            <a:off x="2066925" y="3133725"/>
            <a:ext cx="647700" cy="371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1743877" y="2890824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accent1">
                    <a:lumMod val="75000"/>
                  </a:schemeClr>
                </a:solidFill>
              </a:rPr>
              <a:t>17 </a:t>
            </a:r>
            <a:r>
              <a:rPr lang="sv-SE" b="1" dirty="0" err="1">
                <a:solidFill>
                  <a:schemeClr val="accent1">
                    <a:lumMod val="75000"/>
                  </a:schemeClr>
                </a:solidFill>
              </a:rPr>
              <a:t>mP</a:t>
            </a:r>
            <a:endParaRPr lang="sv-S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Introduktion 5 min</a:t>
            </a:r>
          </a:p>
          <a:p>
            <a:endParaRPr lang="sv-SE" dirty="0"/>
          </a:p>
          <a:p>
            <a:r>
              <a:rPr lang="sv-SE" dirty="0"/>
              <a:t>Metoden 5 min</a:t>
            </a:r>
            <a:br>
              <a:rPr lang="sv-SE" dirty="0"/>
            </a:br>
            <a:endParaRPr lang="sv-SE" dirty="0"/>
          </a:p>
          <a:p>
            <a:r>
              <a:rPr lang="sv-SE" dirty="0"/>
              <a:t>Resultat &amp; Demo 20 min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85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3"/>
          <a:srcRect t="1385"/>
          <a:stretch/>
        </p:blipFill>
        <p:spPr>
          <a:xfrm>
            <a:off x="17" y="731520"/>
            <a:ext cx="6590926" cy="612648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822" y="-181332"/>
            <a:ext cx="10619402" cy="1210581"/>
          </a:xfrm>
        </p:spPr>
        <p:txBody>
          <a:bodyPr/>
          <a:lstStyle/>
          <a:p>
            <a:r>
              <a:rPr lang="sv-SE" dirty="0"/>
              <a:t>Produktivitet – Över tid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129554" y="1029249"/>
            <a:ext cx="4223398" cy="3083502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Urval:</a:t>
            </a:r>
          </a:p>
          <a:p>
            <a:pPr lvl="1"/>
            <a:r>
              <a:rPr lang="sv-SE" sz="2000" dirty="0"/>
              <a:t>Enhet = </a:t>
            </a:r>
            <a:r>
              <a:rPr lang="sv-SE" sz="2000" dirty="0">
                <a:solidFill>
                  <a:schemeClr val="tx2">
                    <a:lumMod val="75000"/>
                  </a:schemeClr>
                </a:solidFill>
              </a:rPr>
              <a:t>C-</a:t>
            </a:r>
            <a:r>
              <a:rPr lang="sv-SE" sz="2000" dirty="0" err="1">
                <a:solidFill>
                  <a:schemeClr val="tx2">
                    <a:lumMod val="75000"/>
                  </a:schemeClr>
                </a:solidFill>
              </a:rPr>
              <a:t>op</a:t>
            </a:r>
            <a:endParaRPr lang="sv-SE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sv-SE" sz="2000" dirty="0"/>
              <a:t>Enköping, Akademiska, KS Solna exkluderade </a:t>
            </a:r>
            <a:r>
              <a:rPr lang="sv-SE" sz="2000" dirty="0" err="1"/>
              <a:t>pga</a:t>
            </a:r>
            <a:r>
              <a:rPr lang="sv-SE" sz="2000" dirty="0"/>
              <a:t> endast 2019</a:t>
            </a:r>
          </a:p>
          <a:p>
            <a:pPr lvl="1"/>
            <a:r>
              <a:rPr lang="sv-SE" sz="2000" dirty="0"/>
              <a:t>Gävleborg endast data 2018-2019 </a:t>
            </a:r>
          </a:p>
          <a:p>
            <a:pPr marL="457200" lvl="1" indent="0">
              <a:buNone/>
            </a:pPr>
            <a:endParaRPr lang="sv-SE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7242629" y="4408932"/>
            <a:ext cx="4711181" cy="1237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sv-SE" dirty="0"/>
              <a:t>Skillnad </a:t>
            </a:r>
            <a:r>
              <a:rPr lang="sv-SE" i="1" dirty="0"/>
              <a:t>över tid </a:t>
            </a:r>
            <a:r>
              <a:rPr lang="sv-SE" dirty="0"/>
              <a:t>är generellt sett mindre än skillnad </a:t>
            </a:r>
            <a:r>
              <a:rPr lang="sv-SE" i="1" dirty="0"/>
              <a:t>mellan enheter.</a:t>
            </a:r>
          </a:p>
          <a:p>
            <a:pPr lvl="1"/>
            <a:endParaRPr lang="sv-SE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Ellips 14"/>
          <p:cNvSpPr/>
          <p:nvPr/>
        </p:nvSpPr>
        <p:spPr>
          <a:xfrm rot="19794035">
            <a:off x="1674195" y="3206250"/>
            <a:ext cx="565481" cy="91630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1721659" y="2357664"/>
            <a:ext cx="508969" cy="63716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 rot="289076">
            <a:off x="2248418" y="4014996"/>
            <a:ext cx="336301" cy="437761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 rot="2507252">
            <a:off x="3255424" y="3338709"/>
            <a:ext cx="585175" cy="98599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 rot="19824914">
            <a:off x="1349837" y="2258890"/>
            <a:ext cx="601271" cy="13003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1399376" y="2471855"/>
            <a:ext cx="535079" cy="516366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 rot="21330381">
            <a:off x="2026955" y="3853362"/>
            <a:ext cx="582699" cy="76103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683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3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822" y="-181332"/>
            <a:ext cx="10619402" cy="1210581"/>
          </a:xfrm>
        </p:spPr>
        <p:txBody>
          <a:bodyPr/>
          <a:lstStyle/>
          <a:p>
            <a:r>
              <a:rPr lang="sv-SE" dirty="0"/>
              <a:t>Produktivitet – Över tid (</a:t>
            </a:r>
            <a:r>
              <a:rPr lang="sv-SE" dirty="0" err="1"/>
              <a:t>Elektiv</a:t>
            </a:r>
            <a:r>
              <a:rPr lang="sv-SE" dirty="0"/>
              <a:t> enhet)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129554" y="1029249"/>
            <a:ext cx="4223398" cy="3083502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Urval:</a:t>
            </a:r>
          </a:p>
          <a:p>
            <a:pPr lvl="1"/>
            <a:r>
              <a:rPr lang="sv-SE" sz="2000" dirty="0"/>
              <a:t>Enhet = </a:t>
            </a:r>
            <a:r>
              <a:rPr lang="sv-SE" sz="2000" dirty="0" err="1">
                <a:solidFill>
                  <a:schemeClr val="tx2">
                    <a:lumMod val="75000"/>
                  </a:schemeClr>
                </a:solidFill>
              </a:rPr>
              <a:t>Elektiv</a:t>
            </a:r>
            <a:r>
              <a:rPr lang="sv-S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v-SE" sz="2000" b="1" u="sng" dirty="0">
                <a:solidFill>
                  <a:schemeClr val="tx2">
                    <a:lumMod val="75000"/>
                  </a:schemeClr>
                </a:solidFill>
              </a:rPr>
              <a:t>enhet</a:t>
            </a:r>
          </a:p>
          <a:p>
            <a:pPr lvl="1"/>
            <a:r>
              <a:rPr lang="sv-SE" sz="2000" dirty="0"/>
              <a:t>Enköping, Akademiska, KS Solna exkluderade </a:t>
            </a:r>
            <a:r>
              <a:rPr lang="sv-SE" sz="2000" dirty="0" err="1"/>
              <a:t>pga</a:t>
            </a:r>
            <a:r>
              <a:rPr lang="sv-SE" sz="2000" dirty="0"/>
              <a:t> endast 2019</a:t>
            </a:r>
          </a:p>
          <a:p>
            <a:pPr lvl="1"/>
            <a:r>
              <a:rPr lang="sv-SE" sz="2000" dirty="0"/>
              <a:t>Gävleborg endast data 2018-2019 </a:t>
            </a:r>
          </a:p>
          <a:p>
            <a:pPr marL="457200" lvl="1" indent="0">
              <a:buNone/>
            </a:pPr>
            <a:endParaRPr lang="sv-SE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7242629" y="4408932"/>
            <a:ext cx="4711181" cy="1237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sv-SE" dirty="0"/>
              <a:t>Skillnad </a:t>
            </a:r>
            <a:r>
              <a:rPr lang="sv-SE" i="1" dirty="0"/>
              <a:t>över tid </a:t>
            </a:r>
            <a:r>
              <a:rPr lang="sv-SE" dirty="0"/>
              <a:t>är generellt sett mindre än skillnad </a:t>
            </a:r>
            <a:r>
              <a:rPr lang="sv-SE" i="1" dirty="0"/>
              <a:t>mellan enheter.</a:t>
            </a:r>
          </a:p>
          <a:p>
            <a:pPr lvl="1"/>
            <a:endParaRPr lang="sv-SE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-1" y="855077"/>
            <a:ext cx="6569553" cy="6002923"/>
            <a:chOff x="-1" y="855077"/>
            <a:chExt cx="6569553" cy="6002923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 rotWithShape="1">
            <a:blip r:embed="rId3"/>
            <a:srcRect t="2355"/>
            <a:stretch/>
          </p:blipFill>
          <p:spPr>
            <a:xfrm>
              <a:off x="-1" y="855077"/>
              <a:ext cx="6569553" cy="6002923"/>
            </a:xfrm>
            <a:prstGeom prst="rect">
              <a:avLst/>
            </a:prstGeom>
          </p:spPr>
        </p:pic>
        <p:sp>
          <p:nvSpPr>
            <p:cNvPr id="5" name="Ellips 4"/>
            <p:cNvSpPr/>
            <p:nvPr/>
          </p:nvSpPr>
          <p:spPr>
            <a:xfrm>
              <a:off x="1710465" y="1850316"/>
              <a:ext cx="806821" cy="51636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Ellips 13"/>
            <p:cNvSpPr/>
            <p:nvPr/>
          </p:nvSpPr>
          <p:spPr>
            <a:xfrm>
              <a:off x="1226371" y="2398878"/>
              <a:ext cx="989704" cy="516366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Ellips 14"/>
            <p:cNvSpPr/>
            <p:nvPr/>
          </p:nvSpPr>
          <p:spPr>
            <a:xfrm>
              <a:off x="2065468" y="3638737"/>
              <a:ext cx="731517" cy="47401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Ellips 15"/>
            <p:cNvSpPr/>
            <p:nvPr/>
          </p:nvSpPr>
          <p:spPr>
            <a:xfrm>
              <a:off x="3473037" y="3169075"/>
              <a:ext cx="806821" cy="51636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Ellips 16"/>
            <p:cNvSpPr/>
            <p:nvPr/>
          </p:nvSpPr>
          <p:spPr>
            <a:xfrm rot="19824914">
              <a:off x="5540435" y="3873059"/>
              <a:ext cx="661382" cy="84957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Ellips 17"/>
            <p:cNvSpPr/>
            <p:nvPr/>
          </p:nvSpPr>
          <p:spPr>
            <a:xfrm>
              <a:off x="3359891" y="3765174"/>
              <a:ext cx="740683" cy="1371281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058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Slutsatser - Kartan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8400078" cy="4351337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De huvudsakliga skillnaderna är mellan enheter, och inte över tid</a:t>
            </a:r>
          </a:p>
          <a:p>
            <a:pPr lvl="1"/>
            <a:r>
              <a:rPr lang="sv-SE" dirty="0"/>
              <a:t>Det är alltså förnuftigt att jämföra sig mot andra enheter, snarare än mot sig själv över tid</a:t>
            </a:r>
          </a:p>
          <a:p>
            <a:r>
              <a:rPr lang="sv-SE" dirty="0"/>
              <a:t>C-</a:t>
            </a:r>
            <a:r>
              <a:rPr lang="sv-SE" dirty="0" err="1"/>
              <a:t>op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För C-</a:t>
            </a:r>
            <a:r>
              <a:rPr lang="sv-SE" dirty="0" err="1"/>
              <a:t>op</a:t>
            </a:r>
            <a:r>
              <a:rPr lang="sv-SE" dirty="0"/>
              <a:t> är det utbytet som skiljer sjukhus åt, processfart är ganska likriktad</a:t>
            </a:r>
          </a:p>
          <a:p>
            <a:r>
              <a:rPr lang="sv-SE" dirty="0" err="1"/>
              <a:t>Elektiva</a:t>
            </a:r>
            <a:r>
              <a:rPr lang="sv-SE" dirty="0"/>
              <a:t> enheter:</a:t>
            </a:r>
          </a:p>
          <a:p>
            <a:pPr lvl="1"/>
            <a:r>
              <a:rPr lang="sv-SE" dirty="0"/>
              <a:t>Skillnaderna är större mellan </a:t>
            </a:r>
            <a:r>
              <a:rPr lang="sv-SE" dirty="0" err="1"/>
              <a:t>elektiva</a:t>
            </a:r>
            <a:r>
              <a:rPr lang="sv-SE" dirty="0"/>
              <a:t> enheter än C-</a:t>
            </a:r>
            <a:r>
              <a:rPr lang="sv-SE" dirty="0" err="1"/>
              <a:t>op</a:t>
            </a:r>
            <a:endParaRPr lang="sv-SE" dirty="0"/>
          </a:p>
          <a:p>
            <a:pPr lvl="1"/>
            <a:r>
              <a:rPr lang="sv-SE" dirty="0"/>
              <a:t>Det finns exempel på helt olika strategier som ger samma produktivitet</a:t>
            </a:r>
          </a:p>
          <a:p>
            <a:pPr lvl="1"/>
            <a:r>
              <a:rPr lang="sv-SE" dirty="0"/>
              <a:t>Ingen enhet är bäst på båda dimensionerna</a:t>
            </a:r>
          </a:p>
          <a:p>
            <a:pPr lvl="2"/>
            <a:r>
              <a:rPr lang="sv-SE" dirty="0" err="1"/>
              <a:t>Trade</a:t>
            </a:r>
            <a:r>
              <a:rPr lang="sv-SE" dirty="0"/>
              <a:t>-off effekten förefaller tydlig för de mesta produktiva enheterna (tecken på bra metod)</a:t>
            </a:r>
          </a:p>
          <a:p>
            <a:r>
              <a:rPr lang="sv-SE" dirty="0"/>
              <a:t>Operationsenhet:</a:t>
            </a:r>
          </a:p>
          <a:p>
            <a:pPr lvl="1"/>
            <a:r>
              <a:rPr lang="sv-SE" dirty="0"/>
              <a:t>Det är en stor skillnad i produktivitet mellan en C-</a:t>
            </a:r>
            <a:r>
              <a:rPr lang="sv-SE" dirty="0" err="1"/>
              <a:t>op</a:t>
            </a:r>
            <a:r>
              <a:rPr lang="sv-SE" dirty="0"/>
              <a:t> och en </a:t>
            </a:r>
            <a:r>
              <a:rPr lang="sv-SE" dirty="0" err="1"/>
              <a:t>Elektiv</a:t>
            </a:r>
            <a:r>
              <a:rPr lang="sv-SE" dirty="0"/>
              <a:t> enhet (knappt 20%)</a:t>
            </a:r>
          </a:p>
          <a:p>
            <a:pPr lvl="1"/>
            <a:r>
              <a:rPr lang="sv-SE" dirty="0"/>
              <a:t>Kanske är skillnaden motiverad, kanske inte</a:t>
            </a:r>
          </a:p>
          <a:p>
            <a:pPr lvl="2"/>
            <a:r>
              <a:rPr lang="sv-SE" dirty="0"/>
              <a:t>Jourtidsarbete viktig faktor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t="1314"/>
          <a:stretch/>
        </p:blipFill>
        <p:spPr>
          <a:xfrm>
            <a:off x="8615113" y="2689559"/>
            <a:ext cx="3576887" cy="32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060576"/>
            <a:ext cx="10611239" cy="1216024"/>
          </a:xfrm>
        </p:spPr>
        <p:txBody>
          <a:bodyPr/>
          <a:lstStyle/>
          <a:p>
            <a:pPr algn="ctr"/>
            <a:r>
              <a:rPr lang="sv-SE" sz="6600" dirty="0"/>
              <a:t>Processfart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0035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0"/>
            <a:ext cx="10619402" cy="1210581"/>
          </a:xfrm>
        </p:spPr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381125"/>
            <a:ext cx="11370906" cy="4795837"/>
          </a:xfrm>
        </p:spPr>
        <p:txBody>
          <a:bodyPr>
            <a:normAutofit fontScale="55000" lnSpcReduction="20000"/>
          </a:bodyPr>
          <a:lstStyle/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Kort om indata</a:t>
            </a:r>
          </a:p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Kartan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Typ av enhet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År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Region</a:t>
            </a:r>
          </a:p>
          <a:p>
            <a:r>
              <a:rPr lang="sv-SE" b="1" dirty="0"/>
              <a:t>Processfart</a:t>
            </a:r>
          </a:p>
          <a:p>
            <a:pPr lvl="1"/>
            <a:r>
              <a:rPr lang="sv-SE" b="1" dirty="0"/>
              <a:t>Vilka är skickliga på de olika momenten?</a:t>
            </a:r>
          </a:p>
          <a:p>
            <a:pPr lvl="1"/>
            <a:r>
              <a:rPr lang="sv-SE" b="1" dirty="0"/>
              <a:t>De vanligaste ingreppen – hur stor skillnad är det?</a:t>
            </a:r>
          </a:p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Säkerhet i resultaten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Variation över tid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Simulering - hur stora skillnader är det egentligen?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Validering</a:t>
            </a:r>
          </a:p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Förutsättningar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Personalmix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Flaskhalsproduktivitet SSK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Bredd i uppdrag</a:t>
            </a:r>
          </a:p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Slutord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Vad justeras för och inte?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Vilken effekt har ett stort utbildningsuppdrag?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Hur kan man förbättra produktiviteten?</a:t>
            </a:r>
          </a:p>
        </p:txBody>
      </p:sp>
    </p:spTree>
    <p:extLst>
      <p:ext uri="{BB962C8B-B14F-4D97-AF65-F5344CB8AC3E}">
        <p14:creationId xmlns:p14="http://schemas.microsoft.com/office/powerpoint/2010/main" val="3078404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Processfart – Goda exempel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2990851"/>
            <a:ext cx="11370906" cy="3186112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Bollnäs är bäst på alla 3 tidsblocken </a:t>
            </a:r>
          </a:p>
          <a:p>
            <a:pPr lvl="1"/>
            <a:r>
              <a:rPr lang="sv-SE" dirty="0"/>
              <a:t>Tjänar </a:t>
            </a:r>
            <a:r>
              <a:rPr lang="sv-SE" b="1" dirty="0"/>
              <a:t>23 + 24 +10 </a:t>
            </a:r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=  57 min</a:t>
            </a:r>
          </a:p>
          <a:p>
            <a:r>
              <a:rPr lang="sv-SE" dirty="0"/>
              <a:t>Halland mycket bra på </a:t>
            </a:r>
            <a:r>
              <a:rPr lang="sv-SE" dirty="0" err="1"/>
              <a:t>förberedelse+avveckling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Tjänar </a:t>
            </a:r>
            <a:r>
              <a:rPr lang="sv-SE" b="1" dirty="0"/>
              <a:t>13</a:t>
            </a:r>
            <a:r>
              <a:rPr lang="sv-SE" dirty="0"/>
              <a:t> + 6 + </a:t>
            </a:r>
            <a:r>
              <a:rPr lang="sv-SE" b="1" dirty="0"/>
              <a:t>6</a:t>
            </a:r>
            <a:r>
              <a:rPr lang="sv-SE" dirty="0"/>
              <a:t> </a:t>
            </a:r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= 25 min</a:t>
            </a:r>
          </a:p>
          <a:p>
            <a:r>
              <a:rPr lang="sv-SE" dirty="0"/>
              <a:t>Mora och Capio bra på avveckling</a:t>
            </a:r>
          </a:p>
          <a:p>
            <a:pPr lvl="1"/>
            <a:r>
              <a:rPr lang="sv-SE" dirty="0"/>
              <a:t>Tjänar knappt </a:t>
            </a:r>
            <a:r>
              <a:rPr lang="sv-SE" b="1" dirty="0"/>
              <a:t>10</a:t>
            </a:r>
            <a:r>
              <a:rPr lang="sv-SE" dirty="0"/>
              <a:t> min på avveckling</a:t>
            </a:r>
          </a:p>
          <a:p>
            <a:r>
              <a:rPr lang="sv-SE" dirty="0"/>
              <a:t>Capio näst snabbaste operationstider</a:t>
            </a:r>
          </a:p>
          <a:p>
            <a:pPr lvl="1"/>
            <a:endParaRPr lang="sv-SE" dirty="0"/>
          </a:p>
          <a:p>
            <a:r>
              <a:rPr lang="sv-SE" dirty="0"/>
              <a:t>Operationstid och förberedelse/avveckling hänger ihop!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68" y="1504866"/>
            <a:ext cx="9754961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Processfart – Vanligaste ingrepp 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1778000"/>
            <a:ext cx="6295053" cy="4351337"/>
          </a:xfrm>
        </p:spPr>
        <p:txBody>
          <a:bodyPr/>
          <a:lstStyle/>
          <a:p>
            <a:r>
              <a:rPr lang="sv-SE" dirty="0"/>
              <a:t>Knäledsprotes</a:t>
            </a:r>
          </a:p>
          <a:p>
            <a:pPr lvl="1"/>
            <a:r>
              <a:rPr lang="sv-SE" dirty="0"/>
              <a:t>NGB49, ASA2, </a:t>
            </a:r>
            <a:r>
              <a:rPr lang="sv-SE" dirty="0" err="1"/>
              <a:t>Elektiv</a:t>
            </a:r>
            <a:endParaRPr lang="sv-SE" dirty="0"/>
          </a:p>
          <a:p>
            <a:pPr lvl="1"/>
            <a:r>
              <a:rPr lang="sv-SE" dirty="0"/>
              <a:t>Primär totalprotes i knäled med cement</a:t>
            </a:r>
          </a:p>
          <a:p>
            <a:r>
              <a:rPr lang="sv-SE" dirty="0"/>
              <a:t>Indexvärde: 166 minuter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5" y="1575707"/>
            <a:ext cx="5667375" cy="4095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480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Processfart – Vanligaste ingrepp II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302" y="1711325"/>
            <a:ext cx="6295053" cy="4351337"/>
          </a:xfrm>
        </p:spPr>
        <p:txBody>
          <a:bodyPr/>
          <a:lstStyle/>
          <a:p>
            <a:r>
              <a:rPr lang="sv-SE" dirty="0"/>
              <a:t>Lap. galla</a:t>
            </a:r>
          </a:p>
          <a:p>
            <a:pPr lvl="1"/>
            <a:r>
              <a:rPr lang="sv-SE" dirty="0"/>
              <a:t>JKA21, ASA2, </a:t>
            </a:r>
            <a:r>
              <a:rPr lang="sv-SE" dirty="0" err="1"/>
              <a:t>Elektiv</a:t>
            </a:r>
            <a:endParaRPr lang="sv-SE" dirty="0"/>
          </a:p>
          <a:p>
            <a:pPr lvl="1"/>
            <a:r>
              <a:rPr lang="sv-SE" dirty="0" err="1"/>
              <a:t>Laparoskopisk</a:t>
            </a:r>
            <a:r>
              <a:rPr lang="sv-SE" dirty="0"/>
              <a:t> </a:t>
            </a:r>
            <a:r>
              <a:rPr lang="sv-SE" dirty="0" err="1"/>
              <a:t>kolecystektomi</a:t>
            </a:r>
            <a:endParaRPr lang="sv-SE" dirty="0"/>
          </a:p>
          <a:p>
            <a:r>
              <a:rPr lang="sv-SE" dirty="0"/>
              <a:t>Indexvärde: 167 minuter</a:t>
            </a:r>
          </a:p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355" y="1471314"/>
            <a:ext cx="5658640" cy="42773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1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Processfart – Vanligaste ingrepp III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1854200"/>
            <a:ext cx="6295053" cy="4351337"/>
          </a:xfrm>
        </p:spPr>
        <p:txBody>
          <a:bodyPr/>
          <a:lstStyle/>
          <a:p>
            <a:r>
              <a:rPr lang="sv-SE" dirty="0"/>
              <a:t>TUR-B</a:t>
            </a:r>
          </a:p>
          <a:p>
            <a:pPr lvl="1"/>
            <a:r>
              <a:rPr lang="sv-SE" dirty="0"/>
              <a:t>KCD02, ASA2, </a:t>
            </a:r>
            <a:r>
              <a:rPr lang="sv-SE" dirty="0" err="1"/>
              <a:t>Elektiv</a:t>
            </a:r>
            <a:endParaRPr lang="sv-SE" dirty="0"/>
          </a:p>
          <a:p>
            <a:pPr lvl="1"/>
            <a:r>
              <a:rPr lang="sv-SE" dirty="0" err="1"/>
              <a:t>Transuretral</a:t>
            </a:r>
            <a:r>
              <a:rPr lang="sv-SE" dirty="0"/>
              <a:t> resektion eller destruktion i urinblåsa</a:t>
            </a:r>
          </a:p>
          <a:p>
            <a:r>
              <a:rPr lang="sv-SE" dirty="0"/>
              <a:t>Indexvärde: 100 minuter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5" y="1338262"/>
            <a:ext cx="5686425" cy="4619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321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5084" y="1088664"/>
            <a:ext cx="10611239" cy="1216024"/>
          </a:xfrm>
        </p:spPr>
        <p:txBody>
          <a:bodyPr>
            <a:noAutofit/>
          </a:bodyPr>
          <a:lstStyle/>
          <a:p>
            <a:pPr algn="ctr"/>
            <a:r>
              <a:rPr lang="sv-SE" sz="7200" dirty="0"/>
              <a:t>DEMO!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72" y="2728687"/>
            <a:ext cx="4383004" cy="2414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381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402156"/>
            <a:ext cx="10611239" cy="1216024"/>
          </a:xfrm>
        </p:spPr>
        <p:txBody>
          <a:bodyPr>
            <a:normAutofit/>
          </a:bodyPr>
          <a:lstStyle/>
          <a:p>
            <a:pPr algn="ctr"/>
            <a:r>
              <a:rPr lang="sv-SE" sz="7200" dirty="0"/>
              <a:t>PROJEKTET</a:t>
            </a:r>
          </a:p>
        </p:txBody>
      </p:sp>
    </p:spTree>
    <p:extLst>
      <p:ext uri="{BB962C8B-B14F-4D97-AF65-F5344CB8AC3E}">
        <p14:creationId xmlns:p14="http://schemas.microsoft.com/office/powerpoint/2010/main" val="3384804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45593" y="2245697"/>
            <a:ext cx="7943331" cy="1210581"/>
          </a:xfrm>
        </p:spPr>
        <p:txBody>
          <a:bodyPr>
            <a:noAutofit/>
          </a:bodyPr>
          <a:lstStyle/>
          <a:p>
            <a:pPr algn="ctr"/>
            <a:r>
              <a:rPr lang="sv-SE" sz="13800" dirty="0">
                <a:latin typeface="Brush Script MT" panose="03060802040406070304" pitchFamily="66" charset="0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764425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887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060576"/>
            <a:ext cx="10611239" cy="1216024"/>
          </a:xfrm>
        </p:spPr>
        <p:txBody>
          <a:bodyPr/>
          <a:lstStyle/>
          <a:p>
            <a:pPr algn="ctr"/>
            <a:r>
              <a:rPr lang="sv-SE" dirty="0"/>
              <a:t>Säkerhet i resultaten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4756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0"/>
            <a:ext cx="10619402" cy="1210581"/>
          </a:xfrm>
        </p:spPr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381125"/>
            <a:ext cx="11370906" cy="4795837"/>
          </a:xfrm>
        </p:spPr>
        <p:txBody>
          <a:bodyPr>
            <a:normAutofit fontScale="55000" lnSpcReduction="20000"/>
          </a:bodyPr>
          <a:lstStyle/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Kort om indata</a:t>
            </a:r>
          </a:p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Kartan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Typ av enhet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År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Region</a:t>
            </a:r>
          </a:p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Processfart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Vilka är skickliga på de olika momenten?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De vanligaste ingreppen – hur stor skillnad är det?</a:t>
            </a:r>
          </a:p>
          <a:p>
            <a:r>
              <a:rPr lang="sv-SE" b="1" dirty="0"/>
              <a:t>Säkerhet i resultaten</a:t>
            </a:r>
          </a:p>
          <a:p>
            <a:pPr lvl="1"/>
            <a:r>
              <a:rPr lang="sv-SE" b="1" dirty="0"/>
              <a:t>Variation över tid</a:t>
            </a:r>
          </a:p>
          <a:p>
            <a:pPr lvl="1"/>
            <a:r>
              <a:rPr lang="sv-SE" b="1" dirty="0"/>
              <a:t>Simulering - hur stora skillnader är det egentligen?</a:t>
            </a:r>
          </a:p>
          <a:p>
            <a:pPr lvl="1"/>
            <a:r>
              <a:rPr lang="sv-SE" b="1" dirty="0"/>
              <a:t>Validering</a:t>
            </a:r>
          </a:p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Förutsättningar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Personalmix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Flaskhalsproduktivitet SSK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Bredd i uppdrag</a:t>
            </a:r>
          </a:p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Slutord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Vad justeras för och inte?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Vilken effekt har ett stort utbildningsuppdrag?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Hur kan man förbättra produktiviteten?</a:t>
            </a:r>
          </a:p>
        </p:txBody>
      </p:sp>
    </p:spTree>
    <p:extLst>
      <p:ext uri="{BB962C8B-B14F-4D97-AF65-F5344CB8AC3E}">
        <p14:creationId xmlns:p14="http://schemas.microsoft.com/office/powerpoint/2010/main" val="858999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Variation mellan år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Variationen mellan år är liten</a:t>
            </a:r>
          </a:p>
          <a:p>
            <a:pPr lvl="1"/>
            <a:r>
              <a:rPr lang="sv-SE" dirty="0"/>
              <a:t>=&gt;högre sannolikhet att skillnader är signifikanta</a:t>
            </a:r>
          </a:p>
          <a:p>
            <a:pPr lvl="1"/>
            <a:r>
              <a:rPr lang="sv-SE" dirty="0"/>
              <a:t>=&gt;högre sannolikhet att indata är korrekt</a:t>
            </a:r>
          </a:p>
          <a:p>
            <a:pPr lvl="1"/>
            <a:r>
              <a:rPr lang="sv-SE" dirty="0"/>
              <a:t>=&gt;mindre viktigt att ha många års data</a:t>
            </a:r>
          </a:p>
          <a:p>
            <a:r>
              <a:rPr lang="sv-SE" dirty="0"/>
              <a:t>=&gt; ökad säkerhet i resultaten!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7782611" y="2828925"/>
            <a:ext cx="4409389" cy="4029075"/>
            <a:chOff x="-1" y="855077"/>
            <a:chExt cx="6569553" cy="6002923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 rotWithShape="1">
            <a:blip r:embed="rId2"/>
            <a:srcRect t="2355"/>
            <a:stretch/>
          </p:blipFill>
          <p:spPr>
            <a:xfrm>
              <a:off x="-1" y="855077"/>
              <a:ext cx="6569553" cy="6002923"/>
            </a:xfrm>
            <a:prstGeom prst="rect">
              <a:avLst/>
            </a:prstGeom>
          </p:spPr>
        </p:pic>
        <p:sp>
          <p:nvSpPr>
            <p:cNvPr id="6" name="Ellips 5"/>
            <p:cNvSpPr/>
            <p:nvPr/>
          </p:nvSpPr>
          <p:spPr>
            <a:xfrm>
              <a:off x="1710465" y="1850316"/>
              <a:ext cx="806821" cy="51636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Ellips 6"/>
            <p:cNvSpPr/>
            <p:nvPr/>
          </p:nvSpPr>
          <p:spPr>
            <a:xfrm>
              <a:off x="1226371" y="2398878"/>
              <a:ext cx="989704" cy="516366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Ellips 7"/>
            <p:cNvSpPr/>
            <p:nvPr/>
          </p:nvSpPr>
          <p:spPr>
            <a:xfrm>
              <a:off x="2065468" y="3638737"/>
              <a:ext cx="731517" cy="47401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Ellips 8"/>
            <p:cNvSpPr/>
            <p:nvPr/>
          </p:nvSpPr>
          <p:spPr>
            <a:xfrm>
              <a:off x="3473037" y="3169075"/>
              <a:ext cx="806821" cy="51636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Ellips 9"/>
            <p:cNvSpPr/>
            <p:nvPr/>
          </p:nvSpPr>
          <p:spPr>
            <a:xfrm rot="19824914">
              <a:off x="5540435" y="3873059"/>
              <a:ext cx="661382" cy="84957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Ellips 10"/>
            <p:cNvSpPr/>
            <p:nvPr/>
          </p:nvSpPr>
          <p:spPr>
            <a:xfrm>
              <a:off x="3359891" y="3765174"/>
              <a:ext cx="740683" cy="1371281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22704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- Simulering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Simuleringsverktyg framtaget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Hur mycket krävs för att öka produktiviteten t ex 10%?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Hur känsligt är resultatet för fel i indata?</a:t>
            </a:r>
          </a:p>
          <a:p>
            <a:r>
              <a:rPr lang="sv-SE" dirty="0"/>
              <a:t>Risken för fel ligger i resursdata, inte produktionsdata</a:t>
            </a:r>
          </a:p>
          <a:p>
            <a:pPr lvl="1"/>
            <a:r>
              <a:rPr lang="sv-SE" dirty="0"/>
              <a:t>Betrakta följande sjukhus C-</a:t>
            </a:r>
            <a:r>
              <a:rPr lang="sv-SE" dirty="0" err="1"/>
              <a:t>op</a:t>
            </a:r>
            <a:r>
              <a:rPr lang="sv-SE" dirty="0"/>
              <a:t> (2019)</a:t>
            </a:r>
          </a:p>
          <a:p>
            <a:pPr lvl="1"/>
            <a:r>
              <a:rPr lang="sv-SE" b="1" dirty="0"/>
              <a:t>Gävle: </a:t>
            </a:r>
            <a:r>
              <a:rPr lang="sv-SE" b="1" dirty="0" err="1"/>
              <a:t>mP</a:t>
            </a:r>
            <a:r>
              <a:rPr lang="sv-SE" b="1" dirty="0"/>
              <a:t> = 85</a:t>
            </a:r>
          </a:p>
          <a:p>
            <a:pPr lvl="1"/>
            <a:r>
              <a:rPr lang="sv-SE" b="1" dirty="0"/>
              <a:t>Mälarsjukhuset: </a:t>
            </a:r>
            <a:r>
              <a:rPr lang="sv-SE" b="1" dirty="0" err="1"/>
              <a:t>mP</a:t>
            </a:r>
            <a:r>
              <a:rPr lang="sv-SE" b="1" dirty="0"/>
              <a:t> = 99</a:t>
            </a:r>
          </a:p>
          <a:p>
            <a:pPr lvl="1"/>
            <a:r>
              <a:rPr lang="sv-SE" dirty="0"/>
              <a:t>Skulle det kunna bero på fel i indata?</a:t>
            </a:r>
          </a:p>
          <a:p>
            <a:pPr lvl="2"/>
            <a:r>
              <a:rPr lang="sv-SE" dirty="0"/>
              <a:t>Reducera Gävles arbetade tid med 14%</a:t>
            </a:r>
          </a:p>
          <a:p>
            <a:pPr lvl="2"/>
            <a:r>
              <a:rPr lang="sv-SE" dirty="0"/>
              <a:t>Skillnad på ca 27 000 timmar = 18 årsarbetare…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Skulle Mälarsjukhuset ha missat 9 årsarbetare samtidigt som Gävle tagit med 9 årsarbetare för mycket?</a:t>
            </a:r>
          </a:p>
        </p:txBody>
      </p:sp>
    </p:spTree>
    <p:extLst>
      <p:ext uri="{BB962C8B-B14F-4D97-AF65-F5344CB8AC3E}">
        <p14:creationId xmlns:p14="http://schemas.microsoft.com/office/powerpoint/2010/main" val="191297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forts. - Simulering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5533053" cy="4351337"/>
          </a:xfrm>
        </p:spPr>
        <p:txBody>
          <a:bodyPr>
            <a:normAutofit/>
          </a:bodyPr>
          <a:lstStyle/>
          <a:p>
            <a:r>
              <a:rPr lang="sv-SE" dirty="0"/>
              <a:t>Urval: C-</a:t>
            </a:r>
            <a:r>
              <a:rPr lang="sv-SE" dirty="0" err="1"/>
              <a:t>op</a:t>
            </a:r>
            <a:r>
              <a:rPr lang="sv-SE" dirty="0"/>
              <a:t>, 2019</a:t>
            </a:r>
          </a:p>
          <a:p>
            <a:r>
              <a:rPr lang="sv-SE" dirty="0"/>
              <a:t>Skillnad produktivitet: 14 </a:t>
            </a:r>
            <a:r>
              <a:rPr lang="sv-SE" dirty="0" err="1"/>
              <a:t>mP</a:t>
            </a:r>
            <a:endParaRPr lang="sv-SE" dirty="0"/>
          </a:p>
          <a:p>
            <a:r>
              <a:rPr lang="sv-SE" dirty="0">
                <a:solidFill>
                  <a:srgbClr val="00B0F0"/>
                </a:solidFill>
              </a:rPr>
              <a:t>18 årsarbetare mindre</a:t>
            </a:r>
          </a:p>
          <a:p>
            <a:pPr marL="457200" lvl="1" indent="0">
              <a:buNone/>
            </a:pPr>
            <a:r>
              <a:rPr lang="sv-SE" dirty="0"/>
              <a:t>eller</a:t>
            </a:r>
          </a:p>
          <a:p>
            <a:r>
              <a:rPr lang="sv-SE" dirty="0">
                <a:solidFill>
                  <a:srgbClr val="00B0F0"/>
                </a:solidFill>
              </a:rPr>
              <a:t>1 100 operationer fler</a:t>
            </a:r>
            <a:br>
              <a:rPr lang="sv-SE" dirty="0">
                <a:solidFill>
                  <a:srgbClr val="00B0F0"/>
                </a:solidFill>
              </a:rPr>
            </a:br>
            <a:r>
              <a:rPr lang="sv-SE" dirty="0">
                <a:solidFill>
                  <a:srgbClr val="00B0F0"/>
                </a:solidFill>
              </a:rPr>
              <a:t>(16% mer </a:t>
            </a:r>
            <a:r>
              <a:rPr lang="sv-SE" dirty="0" err="1">
                <a:solidFill>
                  <a:srgbClr val="00B0F0"/>
                </a:solidFill>
              </a:rPr>
              <a:t>patienttid</a:t>
            </a:r>
            <a:r>
              <a:rPr lang="sv-SE" dirty="0">
                <a:solidFill>
                  <a:srgbClr val="00B0F0"/>
                </a:solidFill>
              </a:rPr>
              <a:t>)</a:t>
            </a:r>
          </a:p>
          <a:p>
            <a:endParaRPr lang="sv-SE" dirty="0">
              <a:solidFill>
                <a:srgbClr val="00B0F0"/>
              </a:solidFill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t="706"/>
          <a:stretch/>
        </p:blipFill>
        <p:spPr>
          <a:xfrm>
            <a:off x="6416068" y="1562100"/>
            <a:ext cx="5775932" cy="5295900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8515350" y="3762375"/>
            <a:ext cx="10477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V="1">
            <a:off x="8572500" y="3914775"/>
            <a:ext cx="0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9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forts - Variation över tid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896" y="1797050"/>
            <a:ext cx="4590079" cy="4351337"/>
          </a:xfrm>
        </p:spPr>
        <p:txBody>
          <a:bodyPr/>
          <a:lstStyle/>
          <a:p>
            <a:r>
              <a:rPr lang="sv-SE" dirty="0"/>
              <a:t>Urval: C-</a:t>
            </a:r>
            <a:r>
              <a:rPr lang="sv-SE" dirty="0" err="1"/>
              <a:t>op</a:t>
            </a:r>
            <a:r>
              <a:rPr lang="sv-SE" dirty="0"/>
              <a:t>, 2018-2019</a:t>
            </a:r>
          </a:p>
          <a:p>
            <a:r>
              <a:rPr lang="sv-SE" b="1" u="sng" dirty="0"/>
              <a:t>1</a:t>
            </a:r>
            <a:r>
              <a:rPr lang="sv-SE" dirty="0"/>
              <a:t> månad där </a:t>
            </a:r>
            <a:br>
              <a:rPr lang="sv-SE" dirty="0"/>
            </a:br>
            <a:r>
              <a:rPr lang="sv-SE" dirty="0"/>
              <a:t>Gävle &gt; Mälarsjukhuset.</a:t>
            </a:r>
          </a:p>
          <a:p>
            <a:pPr lvl="1"/>
            <a:r>
              <a:rPr lang="sv-SE" dirty="0"/>
              <a:t>En sommarmånad</a:t>
            </a:r>
          </a:p>
          <a:p>
            <a:pPr lvl="1"/>
            <a:endParaRPr lang="sv-SE" dirty="0"/>
          </a:p>
          <a:p>
            <a:r>
              <a:rPr lang="sv-SE" i="1" dirty="0"/>
              <a:t>Vi kan vara trygga i att det faktiskt finns en skillnad!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4962524" y="1322433"/>
            <a:ext cx="7006291" cy="3492454"/>
            <a:chOff x="952499" y="2684508"/>
            <a:chExt cx="7006291" cy="3492454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499" y="2684508"/>
              <a:ext cx="7006291" cy="3492454"/>
            </a:xfrm>
            <a:prstGeom prst="rect">
              <a:avLst/>
            </a:prstGeom>
          </p:spPr>
        </p:pic>
        <p:cxnSp>
          <p:nvCxnSpPr>
            <p:cNvPr id="6" name="Rak koppling 5"/>
            <p:cNvCxnSpPr/>
            <p:nvPr/>
          </p:nvCxnSpPr>
          <p:spPr>
            <a:xfrm>
              <a:off x="1485900" y="4048918"/>
              <a:ext cx="6200775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k koppling 6"/>
            <p:cNvCxnSpPr/>
            <p:nvPr/>
          </p:nvCxnSpPr>
          <p:spPr>
            <a:xfrm>
              <a:off x="1485900" y="5029993"/>
              <a:ext cx="6200775" cy="0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 7"/>
            <p:cNvSpPr/>
            <p:nvPr/>
          </p:nvSpPr>
          <p:spPr>
            <a:xfrm>
              <a:off x="6162675" y="4430735"/>
              <a:ext cx="295275" cy="3127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/>
          <a:srcRect t="706"/>
          <a:stretch/>
        </p:blipFill>
        <p:spPr>
          <a:xfrm>
            <a:off x="9505949" y="4732920"/>
            <a:ext cx="2266951" cy="2078547"/>
          </a:xfrm>
          <a:prstGeom prst="rect">
            <a:avLst/>
          </a:prstGeom>
        </p:spPr>
      </p:pic>
      <p:cxnSp>
        <p:nvCxnSpPr>
          <p:cNvPr id="11" name="Böjd koppling 10"/>
          <p:cNvCxnSpPr/>
          <p:nvPr/>
        </p:nvCxnSpPr>
        <p:spPr>
          <a:xfrm rot="16200000" flipV="1">
            <a:off x="8782049" y="4988319"/>
            <a:ext cx="1028700" cy="67627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llips 4"/>
          <p:cNvSpPr/>
          <p:nvPr/>
        </p:nvSpPr>
        <p:spPr>
          <a:xfrm>
            <a:off x="9925050" y="5334000"/>
            <a:ext cx="247650" cy="123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10220325" y="5897448"/>
            <a:ext cx="247650" cy="1238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8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Slutsatser - Säkerhet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Variationen över tid, är mindre än variationen mellan enheter</a:t>
            </a:r>
          </a:p>
          <a:p>
            <a:r>
              <a:rPr lang="sv-SE" dirty="0"/>
              <a:t>Skillnaderna mellan enheter är i vissa fall stora, och kan rimligen inte bero på indata-fel</a:t>
            </a:r>
          </a:p>
          <a:p>
            <a:r>
              <a:rPr lang="sv-SE" dirty="0"/>
              <a:t>Genom valideringsprotokollet har det genomförts:</a:t>
            </a:r>
          </a:p>
          <a:p>
            <a:pPr lvl="1"/>
            <a:r>
              <a:rPr lang="sv-SE" dirty="0"/>
              <a:t>Validering av data </a:t>
            </a:r>
          </a:p>
          <a:p>
            <a:pPr lvl="1"/>
            <a:r>
              <a:rPr lang="sv-SE" dirty="0"/>
              <a:t>Kontroll av resultatens känslighet och rimlighet</a:t>
            </a:r>
          </a:p>
          <a:p>
            <a:r>
              <a:rPr lang="sv-SE" dirty="0"/>
              <a:t>Framtida arbete som återstår är att statistiskt säkerställa skillnader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i="1" dirty="0"/>
              <a:t>Vi kan vara trygga med resultaten.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748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060576"/>
            <a:ext cx="10611239" cy="1216024"/>
          </a:xfrm>
        </p:spPr>
        <p:txBody>
          <a:bodyPr/>
          <a:lstStyle/>
          <a:p>
            <a:pPr algn="ctr"/>
            <a:r>
              <a:rPr lang="sv-SE" dirty="0"/>
              <a:t>Förutsättningar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5407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8;p22"/>
          <p:cNvSpPr txBox="1">
            <a:spLocks noGrp="1"/>
          </p:cNvSpPr>
          <p:nvPr>
            <p:ph type="sldNum" idx="12"/>
          </p:nvPr>
        </p:nvSpPr>
        <p:spPr>
          <a:xfrm>
            <a:off x="9038253" y="6356350"/>
            <a:ext cx="2743200" cy="49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4</a:t>
            </a:fld>
            <a:endParaRPr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410547" y="1733551"/>
            <a:ext cx="11370906" cy="42822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sv-SE" sz="2600" i="1" dirty="0"/>
              <a:t>Endast produktivitetsdata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sv-SE" sz="2600" dirty="0"/>
          </a:p>
          <a:p>
            <a:pPr marL="114300" indent="0">
              <a:buFont typeface="Arial" panose="020B0604020202020204" pitchFamily="34" charset="0"/>
              <a:buNone/>
            </a:pPr>
            <a:r>
              <a:rPr lang="sv-SE" sz="2600" dirty="0"/>
              <a:t>De deltagande sjukhusen kommer att få:</a:t>
            </a:r>
          </a:p>
          <a:p>
            <a:pPr marL="457200" indent="-342900"/>
            <a:r>
              <a:rPr lang="sv-SE" sz="2600" b="1" dirty="0"/>
              <a:t>produktivitetsdata</a:t>
            </a:r>
            <a:r>
              <a:rPr lang="sv-SE" sz="2600" dirty="0"/>
              <a:t> framställd och analyserad</a:t>
            </a:r>
          </a:p>
          <a:p>
            <a:pPr marL="457200" indent="-342900"/>
            <a:r>
              <a:rPr lang="sv-SE" sz="2600" b="1" dirty="0"/>
              <a:t>jämföra</a:t>
            </a:r>
            <a:r>
              <a:rPr lang="sv-SE" sz="2600" dirty="0"/>
              <a:t> sig både mot sig själv och andra sjukhus </a:t>
            </a:r>
          </a:p>
          <a:p>
            <a:pPr marL="457200" indent="-342900"/>
            <a:r>
              <a:rPr lang="sv-SE" sz="2600" b="1" dirty="0"/>
              <a:t>diskutera</a:t>
            </a:r>
            <a:r>
              <a:rPr lang="sv-SE" sz="2600" dirty="0"/>
              <a:t> resultaten och arbetssätten</a:t>
            </a:r>
          </a:p>
          <a:p>
            <a:pPr marL="457200" indent="-342900"/>
            <a:r>
              <a:rPr lang="sv-SE" sz="2600" dirty="0"/>
              <a:t>sätta en </a:t>
            </a:r>
            <a:r>
              <a:rPr lang="sv-SE" sz="2600" b="1" dirty="0"/>
              <a:t>nationell standard</a:t>
            </a:r>
            <a:br>
              <a:rPr lang="sv-SE" sz="2600" dirty="0"/>
            </a:br>
            <a:endParaRPr lang="sv-SE" sz="2600" dirty="0"/>
          </a:p>
          <a:p>
            <a:pPr marL="114300" indent="0">
              <a:buNone/>
            </a:pPr>
            <a:r>
              <a:rPr lang="sv-SE" sz="2600" dirty="0"/>
              <a:t>Målbild: Fungerande rapport ”Produktivitet” på </a:t>
            </a:r>
            <a:r>
              <a:rPr lang="sv-SE" sz="2600" dirty="0">
                <a:hlinkClick r:id="rId3"/>
              </a:rPr>
              <a:t>www.spor.se</a:t>
            </a:r>
            <a:r>
              <a:rPr lang="sv-SE" sz="2600" dirty="0"/>
              <a:t> (SPOR4)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SYFTE – Benchmark i SPOR (pilot)</a:t>
            </a:r>
          </a:p>
        </p:txBody>
      </p:sp>
    </p:spTree>
    <p:extLst>
      <p:ext uri="{BB962C8B-B14F-4D97-AF65-F5344CB8AC3E}">
        <p14:creationId xmlns:p14="http://schemas.microsoft.com/office/powerpoint/2010/main" val="24375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0"/>
            <a:ext cx="10619402" cy="1210581"/>
          </a:xfrm>
        </p:spPr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381125"/>
            <a:ext cx="11370906" cy="4795837"/>
          </a:xfrm>
        </p:spPr>
        <p:txBody>
          <a:bodyPr>
            <a:normAutofit fontScale="55000" lnSpcReduction="20000"/>
          </a:bodyPr>
          <a:lstStyle/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Kort om indata</a:t>
            </a:r>
          </a:p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Kartan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Typ av enhet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År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Region</a:t>
            </a:r>
          </a:p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Processfart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Vilka är skickliga på de olika momenten?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De vanligaste ingreppen – hur stor skillnad är det?</a:t>
            </a:r>
          </a:p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Säkerhet i resultaten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Variation över tid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Simulering - hur stora skillnader är det egentligen?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Validering</a:t>
            </a:r>
          </a:p>
          <a:p>
            <a:r>
              <a:rPr lang="sv-SE" b="1" dirty="0"/>
              <a:t>Förutsättningar</a:t>
            </a:r>
          </a:p>
          <a:p>
            <a:pPr lvl="1"/>
            <a:r>
              <a:rPr lang="sv-SE" b="1" dirty="0"/>
              <a:t>Personalmix</a:t>
            </a:r>
          </a:p>
          <a:p>
            <a:pPr lvl="1"/>
            <a:r>
              <a:rPr lang="sv-SE" b="1" dirty="0"/>
              <a:t>Flaskhalsproduktivitet SSK</a:t>
            </a:r>
          </a:p>
          <a:p>
            <a:pPr lvl="1"/>
            <a:r>
              <a:rPr lang="sv-SE" b="1" dirty="0"/>
              <a:t>Bredd i uppdrag</a:t>
            </a:r>
          </a:p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Slutord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Vad justeras för och inte?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Vilken effekt har ett stort utbildningsuppdrag?</a:t>
            </a:r>
          </a:p>
          <a:p>
            <a:pPr lvl="1"/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Hur kan man förbättra produktiviteten?</a:t>
            </a:r>
          </a:p>
        </p:txBody>
      </p:sp>
    </p:spTree>
    <p:extLst>
      <p:ext uri="{BB962C8B-B14F-4D97-AF65-F5344CB8AC3E}">
        <p14:creationId xmlns:p14="http://schemas.microsoft.com/office/powerpoint/2010/main" val="2822683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8047" y="-8976"/>
            <a:ext cx="10619402" cy="1210581"/>
          </a:xfrm>
        </p:spPr>
        <p:txBody>
          <a:bodyPr/>
          <a:lstStyle/>
          <a:p>
            <a:r>
              <a:rPr lang="sv-SE" dirty="0"/>
              <a:t>Personalmix (C-</a:t>
            </a:r>
            <a:r>
              <a:rPr lang="sv-SE" dirty="0" err="1"/>
              <a:t>op</a:t>
            </a:r>
            <a:r>
              <a:rPr lang="sv-SE" dirty="0"/>
              <a:t>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34773" y="1029249"/>
            <a:ext cx="3551853" cy="308350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Urval:</a:t>
            </a:r>
          </a:p>
          <a:p>
            <a:pPr lvl="1"/>
            <a:r>
              <a:rPr lang="sv-SE" dirty="0"/>
              <a:t>År = 2019</a:t>
            </a:r>
          </a:p>
          <a:p>
            <a:pPr lvl="1"/>
            <a:r>
              <a:rPr lang="sv-SE" dirty="0"/>
              <a:t>Enhet ≈ </a:t>
            </a:r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C-</a:t>
            </a:r>
            <a:r>
              <a:rPr lang="sv-SE" dirty="0" err="1">
                <a:solidFill>
                  <a:schemeClr val="tx2">
                    <a:lumMod val="75000"/>
                  </a:schemeClr>
                </a:solidFill>
              </a:rPr>
              <a:t>op</a:t>
            </a:r>
            <a:endParaRPr lang="sv-S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r="3413"/>
          <a:stretch/>
        </p:blipFill>
        <p:spPr>
          <a:xfrm>
            <a:off x="8371893" y="2326852"/>
            <a:ext cx="1858630" cy="1467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87" y="947576"/>
            <a:ext cx="6925982" cy="2633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Platshållare för innehåll 2"/>
          <p:cNvSpPr txBox="1">
            <a:spLocks/>
          </p:cNvSpPr>
          <p:nvPr/>
        </p:nvSpPr>
        <p:spPr>
          <a:xfrm>
            <a:off x="463816" y="3746043"/>
            <a:ext cx="7518134" cy="255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Anestesiläkare 6%-14%</a:t>
            </a:r>
          </a:p>
          <a:p>
            <a:pPr lvl="1"/>
            <a:r>
              <a:rPr lang="sv-SE" sz="1800" dirty="0"/>
              <a:t>Relativ skillnad 100%</a:t>
            </a:r>
          </a:p>
          <a:p>
            <a:r>
              <a:rPr lang="sv-SE" dirty="0" err="1"/>
              <a:t>SSK+Hyr</a:t>
            </a:r>
            <a:r>
              <a:rPr lang="sv-SE" dirty="0"/>
              <a:t> 49% - 67%</a:t>
            </a:r>
          </a:p>
          <a:p>
            <a:pPr lvl="1"/>
            <a:r>
              <a:rPr lang="sv-SE" sz="1800" dirty="0"/>
              <a:t>Relativ skillnad 35%</a:t>
            </a:r>
          </a:p>
          <a:p>
            <a:r>
              <a:rPr lang="sv-SE" dirty="0"/>
              <a:t>USK 21% - 34%</a:t>
            </a:r>
          </a:p>
          <a:p>
            <a:pPr lvl="1"/>
            <a:r>
              <a:rPr lang="sv-SE" sz="1800" dirty="0"/>
              <a:t>Relativ skillnad 60%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41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0447" y="-76200"/>
            <a:ext cx="10619402" cy="1210581"/>
          </a:xfrm>
        </p:spPr>
        <p:txBody>
          <a:bodyPr/>
          <a:lstStyle/>
          <a:p>
            <a:r>
              <a:rPr lang="sv-SE" dirty="0"/>
              <a:t>Personalmix (</a:t>
            </a:r>
            <a:r>
              <a:rPr lang="sv-SE" dirty="0" err="1"/>
              <a:t>Elektiv</a:t>
            </a:r>
            <a:r>
              <a:rPr lang="sv-SE" dirty="0"/>
              <a:t> enhet)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32754" y="1017778"/>
            <a:ext cx="4223398" cy="308350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Urval:</a:t>
            </a:r>
          </a:p>
          <a:p>
            <a:pPr lvl="1"/>
            <a:r>
              <a:rPr lang="sv-SE" dirty="0"/>
              <a:t>År = 2019</a:t>
            </a:r>
          </a:p>
          <a:p>
            <a:pPr lvl="1"/>
            <a:r>
              <a:rPr lang="sv-SE" dirty="0"/>
              <a:t>Enhet = </a:t>
            </a:r>
            <a:r>
              <a:rPr lang="sv-SE" dirty="0" err="1">
                <a:solidFill>
                  <a:schemeClr val="tx2">
                    <a:lumMod val="75000"/>
                  </a:schemeClr>
                </a:solidFill>
              </a:rPr>
              <a:t>Elektiv</a:t>
            </a:r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v-SE" b="1" u="sng" dirty="0">
                <a:solidFill>
                  <a:schemeClr val="tx2">
                    <a:lumMod val="75000"/>
                  </a:schemeClr>
                </a:solidFill>
              </a:rPr>
              <a:t>enhet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65" y="2355624"/>
            <a:ext cx="1886213" cy="2257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Platshållare för innehåll 2"/>
          <p:cNvSpPr txBox="1">
            <a:spLocks/>
          </p:cNvSpPr>
          <p:nvPr/>
        </p:nvSpPr>
        <p:spPr>
          <a:xfrm>
            <a:off x="463816" y="3746043"/>
            <a:ext cx="7518134" cy="2554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Anestesiläkare, typiskt 6%-11%</a:t>
            </a:r>
          </a:p>
          <a:p>
            <a:pPr lvl="1"/>
            <a:r>
              <a:rPr lang="sv-SE" dirty="0"/>
              <a:t>Gävle 3%</a:t>
            </a:r>
          </a:p>
          <a:p>
            <a:r>
              <a:rPr lang="sv-SE" dirty="0" err="1"/>
              <a:t>SSK+Hyr</a:t>
            </a:r>
            <a:r>
              <a:rPr lang="sv-SE" dirty="0"/>
              <a:t>, typiskt 61%-70%</a:t>
            </a:r>
          </a:p>
          <a:p>
            <a:pPr lvl="1"/>
            <a:r>
              <a:rPr lang="sv-SE" dirty="0"/>
              <a:t>Gävle 87%</a:t>
            </a:r>
          </a:p>
          <a:p>
            <a:r>
              <a:rPr lang="sv-SE" dirty="0"/>
              <a:t>USK typiskt 25%-35%</a:t>
            </a:r>
          </a:p>
          <a:p>
            <a:pPr lvl="1"/>
            <a:r>
              <a:rPr lang="sv-SE" dirty="0"/>
              <a:t>Gävle 5%, Bollnäs 16%</a:t>
            </a:r>
          </a:p>
          <a:p>
            <a:r>
              <a:rPr lang="sv-SE" b="1" i="1" dirty="0"/>
              <a:t>De tre mest produktiva enheterna är också de som har högst andel SSK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34" y="1017778"/>
            <a:ext cx="6144482" cy="2448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47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9922" y="104418"/>
            <a:ext cx="10619402" cy="1210581"/>
          </a:xfrm>
        </p:spPr>
        <p:txBody>
          <a:bodyPr/>
          <a:lstStyle/>
          <a:p>
            <a:r>
              <a:rPr lang="sv-SE" dirty="0"/>
              <a:t>Flaskhalsproduktivitet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42264" y="104418"/>
            <a:ext cx="4223398" cy="3083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Urval:</a:t>
            </a:r>
          </a:p>
          <a:p>
            <a:pPr lvl="1"/>
            <a:r>
              <a:rPr lang="sv-SE" sz="1800" dirty="0"/>
              <a:t>År = 2019</a:t>
            </a:r>
          </a:p>
          <a:p>
            <a:pPr lvl="1"/>
            <a:r>
              <a:rPr lang="sv-SE" sz="1800" dirty="0"/>
              <a:t>Enhet = </a:t>
            </a:r>
            <a:r>
              <a:rPr lang="sv-SE" sz="1800" dirty="0" err="1">
                <a:solidFill>
                  <a:schemeClr val="tx2">
                    <a:lumMod val="75000"/>
                  </a:schemeClr>
                </a:solidFill>
              </a:rPr>
              <a:t>Elektiv</a:t>
            </a:r>
            <a:r>
              <a:rPr lang="sv-SE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v-SE" sz="1800" b="1" u="sng" dirty="0">
                <a:solidFill>
                  <a:schemeClr val="tx2">
                    <a:lumMod val="75000"/>
                  </a:schemeClr>
                </a:solidFill>
              </a:rPr>
              <a:t>enhet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605" y="7074"/>
            <a:ext cx="1577395" cy="18880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02218" y="1216026"/>
            <a:ext cx="6187416" cy="260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Ofta är SSK den trånga sektorn</a:t>
            </a:r>
          </a:p>
          <a:p>
            <a:pPr lvl="1"/>
            <a:r>
              <a:rPr lang="sv-SE" dirty="0"/>
              <a:t>Tillgång på SSK ger olika förutsättningar för olika sjukhus</a:t>
            </a:r>
          </a:p>
          <a:p>
            <a:r>
              <a:rPr lang="sv-SE" dirty="0"/>
              <a:t>Processfart i all ära… </a:t>
            </a:r>
          </a:p>
          <a:p>
            <a:pPr lvl="1"/>
            <a:r>
              <a:rPr lang="sv-SE" dirty="0"/>
              <a:t>men man måste också titta på utbyte</a:t>
            </a:r>
          </a:p>
          <a:p>
            <a:pPr lvl="1"/>
            <a:r>
              <a:rPr lang="sv-SE" dirty="0"/>
              <a:t>…och i tillägg ”utbyte per SSK”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682" y="2600623"/>
            <a:ext cx="5860931" cy="36446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289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060576"/>
            <a:ext cx="10611239" cy="1216024"/>
          </a:xfrm>
        </p:spPr>
        <p:txBody>
          <a:bodyPr/>
          <a:lstStyle/>
          <a:p>
            <a:pPr algn="ctr"/>
            <a:r>
              <a:rPr lang="sv-SE" dirty="0"/>
              <a:t>Slutord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44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60912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justerar vi för och inte?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Processfart: justerad</a:t>
            </a:r>
          </a:p>
          <a:p>
            <a:pPr lvl="1"/>
            <a:r>
              <a:rPr lang="sv-SE" dirty="0"/>
              <a:t>…med avseende på </a:t>
            </a:r>
            <a:r>
              <a:rPr lang="sv-SE" dirty="0" err="1"/>
              <a:t>Huvudopkod</a:t>
            </a:r>
            <a:r>
              <a:rPr lang="sv-SE" dirty="0"/>
              <a:t>, ASA, Akut/</a:t>
            </a:r>
            <a:r>
              <a:rPr lang="sv-SE" dirty="0" err="1"/>
              <a:t>Elektiv</a:t>
            </a:r>
            <a:endParaRPr lang="sv-SE" dirty="0"/>
          </a:p>
          <a:p>
            <a:pPr lvl="1"/>
            <a:r>
              <a:rPr lang="sv-SE" dirty="0"/>
              <a:t>men ej med avseende på bredd i uppdrag</a:t>
            </a:r>
          </a:p>
          <a:p>
            <a:pPr lvl="1"/>
            <a:r>
              <a:rPr lang="sv-SE" b="1" u="sng" dirty="0"/>
              <a:t>vad</a:t>
            </a:r>
            <a:r>
              <a:rPr lang="sv-SE" dirty="0"/>
              <a:t> man gör har vi justerat för (i stor utsträckning)</a:t>
            </a:r>
            <a:br>
              <a:rPr lang="sv-SE" dirty="0"/>
            </a:br>
            <a:endParaRPr lang="sv-SE" dirty="0"/>
          </a:p>
          <a:p>
            <a:r>
              <a:rPr lang="sv-SE" dirty="0"/>
              <a:t>Utbyte: ej justerad</a:t>
            </a:r>
          </a:p>
          <a:p>
            <a:pPr lvl="1"/>
            <a:r>
              <a:rPr lang="sv-SE" b="1" u="sng" dirty="0"/>
              <a:t>förutsättningar</a:t>
            </a:r>
            <a:r>
              <a:rPr lang="sv-SE" dirty="0"/>
              <a:t> har vi </a:t>
            </a:r>
            <a:r>
              <a:rPr lang="sv-SE" i="1" dirty="0"/>
              <a:t>inte</a:t>
            </a:r>
            <a:r>
              <a:rPr lang="sv-SE" dirty="0"/>
              <a:t> justerat för</a:t>
            </a:r>
          </a:p>
          <a:p>
            <a:pPr lvl="1"/>
            <a:r>
              <a:rPr lang="sv-SE" dirty="0"/>
              <a:t>=&gt; alternativ: jämför liknande sjukhus</a:t>
            </a:r>
            <a:br>
              <a:rPr lang="sv-SE" dirty="0"/>
            </a:br>
            <a:endParaRPr lang="sv-SE" dirty="0"/>
          </a:p>
          <a:p>
            <a:r>
              <a:rPr lang="sv-SE" dirty="0"/>
              <a:t>”Kontrollerar för” volym-mix skillnad genom unik KVÅ</a:t>
            </a:r>
          </a:p>
          <a:p>
            <a:r>
              <a:rPr lang="sv-SE" dirty="0"/>
              <a:t>”Kontrollerar för” personalmix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DET VI VILL ATT ANALYSEN SKA VISA ÄR </a:t>
            </a:r>
            <a:r>
              <a:rPr lang="sv-SE" b="1" u="sng" dirty="0"/>
              <a:t>HUR</a:t>
            </a:r>
            <a:r>
              <a:rPr lang="sv-SE" dirty="0"/>
              <a:t> MAN GÖR:</a:t>
            </a:r>
          </a:p>
          <a:p>
            <a:r>
              <a:rPr lang="sv-SE" dirty="0"/>
              <a:t>Planeringsprocess, strategi, kompetens, kultur, färdighet, personalmix… </a:t>
            </a:r>
            <a:br>
              <a:rPr lang="sv-SE" dirty="0"/>
            </a:br>
            <a:r>
              <a:rPr lang="sv-SE" dirty="0"/>
              <a:t>=&gt;</a:t>
            </a:r>
            <a:r>
              <a:rPr lang="sv-SE" b="1" u="sng" dirty="0"/>
              <a:t>Produktivitet</a:t>
            </a:r>
            <a:r>
              <a:rPr lang="sv-S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2485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Vilken effekt får ett stort utbildningsuppdrag?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Processfart (Poäng/</a:t>
            </a:r>
            <a:r>
              <a:rPr lang="sv-SE" dirty="0" err="1"/>
              <a:t>Patienttid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Operatör: Längre operationstid</a:t>
            </a:r>
          </a:p>
          <a:p>
            <a:pPr lvl="1"/>
            <a:r>
              <a:rPr lang="sv-SE" dirty="0"/>
              <a:t>Anestesiolog, SSK, USK: Längre tid för förberedelse och avveckling</a:t>
            </a:r>
          </a:p>
          <a:p>
            <a:pPr lvl="1"/>
            <a:r>
              <a:rPr lang="sv-SE" dirty="0"/>
              <a:t>=&gt;Färre patienttidspoäng hinns med =&gt; </a:t>
            </a:r>
            <a:r>
              <a:rPr lang="sv-SE" b="1" dirty="0"/>
              <a:t>Lägre processfart</a:t>
            </a:r>
          </a:p>
          <a:p>
            <a:r>
              <a:rPr lang="sv-SE" dirty="0"/>
              <a:t>Utbyte (</a:t>
            </a:r>
            <a:r>
              <a:rPr lang="sv-SE" dirty="0" err="1"/>
              <a:t>Patienttid</a:t>
            </a:r>
            <a:r>
              <a:rPr lang="sv-SE" dirty="0"/>
              <a:t>/Arbetad tid)</a:t>
            </a:r>
          </a:p>
          <a:p>
            <a:pPr lvl="1"/>
            <a:r>
              <a:rPr lang="sv-SE" dirty="0"/>
              <a:t>Summa </a:t>
            </a:r>
            <a:r>
              <a:rPr lang="sv-SE" dirty="0" err="1"/>
              <a:t>patienttid</a:t>
            </a:r>
            <a:r>
              <a:rPr lang="sv-SE" dirty="0"/>
              <a:t> opåverkad</a:t>
            </a:r>
          </a:p>
          <a:p>
            <a:pPr lvl="2"/>
            <a:r>
              <a:rPr lang="sv-SE" dirty="0"/>
              <a:t>(Men patienttids</a:t>
            </a:r>
            <a:r>
              <a:rPr lang="sv-SE" i="1" dirty="0"/>
              <a:t>poäng</a:t>
            </a:r>
            <a:r>
              <a:rPr lang="sv-SE" dirty="0"/>
              <a:t> lägre)</a:t>
            </a:r>
          </a:p>
          <a:p>
            <a:pPr lvl="1"/>
            <a:r>
              <a:rPr lang="sv-SE" dirty="0"/>
              <a:t>Arbetad tid ökar =&gt; </a:t>
            </a:r>
            <a:r>
              <a:rPr lang="sv-SE" b="1" dirty="0"/>
              <a:t>Lägre utbyte</a:t>
            </a:r>
          </a:p>
          <a:p>
            <a:pPr lvl="1"/>
            <a:r>
              <a:rPr lang="sv-SE" dirty="0"/>
              <a:t>Men…</a:t>
            </a:r>
          </a:p>
          <a:p>
            <a:pPr lvl="2"/>
            <a:r>
              <a:rPr lang="sv-SE" dirty="0"/>
              <a:t>Operatörens tid ingår ej</a:t>
            </a:r>
          </a:p>
          <a:p>
            <a:pPr lvl="2"/>
            <a:r>
              <a:rPr lang="sv-SE" dirty="0" err="1"/>
              <a:t>An.läkarens</a:t>
            </a:r>
            <a:r>
              <a:rPr lang="sv-SE" dirty="0"/>
              <a:t> tid står för en liten del (ca 10%)</a:t>
            </a:r>
          </a:p>
          <a:p>
            <a:pPr lvl="2"/>
            <a:r>
              <a:rPr lang="sv-SE" dirty="0"/>
              <a:t>Se också definitioner:</a:t>
            </a:r>
          </a:p>
          <a:p>
            <a:pPr marL="0" indent="0">
              <a:buNone/>
            </a:pP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Men hur mycket är </a:t>
            </a:r>
            <a:r>
              <a:rPr lang="sv-SE" i="1" dirty="0"/>
              <a:t>faktiska </a:t>
            </a:r>
            <a:r>
              <a:rPr lang="sv-SE" dirty="0"/>
              <a:t>förutsättningar? </a:t>
            </a:r>
            <a:br>
              <a:rPr lang="sv-SE" dirty="0"/>
            </a:br>
            <a:r>
              <a:rPr lang="sv-SE" dirty="0"/>
              <a:t>Och hur mycket är planeringsprocess, strategi, kompetens, kultur, färdighet, personalmix…? </a:t>
            </a:r>
            <a:br>
              <a:rPr lang="sv-SE" dirty="0"/>
            </a:br>
            <a:endParaRPr lang="sv-SE" dirty="0"/>
          </a:p>
          <a:p>
            <a:endParaRPr lang="sv-SE" dirty="0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 rotWithShape="1">
          <a:blip r:embed="rId3"/>
          <a:srcRect t="47814" b="28786"/>
          <a:stretch/>
        </p:blipFill>
        <p:spPr>
          <a:xfrm>
            <a:off x="6830462" y="1221818"/>
            <a:ext cx="4870058" cy="707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689" y="2977320"/>
            <a:ext cx="4919831" cy="20479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98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Hur kan man påverka produktiviteten?</a:t>
            </a:r>
            <a:endParaRPr lang="sv-SE" sz="31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0162" y="1790360"/>
            <a:ext cx="11370906" cy="4351337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 </a:t>
            </a:r>
            <a:r>
              <a:rPr lang="sv-SE" dirty="0" err="1"/>
              <a:t>Patienttid</a:t>
            </a:r>
            <a:r>
              <a:rPr lang="sv-SE" dirty="0"/>
              <a:t> / Arbetad tid = </a:t>
            </a:r>
            <a:r>
              <a:rPr lang="sv-SE" b="1" dirty="0"/>
              <a:t>organisation, schema, </a:t>
            </a:r>
            <a:r>
              <a:rPr lang="sv-SE" b="1" dirty="0" err="1"/>
              <a:t>op.program</a:t>
            </a:r>
            <a:r>
              <a:rPr lang="sv-SE" b="1" dirty="0"/>
              <a:t>, vissa bytestider</a:t>
            </a:r>
          </a:p>
          <a:p>
            <a:pPr lvl="1"/>
            <a:r>
              <a:rPr lang="sv-SE" dirty="0"/>
              <a:t>Kan hantera låg bemanning</a:t>
            </a:r>
          </a:p>
          <a:p>
            <a:pPr lvl="1"/>
            <a:r>
              <a:rPr lang="sv-SE" dirty="0"/>
              <a:t>Strykningsfrekvens</a:t>
            </a:r>
          </a:p>
          <a:p>
            <a:pPr lvl="1"/>
            <a:r>
              <a:rPr lang="sv-SE" dirty="0"/>
              <a:t>Lagom stödorganisationen</a:t>
            </a:r>
          </a:p>
          <a:p>
            <a:pPr lvl="1"/>
            <a:r>
              <a:rPr lang="sv-SE" dirty="0"/>
              <a:t>Bra schemaprocess, liten variation i bemanning</a:t>
            </a:r>
          </a:p>
          <a:p>
            <a:pPr lvl="1"/>
            <a:r>
              <a:rPr lang="sv-SE" dirty="0"/>
              <a:t>Hög beläggning (”packat </a:t>
            </a:r>
            <a:r>
              <a:rPr lang="sv-SE" dirty="0" err="1"/>
              <a:t>opprogram</a:t>
            </a:r>
            <a:r>
              <a:rPr lang="sv-SE" dirty="0"/>
              <a:t>”)</a:t>
            </a:r>
          </a:p>
          <a:p>
            <a:pPr lvl="1"/>
            <a:r>
              <a:rPr lang="sv-SE" dirty="0"/>
              <a:t>Bra </a:t>
            </a:r>
            <a:r>
              <a:rPr lang="sv-SE" dirty="0" err="1"/>
              <a:t>op.program</a:t>
            </a:r>
            <a:r>
              <a:rPr lang="sv-SE" dirty="0"/>
              <a:t> med korrekta (snabba) sekvenser av operationer</a:t>
            </a:r>
          </a:p>
          <a:p>
            <a:pPr lvl="1"/>
            <a:r>
              <a:rPr lang="sv-SE" dirty="0"/>
              <a:t>Korta bytestider </a:t>
            </a:r>
            <a:r>
              <a:rPr lang="sv-SE" i="1" dirty="0"/>
              <a:t>utanför</a:t>
            </a:r>
            <a:r>
              <a:rPr lang="sv-SE" dirty="0"/>
              <a:t> </a:t>
            </a:r>
            <a:r>
              <a:rPr lang="sv-SE" dirty="0" err="1"/>
              <a:t>patienttiden</a:t>
            </a:r>
            <a:r>
              <a:rPr lang="sv-SE" dirty="0"/>
              <a:t> (förberedelse innan patient, avveckling/städning efter patient)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Patienttidspoäng / </a:t>
            </a:r>
            <a:r>
              <a:rPr lang="sv-SE" dirty="0" err="1"/>
              <a:t>Patienttid</a:t>
            </a:r>
            <a:r>
              <a:rPr lang="sv-SE" dirty="0"/>
              <a:t> = </a:t>
            </a:r>
            <a:r>
              <a:rPr lang="sv-SE" b="1" dirty="0"/>
              <a:t>processen med patienten</a:t>
            </a:r>
          </a:p>
          <a:p>
            <a:pPr lvl="1"/>
            <a:r>
              <a:rPr lang="sv-SE" dirty="0"/>
              <a:t>Korta/snabba processer (gäller arbetet som sker under </a:t>
            </a:r>
            <a:r>
              <a:rPr lang="sv-SE" dirty="0" err="1"/>
              <a:t>patienttid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Bra metoder</a:t>
            </a:r>
          </a:p>
          <a:p>
            <a:pPr lvl="1"/>
            <a:r>
              <a:rPr lang="sv-SE" dirty="0"/>
              <a:t>Bra lokaler och logistik</a:t>
            </a:r>
          </a:p>
          <a:p>
            <a:pPr lvl="1"/>
            <a:r>
              <a:rPr lang="sv-SE" dirty="0"/>
              <a:t>Kort uppläggning, sövning, väckning, transport till post-</a:t>
            </a:r>
            <a:r>
              <a:rPr lang="sv-SE" dirty="0" err="1"/>
              <a:t>op</a:t>
            </a:r>
            <a:endParaRPr lang="sv-SE" dirty="0"/>
          </a:p>
          <a:p>
            <a:pPr lvl="1"/>
            <a:r>
              <a:rPr lang="sv-SE" dirty="0"/>
              <a:t>Korta knivtider</a:t>
            </a:r>
          </a:p>
          <a:p>
            <a:pPr lvl="1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2021-04-01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47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19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Deltagande sjukhus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5350597"/>
            <a:ext cx="11370906" cy="826365"/>
          </a:xfrm>
        </p:spPr>
        <p:txBody>
          <a:bodyPr>
            <a:normAutofit/>
          </a:bodyPr>
          <a:lstStyle/>
          <a:p>
            <a:r>
              <a:rPr lang="sv-SE" sz="1800" dirty="0">
                <a:solidFill>
                  <a:schemeClr val="bg1">
                    <a:lumMod val="75000"/>
                  </a:schemeClr>
                </a:solidFill>
              </a:rPr>
              <a:t>Styrgrupp: Peter Spetz och Gunnar Enlund (</a:t>
            </a:r>
            <a:r>
              <a:rPr lang="sv-SE" sz="1800" dirty="0" err="1">
                <a:solidFill>
                  <a:schemeClr val="bg1">
                    <a:lumMod val="75000"/>
                  </a:schemeClr>
                </a:solidFill>
              </a:rPr>
              <a:t>SPORs</a:t>
            </a:r>
            <a:r>
              <a:rPr lang="sv-SE" sz="1800" dirty="0">
                <a:solidFill>
                  <a:schemeClr val="bg1">
                    <a:lumMod val="75000"/>
                  </a:schemeClr>
                </a:solidFill>
              </a:rPr>
              <a:t> styrelse)</a:t>
            </a:r>
          </a:p>
          <a:p>
            <a:r>
              <a:rPr lang="sv-SE" sz="1800" dirty="0">
                <a:solidFill>
                  <a:schemeClr val="bg1">
                    <a:lumMod val="75000"/>
                  </a:schemeClr>
                </a:solidFill>
              </a:rPr>
              <a:t>Projektledare: Erik De Geer (Region Dalarna)</a:t>
            </a:r>
          </a:p>
          <a:p>
            <a:pPr lvl="1"/>
            <a:endParaRPr lang="sv-SE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410547" y="1810693"/>
            <a:ext cx="5309702" cy="3422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/>
              <a:t>Fullt deltagande sjukhus (13 </a:t>
            </a:r>
            <a:r>
              <a:rPr lang="sv-SE" sz="2400" dirty="0" err="1"/>
              <a:t>st</a:t>
            </a:r>
            <a:r>
              <a:rPr lang="sv-SE" sz="2400" dirty="0"/>
              <a:t>)</a:t>
            </a:r>
            <a:br>
              <a:rPr lang="sv-SE" sz="2400" dirty="0"/>
            </a:br>
            <a:r>
              <a:rPr lang="sv-SE" sz="2400" dirty="0"/>
              <a:t>SPOR-data + Resursdata</a:t>
            </a:r>
            <a:br>
              <a:rPr lang="sv-SE" sz="2400" dirty="0"/>
            </a:br>
            <a:endParaRPr lang="sv-SE" sz="2400" dirty="0"/>
          </a:p>
          <a:p>
            <a:pPr lvl="1"/>
            <a:r>
              <a:rPr lang="sv-SE" sz="1800" dirty="0"/>
              <a:t>Dalarna (Falun och Mora)</a:t>
            </a:r>
          </a:p>
          <a:p>
            <a:pPr lvl="1"/>
            <a:r>
              <a:rPr lang="sv-SE" sz="1800" dirty="0"/>
              <a:t>Gävleborg (Gävle, Hudiksvall och Bollnäs)</a:t>
            </a:r>
          </a:p>
          <a:p>
            <a:pPr lvl="1"/>
            <a:r>
              <a:rPr lang="sv-SE" sz="1800" dirty="0"/>
              <a:t>Uppsala (Uppsala och Enköping)</a:t>
            </a:r>
          </a:p>
          <a:p>
            <a:pPr lvl="1"/>
            <a:r>
              <a:rPr lang="sv-SE" sz="1800" dirty="0"/>
              <a:t>Norrbotten (Gällivare, Sunderby och Piteå)</a:t>
            </a:r>
          </a:p>
          <a:p>
            <a:pPr lvl="1"/>
            <a:r>
              <a:rPr lang="sv-SE" sz="1800" dirty="0"/>
              <a:t>Sörmland (Eskilstuna, Katrineholm)</a:t>
            </a:r>
          </a:p>
          <a:p>
            <a:pPr lvl="1"/>
            <a:r>
              <a:rPr lang="sv-SE" sz="1800" dirty="0"/>
              <a:t>Stockholm (KS-Solna Kirurgoperation)</a:t>
            </a:r>
          </a:p>
          <a:p>
            <a:pPr lvl="1"/>
            <a:endParaRPr lang="sv-SE" dirty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6471685" y="1810693"/>
            <a:ext cx="5309767" cy="3422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Delvis deltagande sjukhus (9 </a:t>
            </a:r>
            <a:r>
              <a:rPr lang="sv-SE" sz="2400" dirty="0" err="1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br>
              <a:rPr lang="sv-SE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SPOR-data  </a:t>
            </a:r>
            <a:br>
              <a:rPr lang="sv-SE" sz="1800" dirty="0">
                <a:solidFill>
                  <a:schemeClr val="bg1">
                    <a:lumMod val="50000"/>
                  </a:schemeClr>
                </a:solidFill>
              </a:rPr>
            </a:br>
            <a:endParaRPr lang="sv-SE" sz="1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sv-SE" sz="1800" dirty="0">
                <a:solidFill>
                  <a:schemeClr val="bg1">
                    <a:lumMod val="50000"/>
                  </a:schemeClr>
                </a:solidFill>
              </a:rPr>
              <a:t>Halland (Halmstad, Varberg, Kungsbacka)</a:t>
            </a:r>
          </a:p>
          <a:p>
            <a:pPr lvl="1"/>
            <a:r>
              <a:rPr lang="sv-SE" sz="1800" dirty="0">
                <a:solidFill>
                  <a:schemeClr val="bg1">
                    <a:lumMod val="50000"/>
                  </a:schemeClr>
                </a:solidFill>
              </a:rPr>
              <a:t>Sörmland (Nyköping)</a:t>
            </a:r>
          </a:p>
          <a:p>
            <a:pPr lvl="1"/>
            <a:r>
              <a:rPr lang="sv-SE" sz="1800" dirty="0">
                <a:solidFill>
                  <a:schemeClr val="bg1">
                    <a:lumMod val="50000"/>
                  </a:schemeClr>
                </a:solidFill>
              </a:rPr>
              <a:t>Stockholm (Capio S:t Göran, Södertälje)</a:t>
            </a:r>
          </a:p>
          <a:p>
            <a:pPr lvl="1"/>
            <a:r>
              <a:rPr lang="sv-SE" sz="1800" dirty="0">
                <a:solidFill>
                  <a:schemeClr val="bg1">
                    <a:lumMod val="50000"/>
                  </a:schemeClr>
                </a:solidFill>
              </a:rPr>
              <a:t>Västerbotten (Umeå, Lycksele, Skellefteå)</a:t>
            </a:r>
          </a:p>
          <a:p>
            <a:pPr marL="457200" lvl="1" indent="0">
              <a:buNone/>
            </a:pPr>
            <a:endParaRPr lang="sv-SE" sz="1300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494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991" y="1405732"/>
            <a:ext cx="4204334" cy="40388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-25786"/>
            <a:ext cx="10619402" cy="1210581"/>
          </a:xfrm>
        </p:spPr>
        <p:txBody>
          <a:bodyPr/>
          <a:lstStyle/>
          <a:p>
            <a:r>
              <a:rPr lang="sv-SE" dirty="0"/>
              <a:t>Arbetet hittills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213" y="1825625"/>
            <a:ext cx="11370906" cy="4351337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Förfrågan: aug 2019</a:t>
            </a:r>
          </a:p>
          <a:p>
            <a:r>
              <a:rPr lang="sv-SE" dirty="0"/>
              <a:t>Arbetsgrupp: jan 2020</a:t>
            </a:r>
          </a:p>
          <a:p>
            <a:r>
              <a:rPr lang="sv-SE" dirty="0"/>
              <a:t>Projektgrupp: sep 2020</a:t>
            </a:r>
          </a:p>
          <a:p>
            <a:pPr lvl="1"/>
            <a:r>
              <a:rPr lang="sv-SE" dirty="0"/>
              <a:t>Definitioner</a:t>
            </a:r>
          </a:p>
          <a:p>
            <a:pPr lvl="1"/>
            <a:r>
              <a:rPr lang="sv-SE" dirty="0"/>
              <a:t>Power-BI</a:t>
            </a:r>
          </a:p>
          <a:p>
            <a:pPr lvl="2"/>
            <a:r>
              <a:rPr lang="sv-SE" dirty="0"/>
              <a:t>SPOR-data</a:t>
            </a:r>
          </a:p>
          <a:p>
            <a:pPr lvl="2"/>
            <a:r>
              <a:rPr lang="sv-SE" dirty="0"/>
              <a:t>Resursdata</a:t>
            </a:r>
          </a:p>
          <a:p>
            <a:pPr lvl="1"/>
            <a:r>
              <a:rPr lang="sv-SE" dirty="0"/>
              <a:t>Validering och känslighet</a:t>
            </a:r>
          </a:p>
          <a:p>
            <a:pPr lvl="1"/>
            <a:r>
              <a:rPr lang="sv-SE" dirty="0"/>
              <a:t>”Kontext” och jämförelser</a:t>
            </a:r>
          </a:p>
          <a:p>
            <a:pPr lvl="1"/>
            <a:r>
              <a:rPr lang="sv-SE" dirty="0"/>
              <a:t>Dokumentation</a:t>
            </a:r>
          </a:p>
          <a:p>
            <a:r>
              <a:rPr lang="sv-SE" dirty="0"/>
              <a:t>Slutkonferens Pilot: feb 2021</a:t>
            </a:r>
          </a:p>
          <a:p>
            <a:r>
              <a:rPr lang="sv-SE" dirty="0"/>
              <a:t>Fortsatt arbete: Nationellt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991" y="1769595"/>
            <a:ext cx="6236680" cy="3529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991" y="1984910"/>
            <a:ext cx="6124059" cy="3955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990" y="2215275"/>
            <a:ext cx="7499771" cy="3034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009" y="2398159"/>
            <a:ext cx="7114657" cy="3509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6795" y="2731119"/>
            <a:ext cx="7484861" cy="3265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67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402156"/>
            <a:ext cx="10611239" cy="1216024"/>
          </a:xfrm>
        </p:spPr>
        <p:txBody>
          <a:bodyPr>
            <a:normAutofit/>
          </a:bodyPr>
          <a:lstStyle/>
          <a:p>
            <a:pPr algn="ctr"/>
            <a:r>
              <a:rPr lang="sv-SE" sz="7200" dirty="0"/>
              <a:t>ANALYSMETODEN</a:t>
            </a:r>
          </a:p>
        </p:txBody>
      </p:sp>
    </p:spTree>
    <p:extLst>
      <p:ext uri="{BB962C8B-B14F-4D97-AF65-F5344CB8AC3E}">
        <p14:creationId xmlns:p14="http://schemas.microsoft.com/office/powerpoint/2010/main" val="60851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-150923"/>
            <a:ext cx="10619402" cy="1210581"/>
          </a:xfrm>
        </p:spPr>
        <p:txBody>
          <a:bodyPr/>
          <a:lstStyle/>
          <a:p>
            <a:r>
              <a:rPr lang="sv-SE" dirty="0"/>
              <a:t>”Produktivitetskarta”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t="5474" r="2068"/>
          <a:stretch/>
        </p:blipFill>
        <p:spPr>
          <a:xfrm>
            <a:off x="2265050" y="869134"/>
            <a:ext cx="6118458" cy="559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2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-123761"/>
            <a:ext cx="10619402" cy="1210581"/>
          </a:xfrm>
        </p:spPr>
        <p:txBody>
          <a:bodyPr/>
          <a:lstStyle/>
          <a:p>
            <a:r>
              <a:rPr lang="sv-SE" dirty="0"/>
              <a:t>”Tabell för processfart”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42" y="739737"/>
            <a:ext cx="9593014" cy="54871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1315102"/>
      </p:ext>
    </p:extLst>
  </p:cSld>
  <p:clrMapOvr>
    <a:masterClrMapping/>
  </p:clrMapOvr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lankett" ma:contentTypeID="0x010100AC92CF2061C10240851FF38CAA99F4B8020100F310B003C35C654C864C96586056CDEC" ma:contentTypeVersion="450" ma:contentTypeDescription="Skapa ett nytt dokument." ma:contentTypeScope="" ma:versionID="d1fb15099e765e491b90cfdb61e50a31">
  <xsd:schema xmlns:xsd="http://www.w3.org/2001/XMLSchema" xmlns:xs="http://www.w3.org/2001/XMLSchema" xmlns:p="http://schemas.microsoft.com/office/2006/metadata/properties" xmlns:ns2="2f901946-e264-40a9-b252-19c7dedd3add" xmlns:ns3="c6056b2c-9b66-4941-ba4f-b114eec7ed26" targetNamespace="http://schemas.microsoft.com/office/2006/metadata/properties" ma:root="true" ma:fieldsID="d039476440dfb9f5cc80035c1206fafc" ns2:_="" ns3:_="">
    <xsd:import namespace="2f901946-e264-40a9-b252-19c7dedd3add"/>
    <xsd:import namespace="c6056b2c-9b66-4941-ba4f-b114eec7ed26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GodkantAv" minOccurs="0"/>
                <xsd:element ref="ns2:LD_GodkantDatum" minOccurs="0"/>
                <xsd:element ref="ns2:LD_Diarienummer" minOccurs="0"/>
                <xsd:element ref="ns2:LD_Beslutsnummer" minOccurs="0"/>
                <xsd:element ref="ns2:LD_OldPubliceringsstatus" minOccurs="0"/>
                <xsd:element ref="ns2:TaxCatchAll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j125def9988a4544907fddb4a09b1af5" minOccurs="0"/>
                <xsd:element ref="ns2:ib8be5378b304cd19503fe0f13c962e4" minOccurs="0"/>
                <xsd:element ref="ns2:ib626626c2604ac096d2606abc0b50e1" minOccurs="0"/>
                <xsd:element ref="ns2:LD_OldDokumentstatus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7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8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9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0" nillable="true" ma:displayName="Version" ma:internalName="LD_Version" ma:readOnly="false">
      <xsd:simpleType>
        <xsd:restriction base="dms:Text"/>
      </xsd:simpleType>
    </xsd:element>
    <xsd:element name="LD_GranskatAv" ma:index="11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2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3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GodkantAv" ma:index="15" nillable="true" ma:displayName="Godkänt av" ma:list="UserInfo" ma:internalName="LD_GodkantAv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GodkantDatum" ma:index="16" nillable="true" ma:displayName="Godkänt datum" ma:internalName="LD_GodkantDatum" ma:readOnly="false">
      <xsd:simpleType>
        <xsd:restriction base="dms:DateTime"/>
      </xsd:simpleType>
    </xsd:element>
    <xsd:element name="LD_Diarienummer" ma:index="17" nillable="true" ma:displayName="Diarienummer" ma:internalName="LD_Diarienummer" ma:readOnly="false">
      <xsd:simpleType>
        <xsd:restriction base="dms:Text"/>
      </xsd:simpleType>
    </xsd:element>
    <xsd:element name="LD_Beslutsnummer" ma:index="18" nillable="true" ma:displayName="Beslutsnummer" ma:internalName="LD_Beslutsnummer" ma:readOnly="false">
      <xsd:simpleType>
        <xsd:restriction base="dms:Text"/>
      </xsd:simpleType>
    </xsd:element>
    <xsd:element name="LD_OldPubliceringsstatus" ma:index="20" nillable="true" ma:displayName="Old Publiceringsstatus" ma:hidden="true" ma:internalName="LD_OldPubliceringsstatus" ma:readOnly="false">
      <xsd:simpleType>
        <xsd:restriction base="dms:Text"/>
      </xsd:simpleType>
    </xsd:element>
    <xsd:element name="TaxCatchAll" ma:index="21" nillable="true" ma:displayName="Taxonomy Catch All Column" ma:hidden="true" ma:list="{590d8321-ec3a-46c9-8bb0-088c8a285ba7}" ma:internalName="TaxCatchAll" ma:showField="CatchAllData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readOnly="false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626626c2604ac096d2606abc0b50e1" ma:index="33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Dokumentstatus" ma:index="34" nillable="true" ma:displayName="Old Dokumentstatus" ma:hidden="true" ma:internalName="LD_OldDokumentstatus" ma:readOnly="false">
      <xsd:simpleType>
        <xsd:restriction base="dms:Text"/>
      </xsd:simpleType>
    </xsd:element>
    <xsd:element name="TaxCatchAllLabel" ma:index="35" nillable="true" ma:displayName="Taxonomy Catch All Column1" ma:hidden="true" ma:list="{590d8321-ec3a-46c9-8bb0-088c8a285ba7}" ma:internalName="TaxCatchAllLabel" ma:readOnly="true" ma:showField="CatchAllDataLabel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6b2c-9b66-4941-ba4f-b114eec7ed26" elementFormDefault="qualified">
    <xsd:import namespace="http://schemas.microsoft.com/office/2006/documentManagement/types"/>
    <xsd:import namespace="http://schemas.microsoft.com/office/infopath/2007/PartnerControls"/>
    <xsd:element name="_dlc_DocId" ma:index="37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8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9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e7769dcc-5dd1-4f02-a71f-f2e47d1eab4e" ContentTypeId="0x010100AC92CF2061C10240851FF38CAA99F4B80201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125def9988a4544907fddb4a09b1af5 xmlns="2f901946-e264-40a9-b252-19c7dedd3add">
      <Terms xmlns="http://schemas.microsoft.com/office/infopath/2007/PartnerControls"/>
    </j125def9988a4544907fddb4a09b1af5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powerpointmall</TermName>
          <TermId xmlns="http://schemas.microsoft.com/office/infopath/2007/PartnerControls">8a709a16-dce5-48c9-b324-adb936197cd8</TermId>
        </TermInfo>
      </Terms>
    </ib8be5378b304cd19503fe0f13c962e4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TaxCatchAll xmlns="2f901946-e264-40a9-b252-19c7dedd3add">
      <Value>33</Value>
      <Value>620</Value>
      <Value>24</Value>
      <Value>38</Value>
      <Value>1</Value>
    </TaxCatchAll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LD_Dokumentansvarig xmlns="2f901946-e264-40a9-b252-19c7dedd3add">
      <UserInfo>
        <DisplayName>Jansson Markus /Central förvaltning Personalenhet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OldPubliceringsstatus xmlns="2f901946-e264-40a9-b252-19c7dedd3add">Revidering pågår</LD_OldPubliceringsstatus>
    <LD_Publiceringsstatus xmlns="2f901946-e264-40a9-b252-19c7dedd3add">Publicering pågår</LD_Publiceringsstatus>
    <LD_Version xmlns="2f901946-e264-40a9-b252-19c7dedd3add">1.0</LD_Version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  <LD_DokumentID xmlns="2f901946-e264-40a9-b252-19c7dedd3add">
      <Url>http://ar.ltdalarna.se/arbetsrum/OHAR4G1Q/_layouts/15/DocIdRedir.aspx?ID=JHXJTDKSTMXR-638439718-50</Url>
      <Description>JHXJTDKSTMXR-638439718-50</Description>
    </LD_DokumentID>
    <LD_Dokumentstatus xmlns="2f901946-e264-40a9-b252-19c7dedd3add">Godkänt</LD_Dokumentstatus>
    <LD_OldDokumentstatus xmlns="2f901946-e264-40a9-b252-19c7dedd3add">Godkännande pågår</LD_OldDokumentstatus>
    <_dlc_DocId xmlns="c6056b2c-9b66-4941-ba4f-b114eec7ed26">JHXJTDKSTMXR-2145828690-717</_dlc_DocId>
    <_dlc_DocIdUrl xmlns="c6056b2c-9b66-4941-ba4f-b114eec7ed26">
      <Url>http://ar.ltdalarna.se/arbetsrum/OHAR4G1Q/publicerat/_layouts/15/DocIdRedir.aspx?ID=JHXJTDKSTMXR-2145828690-717</Url>
      <Description>JHXJTDKSTMXR-2145828690-717</Description>
    </_dlc_DocIdUrl>
    <LD_Diarienummer xmlns="2f901946-e264-40a9-b252-19c7dedd3add" xsi:nil="true"/>
    <LD_GodkantDatum xmlns="2f901946-e264-40a9-b252-19c7dedd3add">2019-01-14T13:10:16+00:00</LD_GodkantDatum>
    <LD_GodkantAv xmlns="2f901946-e264-40a9-b252-19c7dedd3add">
      <UserInfo>
        <DisplayName>Jansson Markus /Central förvaltning Personalenhet /Falun</DisplayName>
        <AccountId>34</AccountId>
        <AccountType/>
      </UserInfo>
    </LD_GodkantAv>
    <LD_Beslutsnummer xmlns="2f901946-e264-40a9-b252-19c7dedd3add" xsi:nil="true"/>
  </documentManagement>
</p:properties>
</file>

<file path=customXml/itemProps1.xml><?xml version="1.0" encoding="utf-8"?>
<ds:datastoreItem xmlns:ds="http://schemas.openxmlformats.org/officeDocument/2006/customXml" ds:itemID="{20024E15-E290-4AB3-AE13-73E4633A1C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E1A7A7-9709-4855-B0E9-420B1AA95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c6056b2c-9b66-4941-ba4f-b114eec7e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908D4C-69A5-4436-ADFD-061832FB1A4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0EFA16D-6D67-4242-869E-4B66269C396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6FB3ADD-DCDF-4A07-9C45-CA476A044990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2f901946-e264-40a9-b252-19c7dedd3add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c6056b2c-9b66-4941-ba4f-b114eec7ed2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9466</TotalTime>
  <Words>2482</Words>
  <Application>Microsoft Office PowerPoint</Application>
  <PresentationFormat>Bredbild</PresentationFormat>
  <Paragraphs>437</Paragraphs>
  <Slides>47</Slides>
  <Notes>24</Notes>
  <HiddenSlides>4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47</vt:i4>
      </vt:variant>
    </vt:vector>
  </HeadingPairs>
  <TitlesOfParts>
    <vt:vector size="51" baseType="lpstr">
      <vt:lpstr>Arial</vt:lpstr>
      <vt:lpstr>Brush Script MT</vt:lpstr>
      <vt:lpstr>Cambria Math</vt:lpstr>
      <vt:lpstr>VCdag</vt:lpstr>
      <vt:lpstr>Benchmark i SPOR  (pilot)</vt:lpstr>
      <vt:lpstr>INNEHÅLL</vt:lpstr>
      <vt:lpstr>PROJEKTET</vt:lpstr>
      <vt:lpstr>SYFTE – Benchmark i SPOR (pilot)</vt:lpstr>
      <vt:lpstr>Deltagande sjukhus</vt:lpstr>
      <vt:lpstr>Arbetet hittills</vt:lpstr>
      <vt:lpstr>ANALYSMETODEN</vt:lpstr>
      <vt:lpstr>”Produktivitetskarta”</vt:lpstr>
      <vt:lpstr>”Tabell för processfart”</vt:lpstr>
      <vt:lpstr>Kvoter &amp; matematiska uttryck</vt:lpstr>
      <vt:lpstr>Insatsfaktor och produktionsmått</vt:lpstr>
      <vt:lpstr>Patienttidspoäng – det viktigaste</vt:lpstr>
      <vt:lpstr>Kvoternas innebörd</vt:lpstr>
      <vt:lpstr>Att läsa produktivitetskartan </vt:lpstr>
      <vt:lpstr>RESULTAT  &amp;  DEMO</vt:lpstr>
      <vt:lpstr>Kartan</vt:lpstr>
      <vt:lpstr>Produktivitet - Operationsenhet</vt:lpstr>
      <vt:lpstr>Produktivitet - Operationsenhet</vt:lpstr>
      <vt:lpstr>Produktivitet - Operationsenhet</vt:lpstr>
      <vt:lpstr>Produktivitet – Över tid</vt:lpstr>
      <vt:lpstr>Produktivitet – Över tid (Elektiv enhet)</vt:lpstr>
      <vt:lpstr>Slutsatser - Kartan</vt:lpstr>
      <vt:lpstr>Processfart</vt:lpstr>
      <vt:lpstr>Innehåll</vt:lpstr>
      <vt:lpstr>Processfart – Goda exempel</vt:lpstr>
      <vt:lpstr>Processfart – Vanligaste ingrepp I</vt:lpstr>
      <vt:lpstr>Processfart – Vanligaste ingrepp II</vt:lpstr>
      <vt:lpstr>Processfart – Vanligaste ingrepp III</vt:lpstr>
      <vt:lpstr>DEMO!</vt:lpstr>
      <vt:lpstr>Tack!</vt:lpstr>
      <vt:lpstr>PowerPoint-presentation</vt:lpstr>
      <vt:lpstr>Säkerhet i resultaten</vt:lpstr>
      <vt:lpstr>Innehåll</vt:lpstr>
      <vt:lpstr>Variation mellan år</vt:lpstr>
      <vt:lpstr>Exempel - Simulering</vt:lpstr>
      <vt:lpstr>Exempel forts. - Simulering</vt:lpstr>
      <vt:lpstr>Exempel forts - Variation över tid</vt:lpstr>
      <vt:lpstr>Slutsatser - Säkerhet</vt:lpstr>
      <vt:lpstr>Förutsättningar</vt:lpstr>
      <vt:lpstr>Innehåll</vt:lpstr>
      <vt:lpstr>Personalmix (C-op)</vt:lpstr>
      <vt:lpstr>Personalmix (Elektiv enhet)</vt:lpstr>
      <vt:lpstr>Flaskhalsproduktivitet</vt:lpstr>
      <vt:lpstr>Slutord</vt:lpstr>
      <vt:lpstr>Vad justerar vi för och inte?</vt:lpstr>
      <vt:lpstr>Vilken effekt får ett stort utbildningsuppdrag?</vt:lpstr>
      <vt:lpstr>Hur kan man påverka produktiviteten?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Lyckner, Sara</cp:lastModifiedBy>
  <cp:revision>685</cp:revision>
  <cp:lastPrinted>2020-10-21T07:28:26Z</cp:lastPrinted>
  <dcterms:created xsi:type="dcterms:W3CDTF">2016-11-14T14:16:14Z</dcterms:created>
  <dcterms:modified xsi:type="dcterms:W3CDTF">2021-04-01T15:19:11Z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35d67994db9475aa58636ebfce59533">
    <vt:lpwstr>sv - svenska|fc4bf42e-8ca5-492e-bdac-5e5e0115cfa8</vt:lpwstr>
  </property>
  <property fmtid="{D5CDD505-2E9C-101B-9397-08002B2CF9AE}" pid="3" name="ContentTypeId">
    <vt:lpwstr>0x010100AC92CF2061C10240851FF38CAA99F4B8020100F310B003C35C654C864C96586056CDEC</vt:lpwstr>
  </property>
  <property fmtid="{D5CDD505-2E9C-101B-9397-08002B2CF9AE}" pid="4" name="TaxCatchAll">
    <vt:lpwstr>7;#sv - svenska</vt:lpwstr>
  </property>
  <property fmtid="{D5CDD505-2E9C-101B-9397-08002B2CF9AE}" pid="5" name="LD_GallerForVerksamhet">
    <vt:lpwstr>33;#LD|30ac7822-68c2-42d2-8d58-accf1e3539f2</vt:lpwstr>
  </property>
  <property fmtid="{D5CDD505-2E9C-101B-9397-08002B2CF9AE}" pid="6" name="LD_Process">
    <vt:lpwstr/>
  </property>
  <property fmtid="{D5CDD505-2E9C-101B-9397-08002B2CF9AE}" pid="7" name="LD_Forfattning">
    <vt:lpwstr/>
  </property>
  <property fmtid="{D5CDD505-2E9C-101B-9397-08002B2CF9AE}" pid="8" name="LD_Nyckelord">
    <vt:lpwstr/>
  </property>
  <property fmtid="{D5CDD505-2E9C-101B-9397-08002B2CF9AE}" pid="9" name="LD_Dokumentsamling">
    <vt:lpwstr>620;#powerpointmall|8a709a16-dce5-48c9-b324-adb936197cd8</vt:lpwstr>
  </property>
  <property fmtid="{D5CDD505-2E9C-101B-9397-08002B2CF9AE}" pid="10" name="LD_Dokumenttyp">
    <vt:lpwstr>24;#Standarddokument|4d12e0b9-1967-41ec-b4ec-5579d11176b8</vt:lpwstr>
  </property>
  <property fmtid="{D5CDD505-2E9C-101B-9397-08002B2CF9AE}" pid="11" name="eb7deb89d2814b7b90e1fef0bccd24ec">
    <vt:lpwstr/>
  </property>
  <property fmtid="{D5CDD505-2E9C-101B-9397-08002B2CF9AE}" pid="12" name="c37888536a3e4198892c360a23f46821">
    <vt:lpwstr/>
  </property>
  <property fmtid="{D5CDD505-2E9C-101B-9397-08002B2CF9AE}" pid="13" name="e4631235004c4161a9f23c41f2f2c9d6">
    <vt:lpwstr/>
  </property>
  <property fmtid="{D5CDD505-2E9C-101B-9397-08002B2CF9AE}" pid="14" name="LD_Diagnos">
    <vt:lpwstr/>
  </property>
  <property fmtid="{D5CDD505-2E9C-101B-9397-08002B2CF9AE}" pid="15" name="LD_Sprak">
    <vt:lpwstr>1;#sv - svenska|fc4bf42e-8ca5-492e-bdac-5e5e0115cfa8</vt:lpwstr>
  </property>
  <property fmtid="{D5CDD505-2E9C-101B-9397-08002B2CF9AE}" pid="16" name="LD_MeSHterm">
    <vt:lpwstr/>
  </property>
  <property fmtid="{D5CDD505-2E9C-101B-9397-08002B2CF9AE}" pid="17" name="_dlc_DocIdItemGuid">
    <vt:lpwstr>478ac456-debb-4762-9ea7-ef009ac3d5d6</vt:lpwstr>
  </property>
  <property fmtid="{D5CDD505-2E9C-101B-9397-08002B2CF9AE}" pid="18" name="Granskning">
    <vt:lpwstr/>
  </property>
  <property fmtid="{D5CDD505-2E9C-101B-9397-08002B2CF9AE}" pid="19" name="Order">
    <vt:r8>13100</vt:r8>
  </property>
  <property fmtid="{D5CDD505-2E9C-101B-9397-08002B2CF9AE}" pid="20" name="xd_ProgID">
    <vt:lpwstr/>
  </property>
  <property fmtid="{D5CDD505-2E9C-101B-9397-08002B2CF9AE}" pid="21" name="TemplateUrl">
    <vt:lpwstr/>
  </property>
  <property fmtid="{D5CDD505-2E9C-101B-9397-08002B2CF9AE}" pid="22" name="_CopySource">
    <vt:lpwstr>http://ar.ltdalarna.se/arbetsrum/OHAR4G1Q/4G8V/Lists/informerande/Region Dalarna - Standard Powerpointmall.pptx</vt:lpwstr>
  </property>
  <property fmtid="{D5CDD505-2E9C-101B-9397-08002B2CF9AE}" pid="23" name="Godkännande och publicering">
    <vt:lpwstr>http://ar.ltdalarna.se/arbetsrum/OHAR4G1Q/_layouts/15/wrkstat.aspx?List=897c8b83-9ffe-46c2-b9b4-7cbdc1558ee9&amp;WorkflowInstanceName=23b98503-3154-493f-9ae5-e4c37136ec7d, Godkänt</vt:lpwstr>
  </property>
  <property fmtid="{D5CDD505-2E9C-101B-9397-08002B2CF9AE}" pid="24" name="LD_GiltigtTill">
    <vt:filetime>2022-01-14T13:12:34Z</vt:filetime>
  </property>
  <property fmtid="{D5CDD505-2E9C-101B-9397-08002B2CF9AE}" pid="25" name="LD_Gallringsfrist">
    <vt:lpwstr>38;#3 år|8a73ccd2-b425-41f1-973a-0e59e31951c0</vt:lpwstr>
  </property>
  <property fmtid="{D5CDD505-2E9C-101B-9397-08002B2CF9AE}" pid="26" name="maa9fd36c38347e1a5ddfad159d25a0c">
    <vt:lpwstr>3 år|8a73ccd2-b425-41f1-973a-0e59e31951c0</vt:lpwstr>
  </property>
</Properties>
</file>