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15"/>
  </p:notesMasterIdLst>
  <p:sldIdLst>
    <p:sldId id="257" r:id="rId5"/>
    <p:sldId id="265" r:id="rId6"/>
    <p:sldId id="268" r:id="rId7"/>
    <p:sldId id="266" r:id="rId8"/>
    <p:sldId id="256" r:id="rId9"/>
    <p:sldId id="262" r:id="rId10"/>
    <p:sldId id="264" r:id="rId11"/>
    <p:sldId id="263" r:id="rId12"/>
    <p:sldId id="267" r:id="rId13"/>
    <p:sldId id="260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C305C-620C-4950-B3CF-FA71E1C8EC3D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3431C-F8FE-4CBF-8C71-584250CCF8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354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FDEE8-F113-436E-BCA0-69AC2F0B07F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71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77D7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79505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2021-03-19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15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98023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nskapsstyrningvard.se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unskapsstyrning-vard@skl.se" TargetMode="External"/><Relationship Id="rId2" Type="http://schemas.openxmlformats.org/officeDocument/2006/relationships/hyperlink" Target="http://www.kunskapsstyrningvard.se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s://pub.editnews.com/Subscribe/Form/823/ae823c67ef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3CCBA4-8933-FF44-AAA4-7FA01FA51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447" y="2338185"/>
            <a:ext cx="11612879" cy="1219200"/>
          </a:xfrm>
        </p:spPr>
        <p:txBody>
          <a:bodyPr>
            <a:normAutofit fontScale="90000"/>
          </a:bodyPr>
          <a:lstStyle/>
          <a:p>
            <a:r>
              <a:rPr lang="sv-SE" sz="3100" dirty="0" smtClean="0"/>
              <a:t>Nationellt programområde (NPO)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6000" dirty="0" smtClean="0">
                <a:latin typeface="Garamond" panose="02020404030301010803" pitchFamily="18" charset="0"/>
              </a:rPr>
              <a:t>Perioperativvård, intensivvård och transplantation</a:t>
            </a:r>
            <a:endParaRPr lang="sv-SE" sz="6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61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0FCBFC1-E1DD-2D4F-87B9-91AF44DB16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319C97-163B-E047-B94B-ADFC7EA8AA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sv-SE" dirty="0" smtClean="0"/>
              <a:t>TACK!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171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Huvudsyfte med systemet för kunskapsstyrning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335394" cy="4186238"/>
          </a:xfrm>
        </p:spPr>
        <p:txBody>
          <a:bodyPr/>
          <a:lstStyle/>
          <a:p>
            <a:r>
              <a:rPr lang="sv-S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Samverkan för en mer </a:t>
            </a:r>
            <a:r>
              <a:rPr lang="sv-S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kunskapsbaserad</a:t>
            </a:r>
            <a:r>
              <a:rPr lang="sv-S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jämlik och resurseffektiv </a:t>
            </a:r>
            <a:r>
              <a:rPr lang="sv-S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vård.</a:t>
            </a:r>
          </a:p>
          <a:p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Utgående från socialstyrelsens målområden för ”</a:t>
            </a: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</a:t>
            </a:r>
            <a:r>
              <a:rPr lang="sv-S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 vård”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Kunskapsbaserad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Säker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Individanpassad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Jämlik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Tillgänglig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Effektiv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07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Varför nationell kunskapsstyrning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4118308" cy="4351338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/>
              <a:t>Varför?</a:t>
            </a:r>
            <a:endParaRPr lang="sv-SE" sz="2400" dirty="0"/>
          </a:p>
          <a:p>
            <a:pPr marL="800100" lvl="1" indent="-342900"/>
            <a:r>
              <a:rPr lang="sv-SE" dirty="0"/>
              <a:t>Nå en mer jämlik vård i landet</a:t>
            </a:r>
          </a:p>
          <a:p>
            <a:pPr marL="800100" lvl="1" indent="-342900"/>
            <a:r>
              <a:rPr lang="sv-SE" dirty="0"/>
              <a:t>Nå en mer resurseffektiv vård</a:t>
            </a:r>
          </a:p>
          <a:p>
            <a:pPr marL="800100" lvl="1" indent="-342900"/>
            <a:r>
              <a:rPr lang="sv-SE" dirty="0"/>
              <a:t>Nå en mer kunskapsbaserad vård</a:t>
            </a: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79477" y="1825625"/>
            <a:ext cx="5193323" cy="3684221"/>
          </a:xfrm>
        </p:spPr>
        <p:txBody>
          <a:bodyPr/>
          <a:lstStyle/>
          <a:p>
            <a:pPr marL="0" indent="0">
              <a:buNone/>
            </a:pPr>
            <a:r>
              <a:rPr lang="sv-SE" sz="2400" b="1" dirty="0"/>
              <a:t>	Bakgrund: </a:t>
            </a:r>
            <a:endParaRPr lang="sv-SE" sz="2400" dirty="0"/>
          </a:p>
          <a:p>
            <a:pPr marL="1257300" lvl="2" indent="-342900"/>
            <a:r>
              <a:rPr lang="sv-SE" sz="2400" dirty="0"/>
              <a:t>Oönskad variation i praxis</a:t>
            </a:r>
          </a:p>
          <a:p>
            <a:pPr marL="1257300" lvl="2" indent="-342900"/>
            <a:r>
              <a:rPr lang="sv-SE" sz="2400" dirty="0"/>
              <a:t>Förekomst av olämplig vård</a:t>
            </a:r>
          </a:p>
          <a:p>
            <a:pPr marL="1257300" lvl="2" indent="-342900"/>
            <a:r>
              <a:rPr lang="sv-SE" sz="2400" dirty="0"/>
              <a:t>För många vårdskador</a:t>
            </a:r>
          </a:p>
          <a:p>
            <a:pPr marL="1257300" lvl="2" indent="-342900"/>
            <a:r>
              <a:rPr lang="sv-SE" sz="2400" dirty="0"/>
              <a:t>Oförmåga att införa det vi vet fungerar</a:t>
            </a:r>
          </a:p>
          <a:p>
            <a:pPr marL="1257300" lvl="2" indent="-342900"/>
            <a:r>
              <a:rPr lang="sv-SE" sz="2400" dirty="0"/>
              <a:t>”Slöseri” som leder till resursbrist och ökade kostnader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522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Uppdragsbeskrivning NPO </a:t>
            </a:r>
            <a:r>
              <a:rPr lang="sv-SE" dirty="0" err="1"/>
              <a:t>PIVoT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571076"/>
          </a:xfrm>
        </p:spPr>
        <p:txBody>
          <a:bodyPr>
            <a:normAutofit fontScale="85000" lnSpcReduction="20000"/>
          </a:bodyPr>
          <a:lstStyle/>
          <a:p>
            <a:r>
              <a:rPr lang="sv-SE" sz="3000" dirty="0"/>
              <a:t>Programområdets huvudsakliga uppdrag är att leda och samordna kunskapsstyrningen inom aktuellt fält. </a:t>
            </a:r>
            <a:endParaRPr lang="sv-SE" sz="3000" dirty="0" smtClean="0"/>
          </a:p>
          <a:p>
            <a:r>
              <a:rPr lang="sv-SE" sz="3000" dirty="0" smtClean="0"/>
              <a:t>I </a:t>
            </a:r>
            <a:r>
              <a:rPr lang="sv-SE" sz="3000" dirty="0"/>
              <a:t>uppdraget ingår att:</a:t>
            </a:r>
          </a:p>
          <a:p>
            <a:pPr lvl="1"/>
            <a:r>
              <a:rPr lang="sv-SE" dirty="0"/>
              <a:t>Kartlägga, följa upp och analysera sitt område,</a:t>
            </a:r>
          </a:p>
          <a:p>
            <a:pPr lvl="1"/>
            <a:r>
              <a:rPr lang="sv-SE" dirty="0"/>
              <a:t>Göra behovs- och intressentanalyser (identifiera gap), </a:t>
            </a:r>
          </a:p>
          <a:p>
            <a:pPr lvl="1"/>
            <a:r>
              <a:rPr lang="sv-SE" dirty="0">
                <a:solidFill>
                  <a:srgbClr val="FF0000"/>
                </a:solidFill>
              </a:rPr>
              <a:t>Bidra i arbetet med att använda och utveckla relevanta nationella kvalitetsregister,</a:t>
            </a:r>
          </a:p>
          <a:p>
            <a:pPr lvl="1"/>
            <a:r>
              <a:rPr lang="sv-SE" dirty="0" smtClean="0">
                <a:solidFill>
                  <a:srgbClr val="FF0000"/>
                </a:solidFill>
              </a:rPr>
              <a:t>Identifiera kunskapsluckor och när kunskapsstöd saknas,</a:t>
            </a:r>
          </a:p>
          <a:p>
            <a:pPr lvl="1"/>
            <a:r>
              <a:rPr lang="sv-SE" dirty="0" smtClean="0">
                <a:solidFill>
                  <a:srgbClr val="FF0000"/>
                </a:solidFill>
              </a:rPr>
              <a:t>Utse </a:t>
            </a:r>
            <a:r>
              <a:rPr lang="sv-SE" dirty="0">
                <a:solidFill>
                  <a:srgbClr val="FF0000"/>
                </a:solidFill>
              </a:rPr>
              <a:t>nationella arbets-/sakkunniggrupper</a:t>
            </a:r>
          </a:p>
          <a:p>
            <a:pPr lvl="1"/>
            <a:r>
              <a:rPr lang="sv-SE" dirty="0"/>
              <a:t>Delta i Socialstyrelsens arbete med nivåstrukturering </a:t>
            </a:r>
          </a:p>
          <a:p>
            <a:pPr lvl="1"/>
            <a:r>
              <a:rPr lang="sv-SE" dirty="0"/>
              <a:t>Bidra i arbete med ordnat införande/ordnad utfasning </a:t>
            </a:r>
          </a:p>
          <a:p>
            <a:pPr lvl="1"/>
            <a:r>
              <a:rPr lang="sv-SE" dirty="0"/>
              <a:t>Göra omvärldsspaningar</a:t>
            </a:r>
          </a:p>
          <a:p>
            <a:pPr lvl="1"/>
            <a:r>
              <a:rPr lang="sv-SE" dirty="0"/>
              <a:t>Bidra i arbetet med eventuella statliga satsningar</a:t>
            </a:r>
          </a:p>
          <a:p>
            <a:pPr lvl="1"/>
            <a:r>
              <a:rPr lang="sv-SE" dirty="0"/>
              <a:t>Samverka med näraliggande NPO och samverkansgrupper </a:t>
            </a:r>
          </a:p>
          <a:p>
            <a:pPr lvl="1"/>
            <a:r>
              <a:rPr lang="sv-SE" dirty="0"/>
              <a:t>Samverka med myndigheter inom aktuellt område.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44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>
            <a:extLst>
              <a:ext uri="{FF2B5EF4-FFF2-40B4-BE49-F238E27FC236}">
                <a16:creationId xmlns:a16="http://schemas.microsoft.com/office/drawing/2014/main" id="{DEE8EDC8-C761-7C47-80B6-45DEEFC87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Vad har vi gjort?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478FA9FC-4A68-8B4C-AE38-1074E1489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399"/>
            <a:ext cx="9144000" cy="4995025"/>
          </a:xfrm>
        </p:spPr>
        <p:txBody>
          <a:bodyPr>
            <a:normAutofit/>
          </a:bodyPr>
          <a:lstStyle/>
          <a:p>
            <a:r>
              <a:rPr lang="sv-SE" sz="2300" b="1" dirty="0"/>
              <a:t>Under året som gått har vi startat upp vårt programområde.</a:t>
            </a:r>
            <a:r>
              <a:rPr lang="sv-SE" dirty="0"/>
              <a:t> Förutom en mängd organisatoriska frågor och interaktioner med olika intressenter har </a:t>
            </a:r>
            <a:r>
              <a:rPr lang="sv-SE" dirty="0" smtClean="0"/>
              <a:t>vi: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1900" dirty="0"/>
              <a:t>Genomfört intressentanalys och prioriterat, särskild fördjupning inom området donation och transplantation.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1900" dirty="0"/>
              <a:t>Genomfört förenklat GAP-analys av potentiella fokusområden och prioriterat, bl.a. med hjälp av regionala programområden (RPO) inom våra respektive sjukvårdsregioner.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1900" dirty="0"/>
              <a:t>Samarbetat med NPO Akut vård för att flytta över kvalitetsregistren SIR och SPOR till NPO </a:t>
            </a:r>
            <a:r>
              <a:rPr lang="sv-SE" sz="1900" dirty="0" err="1"/>
              <a:t>PIVoT</a:t>
            </a:r>
            <a:r>
              <a:rPr lang="sv-SE" sz="1900" dirty="0"/>
              <a:t>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1900" dirty="0"/>
              <a:t>Etablerat dialog med regionala programområde (RPO) inom vårt område.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1900" dirty="0"/>
              <a:t>Utsett representanter till högspecialiserad vård, sakkunniggrupper, i samarbete med SoS och med hjälp av regionala program område.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1900" dirty="0"/>
              <a:t>Inlett diskussion med SKR och Vävnadsrådet om Vävnadsrådets tillhörighet. </a:t>
            </a:r>
          </a:p>
          <a:p>
            <a:r>
              <a:rPr lang="sv-SE" dirty="0"/>
              <a:t>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4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Vad har vi gjort?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89013" y="1422399"/>
            <a:ext cx="9144000" cy="4828772"/>
          </a:xfrm>
        </p:spPr>
        <p:txBody>
          <a:bodyPr>
            <a:normAutofit fontScale="85000" lnSpcReduction="20000"/>
          </a:bodyPr>
          <a:lstStyle/>
          <a:p>
            <a:r>
              <a:rPr lang="sv-SE" b="1" dirty="0"/>
              <a:t>Bidragit med kunskapsstöd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100" dirty="0"/>
              <a:t>Samarbetat med SoS kring framtagandet av prioriteringsdokument vid resursbrist och donation/transplantation vid covid-19.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100" dirty="0"/>
              <a:t>Tillsammans med SFAI och det s k professorsnätverket ställt oss bakom </a:t>
            </a:r>
            <a:r>
              <a:rPr lang="sv-SE" sz="2100" dirty="0" err="1"/>
              <a:t>sederingsprinciper</a:t>
            </a:r>
            <a:r>
              <a:rPr lang="sv-SE" sz="2100" dirty="0"/>
              <a:t>, råd vid brist på anestesiläkemedel.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100" dirty="0"/>
              <a:t>Arbetat för att införa </a:t>
            </a:r>
            <a:r>
              <a:rPr lang="sv-SE" sz="2100" dirty="0" err="1"/>
              <a:t>NRFiT</a:t>
            </a:r>
            <a:r>
              <a:rPr lang="sv-SE" sz="2100" dirty="0"/>
              <a:t> som standard för neuraxiala kopplingar. 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Agerat remissinstans och nominerat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100" dirty="0"/>
              <a:t>Svarat på relevanta remisser, t ex aerosolbildande procedurer och riskgrupper för svår covid-19 sjukdom.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100" dirty="0"/>
              <a:t>Nominerat namn till arbete med Covid-19, nationellt register, arbetsgrupp och referensgrupp. 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Riktningen framåt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100" dirty="0"/>
              <a:t>Arbetat med verksamhetsplan inför 2021 och prioriterat område i dialog med RPO och professionsföreningar.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12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</a:t>
            </a:r>
            <a:r>
              <a:rPr lang="sv-SE" dirty="0" smtClean="0"/>
              <a:t>erksamhetsplan </a:t>
            </a:r>
            <a:r>
              <a:rPr lang="sv-SE" dirty="0"/>
              <a:t>2021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89013" y="1422399"/>
            <a:ext cx="9144000" cy="4870335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Fortsatt etablering av programområdet och kontaktytor för dialog och samarbete. Stor ödmjukhet för att pandemin fortsätter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Nationella arbetsgrupper, NAG: </a:t>
            </a:r>
          </a:p>
          <a:p>
            <a:pPr marL="1028700" lvl="1" indent="-342900"/>
            <a:r>
              <a:rPr lang="sv-SE" dirty="0" smtClean="0"/>
              <a:t>Transporter av svårt sjuka </a:t>
            </a:r>
          </a:p>
          <a:p>
            <a:pPr marL="1028700" lvl="1" indent="-342900"/>
            <a:r>
              <a:rPr lang="sv-SE" dirty="0" smtClean="0"/>
              <a:t>Intermediärvård</a:t>
            </a:r>
          </a:p>
          <a:p>
            <a:pPr marL="1028700" lvl="1" indent="-342900"/>
            <a:r>
              <a:rPr lang="sv-SE" dirty="0" smtClean="0"/>
              <a:t>Organdonation</a:t>
            </a:r>
          </a:p>
          <a:p>
            <a:pPr marL="1028700" lvl="1" indent="-342900"/>
            <a:r>
              <a:rPr lang="sv-SE" dirty="0" smtClean="0"/>
              <a:t>Jämlik vård för organtransplantation</a:t>
            </a:r>
          </a:p>
          <a:p>
            <a:pPr marL="1028700" lvl="1" indent="-342900"/>
            <a:r>
              <a:rPr lang="sv-SE" dirty="0" smtClean="0"/>
              <a:t>Vårdtyngdsmätning (Perioperativt)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Verka för mer jämlik väntetid till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Verka för att ny kompetens blir tillgänglig och stannar kvar i vården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Rekommendationer för uppföljning efter intensivvård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Identifierat behov; översyn av regionernas katastrofberedskap</a:t>
            </a:r>
          </a:p>
          <a:p>
            <a:pPr marL="1028700" lvl="1" indent="-342900"/>
            <a:r>
              <a:rPr lang="sv-SE" dirty="0" smtClean="0"/>
              <a:t>Ledning och styrning</a:t>
            </a:r>
          </a:p>
          <a:p>
            <a:pPr marL="1028700" lvl="1" indent="-342900"/>
            <a:r>
              <a:rPr lang="sv-SE" dirty="0" smtClean="0"/>
              <a:t>Samordning</a:t>
            </a:r>
          </a:p>
          <a:p>
            <a:pPr marL="1028700" lvl="1" indent="-342900"/>
            <a:r>
              <a:rPr lang="sv-SE" dirty="0" smtClean="0"/>
              <a:t>Kapacitet</a:t>
            </a:r>
          </a:p>
          <a:p>
            <a:pPr marL="1028700" lvl="1" indent="-342900"/>
            <a:r>
              <a:rPr lang="sv-SE" dirty="0" smtClean="0"/>
              <a:t>Material och läkemedel</a:t>
            </a:r>
          </a:p>
          <a:p>
            <a:pPr marL="1028700" lvl="1" indent="-342900"/>
            <a:r>
              <a:rPr lang="sv-SE" dirty="0" smtClean="0"/>
              <a:t>Infrastruktur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834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Kontakt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Närmaste kontakt är via er ”linje”, t ex lokalt programområde (LPO) eller regionalt programområde (RPO)</a:t>
            </a:r>
          </a:p>
          <a:p>
            <a:endParaRPr lang="sv-SE" dirty="0"/>
          </a:p>
          <a:p>
            <a:r>
              <a:rPr lang="sv-SE" dirty="0" smtClean="0"/>
              <a:t>Vill man ha direktkontakt vänder man sig till processledaren för </a:t>
            </a:r>
            <a:r>
              <a:rPr lang="sv-SE" dirty="0" err="1" smtClean="0"/>
              <a:t>NPO:et</a:t>
            </a:r>
            <a:r>
              <a:rPr lang="sv-SE" dirty="0" smtClean="0"/>
              <a:t> i 1:a hand. I andra hand till ordföranden</a:t>
            </a:r>
          </a:p>
          <a:p>
            <a:endParaRPr lang="sv-SE" dirty="0"/>
          </a:p>
          <a:p>
            <a:r>
              <a:rPr lang="sv-SE" dirty="0" smtClean="0"/>
              <a:t>Aktuella uppgifter ska finnas på </a:t>
            </a:r>
            <a:r>
              <a:rPr lang="sv-SE" dirty="0" smtClean="0">
                <a:hlinkClick r:id="rId2"/>
              </a:rPr>
              <a:t>www.kunskapsstyrningvard.se</a:t>
            </a:r>
            <a:r>
              <a:rPr lang="sv-SE" dirty="0" smtClean="0"/>
              <a:t> under rubriken programområden och samverkansgrupper (NPO och NSG)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526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2"/>
          <p:cNvSpPr txBox="1">
            <a:spLocks/>
          </p:cNvSpPr>
          <p:nvPr/>
        </p:nvSpPr>
        <p:spPr>
          <a:xfrm>
            <a:off x="727347" y="1143569"/>
            <a:ext cx="10515600" cy="48027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377D7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3500" dirty="0">
                <a:solidFill>
                  <a:schemeClr val="tx1"/>
                </a:solidFill>
              </a:rPr>
              <a:t>SKR.se  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Hälsa, sjukvård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Kunskapsstöd, vård, behandling</a:t>
            </a:r>
          </a:p>
          <a:p>
            <a:pPr algn="l"/>
            <a:r>
              <a:rPr lang="sv-SE" dirty="0">
                <a:solidFill>
                  <a:schemeClr val="tx1"/>
                </a:solidFill>
              </a:rPr>
              <a:t>System för </a:t>
            </a:r>
            <a:r>
              <a:rPr lang="sv-SE" dirty="0" smtClean="0">
                <a:solidFill>
                  <a:schemeClr val="tx1"/>
                </a:solidFill>
              </a:rPr>
              <a:t>kunskapsstyrning</a:t>
            </a:r>
          </a:p>
          <a:p>
            <a:pPr algn="l"/>
            <a:r>
              <a:rPr lang="sv-SE" dirty="0">
                <a:hlinkClick r:id="rId2"/>
              </a:rPr>
              <a:t>www.kunskapsstyrningvard.se</a:t>
            </a:r>
            <a:endParaRPr lang="sv-SE" dirty="0">
              <a:solidFill>
                <a:schemeClr val="tx1"/>
              </a:solidFill>
            </a:endParaRPr>
          </a:p>
          <a:p>
            <a:pPr algn="l"/>
            <a:r>
              <a:rPr lang="sv-SE" sz="3500" dirty="0">
                <a:solidFill>
                  <a:schemeClr val="tx1"/>
                </a:solidFill>
              </a:rPr>
              <a:t>E-post</a:t>
            </a:r>
          </a:p>
          <a:p>
            <a:pPr algn="l"/>
            <a:r>
              <a:rPr lang="sv-SE" dirty="0">
                <a:solidFill>
                  <a:schemeClr val="tx1"/>
                </a:solidFill>
                <a:hlinkClick r:id="rId3"/>
              </a:rPr>
              <a:t>kunskapsstyrning-vard@skr.se</a:t>
            </a:r>
            <a:endParaRPr lang="sv-SE" dirty="0">
              <a:solidFill>
                <a:schemeClr val="tx1"/>
              </a:solidFill>
            </a:endParaRPr>
          </a:p>
          <a:p>
            <a:pPr algn="l"/>
            <a:endParaRPr lang="sv-SE" dirty="0">
              <a:solidFill>
                <a:schemeClr val="tx1"/>
              </a:solidFill>
            </a:endParaRPr>
          </a:p>
          <a:p>
            <a:pPr algn="l"/>
            <a:r>
              <a:rPr lang="sv-SE" sz="3500" dirty="0">
                <a:solidFill>
                  <a:schemeClr val="tx1"/>
                </a:solidFill>
              </a:rPr>
              <a:t>Nyhetsbrev</a:t>
            </a:r>
          </a:p>
          <a:p>
            <a:pPr algn="l"/>
            <a:r>
              <a:rPr lang="sv-SE" dirty="0">
                <a:solidFill>
                  <a:schemeClr val="tx1"/>
                </a:solidFill>
                <a:hlinkClick r:id="rId4"/>
              </a:rPr>
              <a:t>https://pub.editnews.com/Subscribe/Form/823/ae823c67ef12</a:t>
            </a:r>
            <a:endParaRPr lang="sv-SE" dirty="0">
              <a:solidFill>
                <a:schemeClr val="tx1"/>
              </a:solidFill>
            </a:endParaRPr>
          </a:p>
          <a:p>
            <a:pPr algn="l"/>
            <a:endParaRPr lang="sv-SE" dirty="0">
              <a:solidFill>
                <a:schemeClr val="tx1"/>
              </a:solidFill>
            </a:endParaRPr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644" y="0"/>
            <a:ext cx="10882303" cy="16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33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631653F924324698BE7D90F97B627A" ma:contentTypeVersion="12" ma:contentTypeDescription="Skapa ett nytt dokument." ma:contentTypeScope="" ma:versionID="3b55d2c7477ee4e1e1f8df252c8940eb">
  <xsd:schema xmlns:xsd="http://www.w3.org/2001/XMLSchema" xmlns:xs="http://www.w3.org/2001/XMLSchema" xmlns:p="http://schemas.microsoft.com/office/2006/metadata/properties" xmlns:ns2="1d358615-c749-462e-b141-ebbf7cdbce9a" xmlns:ns3="9c950a28-eb4a-4f43-b9f9-45c02166cf8c" targetNamespace="http://schemas.microsoft.com/office/2006/metadata/properties" ma:root="true" ma:fieldsID="4ed9410bf474ecce7e25fe6f76eca640" ns2:_="" ns3:_="">
    <xsd:import namespace="1d358615-c749-462e-b141-ebbf7cdbce9a"/>
    <xsd:import namespace="9c950a28-eb4a-4f43-b9f9-45c02166cf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58615-c749-462e-b141-ebbf7cdbce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50a28-eb4a-4f43-b9f9-45c02166c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1d358615-c749-462e-b141-ebbf7cdbce9a"/>
    <ds:schemaRef ds:uri="http://purl.org/dc/elements/1.1/"/>
    <ds:schemaRef ds:uri="http://schemas.microsoft.com/office/2006/metadata/properties"/>
    <ds:schemaRef ds:uri="http://schemas.microsoft.com/office/infopath/2007/PartnerControls"/>
    <ds:schemaRef ds:uri="9c950a28-eb4a-4f43-b9f9-45c02166cf8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00E70E-1FE4-4DC0-A2F2-47026F72B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358615-c749-462e-b141-ebbf7cdbce9a"/>
    <ds:schemaRef ds:uri="9c950a28-eb4a-4f43-b9f9-45c02166c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582</Words>
  <Application>Microsoft Office PowerPoint</Application>
  <PresentationFormat>Bredbild</PresentationFormat>
  <Paragraphs>96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Tema_sveriges_regioner_i_samverkan</vt:lpstr>
      <vt:lpstr>Nationellt programområde (NPO) Perioperativvård, intensivvård och transplantation</vt:lpstr>
      <vt:lpstr>Huvudsyfte med systemet för kunskapsstyrning</vt:lpstr>
      <vt:lpstr>Varför nationell kunskapsstyrning</vt:lpstr>
      <vt:lpstr>Uppdragsbeskrivning NPO PIVoT</vt:lpstr>
      <vt:lpstr>Vad har vi gjort?</vt:lpstr>
      <vt:lpstr>Vad har vi gjort?</vt:lpstr>
      <vt:lpstr>Verksamhetsplan 2021</vt:lpstr>
      <vt:lpstr>Kontakt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Frida Karlsson</dc:creator>
  <cp:lastModifiedBy>Holmer Martin</cp:lastModifiedBy>
  <cp:revision>8</cp:revision>
  <dcterms:created xsi:type="dcterms:W3CDTF">2020-03-10T11:53:40Z</dcterms:created>
  <dcterms:modified xsi:type="dcterms:W3CDTF">2021-03-19T08:59:46Z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0x01010050631653F924324698BE7D90F97B627A</vt:lpwstr>
  </property>
</Properties>
</file>