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84" r:id="rId1"/>
  </p:sldMasterIdLst>
  <p:notesMasterIdLst>
    <p:notesMasterId r:id="rId11"/>
  </p:notesMasterIdLst>
  <p:sldIdLst>
    <p:sldId id="256" r:id="rId2"/>
    <p:sldId id="258" r:id="rId3"/>
    <p:sldId id="259" r:id="rId4"/>
    <p:sldId id="260" r:id="rId5"/>
    <p:sldId id="261" r:id="rId6"/>
    <p:sldId id="263" r:id="rId7"/>
    <p:sldId id="267" r:id="rId8"/>
    <p:sldId id="264" r:id="rId9"/>
    <p:sldId id="268" r:id="rId10"/>
  </p:sldIdLst>
  <p:sldSz cx="9144000" cy="6858000" type="screen4x3"/>
  <p:notesSz cx="6797675" cy="9926638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Open Sans" panose="020B0604020202020204" charset="0"/>
      <p:regular r:id="rId16"/>
      <p:bold r:id="rId17"/>
      <p:italic r:id="rId18"/>
      <p:boldItalic r:id="rId19"/>
    </p:embeddedFont>
    <p:embeddedFont>
      <p:font typeface="Open Sans Light" panose="020B0604020202020204" charset="0"/>
      <p:regular r:id="rId20"/>
      <p:italic r:id="rId21"/>
    </p:embeddedFont>
    <p:embeddedFont>
      <p:font typeface="Open Sans Semibold" panose="020B0604020202020204" charset="0"/>
      <p:bold r:id="rId22"/>
      <p:boldItalic r:id="rId23"/>
    </p:embeddedFont>
    <p:embeddedFont>
      <p:font typeface="Segoe UI" panose="020B0502040204020203" pitchFamily="34" charset="0"/>
      <p:regular r:id="rId24"/>
      <p:bold r:id="rId25"/>
      <p:italic r:id="rId26"/>
      <p:boldItalic r:id="rId27"/>
    </p:embeddedFont>
    <p:embeddedFont>
      <p:font typeface="Wingdings 2" panose="05020102010507070707" pitchFamily="18" charset="2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711">
          <p15:clr>
            <a:srgbClr val="A4A3A4"/>
          </p15:clr>
        </p15:guide>
        <p15:guide id="3" pos="2880">
          <p15:clr>
            <a:srgbClr val="A4A3A4"/>
          </p15:clr>
        </p15:guide>
        <p15:guide id="4" pos="5511">
          <p15:clr>
            <a:srgbClr val="A4A3A4"/>
          </p15:clr>
        </p15:guide>
        <p15:guide id="5" pos="930">
          <p15:clr>
            <a:srgbClr val="A4A3A4"/>
          </p15:clr>
        </p15:guide>
        <p15:guide id="6" pos="483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orient="horz" pos="6179">
          <p15:clr>
            <a:srgbClr val="A4A3A4"/>
          </p15:clr>
        </p15:guide>
        <p15:guide id="3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2714" autoAdjust="0"/>
  </p:normalViewPr>
  <p:slideViewPr>
    <p:cSldViewPr snapToGrid="0">
      <p:cViewPr varScale="1">
        <p:scale>
          <a:sx n="79" d="100"/>
          <a:sy n="79" d="100"/>
        </p:scale>
        <p:origin x="1555" y="82"/>
      </p:cViewPr>
      <p:guideLst>
        <p:guide orient="horz" pos="2160"/>
        <p:guide orient="horz" pos="3711"/>
        <p:guide pos="2880"/>
        <p:guide pos="5511"/>
        <p:guide pos="930"/>
        <p:guide pos="483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127"/>
        <p:guide orient="horz" pos="6179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86F1CD-C16E-4974-8337-5F9E90686074}" type="datetimeFigureOut">
              <a:rPr lang="sv-SE" smtClean="0"/>
              <a:t>2021-02-03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4FEEE-36F3-4480-8E55-CB4A221FE02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20017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ME = Klinik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74FEEE-36F3-4480-8E55-CB4A221FE029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34986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sv-SE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rUval</a:t>
            </a:r>
            <a:r>
              <a:rPr lang="sv-SE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benchmarkprojekt SPOR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rtl="0" fontAlgn="base"/>
            <a:endParaRPr lang="sv-S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För detta projekt har vi valt att bidra med data från delar av MEPS verksamhet. Vi bedömde det som alltför komplext att inkludera samtlig verksamhet inom den medicinska enheten i projektet.  Vi har valt att inkludera två av våra fyra operationsavdelningar; bukoperation samt operation GKS (i SPOR; </a:t>
            </a:r>
            <a:r>
              <a:rPr lang="sv-SE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”Plastikoperation”),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där endast 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elektiv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verksamhet utförs. 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5E2759-9C39-A44D-8EF8-786AD61532F6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02834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Vi har inom ledningsrådet för vårt ME kunnat fördjupa oss fullt i dessa data.</a:t>
            </a:r>
          </a:p>
          <a:p>
            <a:r>
              <a:rPr lang="sv-SE" dirty="0"/>
              <a:t>Vi ser skillnader internt och i jämförelse med andra.</a:t>
            </a:r>
          </a:p>
          <a:p>
            <a:endParaRPr lang="sv-SE" dirty="0"/>
          </a:p>
          <a:p>
            <a:r>
              <a:rPr lang="sv-SE" dirty="0"/>
              <a:t>Orsaker till detta har vi ännu inte kunnat analyser fullt ut.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74FEEE-36F3-4480-8E55-CB4A221FE029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55897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(LCD01 - *LCD01 - Total </a:t>
            </a:r>
            <a:r>
              <a:rPr lang="sv-SE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laparoskopisk</a:t>
            </a:r>
            <a:r>
              <a:rPr lang="sv-SE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hysterektomi</a:t>
            </a:r>
            <a:r>
              <a:rPr lang="sv-SE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AP066 - Skintigrafi, </a:t>
            </a:r>
            <a:r>
              <a:rPr lang="sv-SE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sentinel</a:t>
            </a:r>
            <a:r>
              <a:rPr lang="sv-SE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node</a:t>
            </a:r>
            <a:r>
              <a:rPr lang="sv-SE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v-SE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ZXC96 - Robotassisterad operation</a:t>
            </a:r>
            <a:r>
              <a:rPr lang="sv-SE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PJD44(Bi) - </a:t>
            </a:r>
            <a:r>
              <a:rPr lang="sv-SE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Exstirpation</a:t>
            </a:r>
            <a:r>
              <a:rPr lang="sv-SE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av </a:t>
            </a:r>
            <a:r>
              <a:rPr lang="sv-SE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iliakala</a:t>
            </a:r>
            <a:r>
              <a:rPr lang="sv-SE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lymfkörtlar, LAF11(Bi) - </a:t>
            </a:r>
            <a:r>
              <a:rPr lang="sv-SE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Laparoskopisk</a:t>
            </a:r>
            <a:r>
              <a:rPr lang="sv-SE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bilateral </a:t>
            </a:r>
            <a:r>
              <a:rPr lang="sv-SE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salpingo-ooforektomi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74FEEE-36F3-4480-8E55-CB4A221FE029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0225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5E2759-9C39-A44D-8EF8-786AD61532F6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61663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476375" y="1844824"/>
            <a:ext cx="6191250" cy="1470025"/>
          </a:xfrm>
        </p:spPr>
        <p:txBody>
          <a:bodyPr anchor="b">
            <a:normAutofit/>
          </a:bodyPr>
          <a:lstStyle>
            <a:lvl1pPr algn="ctr">
              <a:defRPr sz="37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476374" y="3501008"/>
            <a:ext cx="6191251" cy="1296144"/>
          </a:xfrm>
        </p:spPr>
        <p:txBody>
          <a:bodyPr>
            <a:normAutofit/>
          </a:bodyPr>
          <a:lstStyle>
            <a:lvl1pPr marL="0" indent="0" algn="ctr">
              <a:buNone/>
              <a:defRPr sz="23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pic>
        <p:nvPicPr>
          <p:cNvPr id="12" name="Picture 949" descr="Karolinska Swe RG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07155" y="5943600"/>
            <a:ext cx="2467473" cy="552358"/>
          </a:xfrm>
          <a:prstGeom prst="rect">
            <a:avLst/>
          </a:prstGeom>
          <a:noFill/>
        </p:spPr>
      </p:pic>
      <p:cxnSp>
        <p:nvCxnSpPr>
          <p:cNvPr id="7" name="Rak 6"/>
          <p:cNvCxnSpPr/>
          <p:nvPr/>
        </p:nvCxnSpPr>
        <p:spPr>
          <a:xfrm>
            <a:off x="3472830" y="6066401"/>
            <a:ext cx="517595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k 6"/>
          <p:cNvCxnSpPr/>
          <p:nvPr/>
        </p:nvCxnSpPr>
        <p:spPr>
          <a:xfrm>
            <a:off x="3472830" y="6066401"/>
            <a:ext cx="517595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6"/>
          <p:cNvCxnSpPr/>
          <p:nvPr/>
        </p:nvCxnSpPr>
        <p:spPr>
          <a:xfrm>
            <a:off x="3287475" y="6066401"/>
            <a:ext cx="540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Bildobjekt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638" y="6210213"/>
            <a:ext cx="899562" cy="2090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49711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1197000" y="1829591"/>
            <a:ext cx="7740000" cy="1329409"/>
          </a:xfrm>
          <a:ln>
            <a:noFill/>
            <a:round/>
          </a:ln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FontTx/>
              <a:buNone/>
              <a:defRPr sz="2800" b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sv-SE" dirty="0"/>
              <a:t>Klicka för att lägga in ett citat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Slutrapport Benchmarkingprojektet Pilot 2                                                2021-02-03                                                               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>
              <a:defRPr lang="sv-SE" smtClean="0"/>
            </a:lvl1pPr>
          </a:lstStyle>
          <a:p>
            <a:fld id="{6AAD93A6-52E8-4356-9CA3-73406FE6A396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00" y="2044097"/>
            <a:ext cx="827595" cy="728741"/>
          </a:xfrm>
          <a:prstGeom prst="rect">
            <a:avLst/>
          </a:prstGeom>
        </p:spPr>
      </p:pic>
      <p:cxnSp>
        <p:nvCxnSpPr>
          <p:cNvPr id="21" name="Rak koppling 20"/>
          <p:cNvCxnSpPr/>
          <p:nvPr/>
        </p:nvCxnSpPr>
        <p:spPr>
          <a:xfrm>
            <a:off x="225000" y="1739591"/>
            <a:ext cx="8712000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k koppling 21"/>
          <p:cNvCxnSpPr/>
          <p:nvPr/>
        </p:nvCxnSpPr>
        <p:spPr>
          <a:xfrm>
            <a:off x="225000" y="3215267"/>
            <a:ext cx="8712000" cy="0"/>
          </a:xfrm>
          <a:prstGeom prst="line">
            <a:avLst/>
          </a:prstGeom>
          <a:ln w="12700">
            <a:solidFill>
              <a:schemeClr val="accent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456475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tfallande bild uta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Slutrapport Benchmarkingprojektet Pilot 2                                                2021-02-03                                                              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>
              <a:defRPr lang="sv-SE" smtClean="0"/>
            </a:lvl1pPr>
          </a:lstStyle>
          <a:p>
            <a:fld id="{6AAD93A6-52E8-4356-9CA3-73406FE6A39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Platshållare för bild 5"/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9144000" cy="59055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404924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39750" y="4800600"/>
            <a:ext cx="8064500" cy="428400"/>
          </a:xfrm>
        </p:spPr>
        <p:txBody>
          <a:bodyPr anchor="b"/>
          <a:lstStyle>
            <a:lvl1pPr algn="l">
              <a:defRPr sz="2000" b="1" baseline="0"/>
            </a:lvl1pPr>
          </a:lstStyle>
          <a:p>
            <a:r>
              <a:rPr lang="sv-SE" dirty="0"/>
              <a:t>Klicka för att lägga till bildrubrik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39750" y="612775"/>
            <a:ext cx="80645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 hasCustomPrompt="1"/>
          </p:nvPr>
        </p:nvSpPr>
        <p:spPr>
          <a:xfrm>
            <a:off x="539750" y="5229000"/>
            <a:ext cx="8064500" cy="662213"/>
          </a:xfrm>
        </p:spPr>
        <p:txBody>
          <a:bodyPr/>
          <a:lstStyle>
            <a:lvl1pPr marL="0" indent="0">
              <a:buNone/>
              <a:defRPr sz="14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dirty="0"/>
              <a:t>Klicka för att redigera bildtext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Slutrapport Benchmarkingprojektet Pilot 2                                                2021-02-03                                                               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>
              <a:defRPr lang="sv-SE" smtClean="0"/>
            </a:lvl1pPr>
          </a:lstStyle>
          <a:p>
            <a:fld id="{6AAD93A6-52E8-4356-9CA3-73406FE6A396}" type="slidenum">
              <a:rPr lang="sv-SE" smtClean="0"/>
              <a:pPr/>
              <a:t>‹#›</a:t>
            </a:fld>
            <a:endParaRPr lang="sv-S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61761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nittsbl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Slutrapport Benchmarkingprojektet Pilot 2                                                2021-02-03                                                               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>
              <a:defRPr lang="sv-SE" smtClean="0"/>
            </a:lvl1pPr>
          </a:lstStyle>
          <a:p>
            <a:fld id="{6AAD93A6-52E8-4356-9CA3-73406FE6A396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Rubrik 1"/>
          <p:cNvSpPr>
            <a:spLocks noGrp="1"/>
          </p:cNvSpPr>
          <p:nvPr>
            <p:ph type="ctrTitle" hasCustomPrompt="1"/>
          </p:nvPr>
        </p:nvSpPr>
        <p:spPr>
          <a:xfrm>
            <a:off x="1476375" y="1844824"/>
            <a:ext cx="6191250" cy="1470025"/>
          </a:xfrm>
        </p:spPr>
        <p:txBody>
          <a:bodyPr anchor="b">
            <a:normAutofit/>
          </a:bodyPr>
          <a:lstStyle>
            <a:lvl1pPr algn="ctr">
              <a:defRPr sz="3400" baseline="0"/>
            </a:lvl1pPr>
          </a:lstStyle>
          <a:p>
            <a:r>
              <a:rPr lang="sv-SE" dirty="0"/>
              <a:t>Lägg till rubrik för avsnitt eller kapitel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"/>
          </p:nvPr>
        </p:nvSpPr>
        <p:spPr>
          <a:xfrm>
            <a:off x="1476374" y="3501008"/>
            <a:ext cx="6191251" cy="1296144"/>
          </a:xfrm>
        </p:spPr>
        <p:txBody>
          <a:bodyPr>
            <a:normAutofit/>
          </a:bodyPr>
          <a:lstStyle>
            <a:lvl1pPr marL="0" indent="0" algn="ctr">
              <a:buNone/>
              <a:defRPr sz="23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0276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(blå punktlist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5"/>
              </a:buClr>
              <a:buFont typeface="Wingdings 2" pitchFamily="18" charset="2"/>
              <a:buChar char=""/>
              <a:defRPr/>
            </a:lvl1pPr>
            <a:lvl2pPr>
              <a:buClr>
                <a:schemeClr val="accent5"/>
              </a:buClr>
              <a:buSzPct val="100000"/>
              <a:buFont typeface="Wingdings 2" pitchFamily="18" charset="2"/>
              <a:buChar char=""/>
              <a:defRPr sz="2100"/>
            </a:lvl2pPr>
            <a:lvl3pPr>
              <a:buClr>
                <a:schemeClr val="accent5"/>
              </a:buClr>
              <a:buSzPct val="100000"/>
              <a:buFont typeface="Wingdings 2" pitchFamily="18" charset="2"/>
              <a:buChar char=""/>
              <a:defRPr sz="1800"/>
            </a:lvl3pPr>
            <a:lvl4pPr>
              <a:buClr>
                <a:schemeClr val="accent5"/>
              </a:buClr>
              <a:buSzPct val="100000"/>
              <a:buFont typeface="Wingdings 2" pitchFamily="18" charset="2"/>
              <a:buChar char=""/>
              <a:defRPr sz="1600"/>
            </a:lvl4pPr>
            <a:lvl5pPr>
              <a:buClr>
                <a:schemeClr val="accent5"/>
              </a:buClr>
              <a:buSzPct val="100000"/>
              <a:buFont typeface="Wingdings 2" pitchFamily="18" charset="2"/>
              <a:buChar char=""/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Slutrapport Benchmarkingprojektet Pilot 2                                                2021-02-03                                                               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477000" y="6093296"/>
            <a:ext cx="503858" cy="360041"/>
          </a:xfrm>
        </p:spPr>
        <p:txBody>
          <a:bodyPr vert="horz" lIns="91440" tIns="45720" rIns="91440" bIns="45720" rtlCol="0" anchor="ctr"/>
          <a:lstStyle>
            <a:lvl1pPr>
              <a:defRPr lang="sv-SE" smtClean="0"/>
            </a:lvl1pPr>
          </a:lstStyle>
          <a:p>
            <a:fld id="{6AAD93A6-52E8-4356-9CA3-73406FE6A396}" type="slidenum">
              <a:rPr lang="sv-SE" smtClean="0"/>
              <a:pPr/>
              <a:t>‹#›</a:t>
            </a:fld>
            <a:endParaRPr lang="sv-S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1845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(orange punktlist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6"/>
              </a:buClr>
              <a:buFont typeface="Wingdings 2" pitchFamily="18" charset="2"/>
              <a:buChar char=""/>
              <a:defRPr/>
            </a:lvl1pPr>
            <a:lvl2pPr>
              <a:buClr>
                <a:schemeClr val="accent6"/>
              </a:buClr>
              <a:buSzPct val="100000"/>
              <a:buFont typeface="Wingdings 2" pitchFamily="18" charset="2"/>
              <a:buChar char=""/>
              <a:defRPr sz="2100"/>
            </a:lvl2pPr>
            <a:lvl3pPr>
              <a:buClr>
                <a:schemeClr val="accent6"/>
              </a:buClr>
              <a:buSzPct val="100000"/>
              <a:buFont typeface="Wingdings 2" pitchFamily="18" charset="2"/>
              <a:buChar char=""/>
              <a:defRPr sz="1800"/>
            </a:lvl3pPr>
            <a:lvl4pPr>
              <a:buClr>
                <a:schemeClr val="accent6"/>
              </a:buClr>
              <a:buSzPct val="100000"/>
              <a:buFont typeface="Wingdings 2" pitchFamily="18" charset="2"/>
              <a:buChar char=""/>
              <a:defRPr sz="1600"/>
            </a:lvl4pPr>
            <a:lvl5pPr>
              <a:buClr>
                <a:schemeClr val="accent6"/>
              </a:buClr>
              <a:buSzPct val="100000"/>
              <a:buFont typeface="Wingdings 2" pitchFamily="18" charset="2"/>
              <a:buChar char=""/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Slutrapport Benchmarkingprojektet Pilot 2                                                2021-02-03                                                               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477000" y="6093296"/>
            <a:ext cx="503858" cy="360041"/>
          </a:xfrm>
        </p:spPr>
        <p:txBody>
          <a:bodyPr vert="horz" lIns="91440" tIns="45720" rIns="91440" bIns="45720" rtlCol="0" anchor="ctr"/>
          <a:lstStyle>
            <a:lvl1pPr>
              <a:defRPr lang="sv-SE" smtClean="0"/>
            </a:lvl1pPr>
          </a:lstStyle>
          <a:p>
            <a:fld id="{6AAD93A6-52E8-4356-9CA3-73406FE6A396}" type="slidenum">
              <a:rPr lang="sv-SE" smtClean="0"/>
              <a:pPr/>
              <a:t>‹#›</a:t>
            </a:fld>
            <a:endParaRPr lang="sv-S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984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Slutrapport Benchmarkingprojektet Pilot 2                                                2021-02-03                                                               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>
              <a:defRPr lang="sv-SE" smtClean="0"/>
            </a:lvl1pPr>
          </a:lstStyle>
          <a:p>
            <a:fld id="{6AAD93A6-52E8-4356-9CA3-73406FE6A396}" type="slidenum">
              <a:rPr lang="sv-SE" smtClean="0"/>
              <a:pPr/>
              <a:t>‹#›</a:t>
            </a:fld>
            <a:endParaRPr lang="sv-S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5181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 (blåa punktlisto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539750" y="1600200"/>
            <a:ext cx="3956050" cy="4291013"/>
          </a:xfrm>
        </p:spPr>
        <p:txBody>
          <a:bodyPr/>
          <a:lstStyle>
            <a:lvl1pPr>
              <a:buClr>
                <a:schemeClr val="accent5"/>
              </a:buClr>
              <a:buFont typeface="Wingdings 2" pitchFamily="18" charset="2"/>
              <a:buChar char=""/>
              <a:defRPr sz="2300"/>
            </a:lvl1pPr>
            <a:lvl2pPr>
              <a:buClr>
                <a:schemeClr val="accent5"/>
              </a:buClr>
              <a:buSzPct val="100000"/>
              <a:buFont typeface="Wingdings 2" pitchFamily="18" charset="2"/>
              <a:buChar char=""/>
              <a:defRPr sz="2100"/>
            </a:lvl2pPr>
            <a:lvl3pPr>
              <a:buClr>
                <a:schemeClr val="accent5"/>
              </a:buClr>
              <a:buSzPct val="100000"/>
              <a:buFont typeface="Wingdings 2" pitchFamily="18" charset="2"/>
              <a:buChar char=""/>
              <a:defRPr sz="1800"/>
            </a:lvl3pPr>
            <a:lvl4pPr>
              <a:buClr>
                <a:schemeClr val="accent5"/>
              </a:buClr>
              <a:buSzPct val="100000"/>
              <a:buFont typeface="Wingdings 2" pitchFamily="18" charset="2"/>
              <a:buChar char=""/>
              <a:defRPr sz="1600"/>
            </a:lvl4pPr>
            <a:lvl5pPr>
              <a:buClr>
                <a:schemeClr val="accent5"/>
              </a:buClr>
              <a:buSzPct val="100000"/>
              <a:buFont typeface="Wingdings 2" pitchFamily="18" charset="2"/>
              <a:buChar char="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956050" cy="4291013"/>
          </a:xfrm>
        </p:spPr>
        <p:txBody>
          <a:bodyPr/>
          <a:lstStyle>
            <a:lvl1pPr>
              <a:buClr>
                <a:schemeClr val="accent5"/>
              </a:buClr>
              <a:buFont typeface="Wingdings 2" pitchFamily="18" charset="2"/>
              <a:buChar char=""/>
              <a:defRPr sz="2300"/>
            </a:lvl1pPr>
            <a:lvl2pPr>
              <a:buClr>
                <a:schemeClr val="accent5"/>
              </a:buClr>
              <a:buSzPct val="100000"/>
              <a:buFont typeface="Wingdings 2" pitchFamily="18" charset="2"/>
              <a:buChar char=""/>
              <a:defRPr sz="2100"/>
            </a:lvl2pPr>
            <a:lvl3pPr>
              <a:buClr>
                <a:schemeClr val="accent5"/>
              </a:buClr>
              <a:buSzPct val="100000"/>
              <a:buFont typeface="Wingdings 2" pitchFamily="18" charset="2"/>
              <a:buChar char=""/>
              <a:defRPr sz="1800"/>
            </a:lvl3pPr>
            <a:lvl4pPr>
              <a:buClr>
                <a:schemeClr val="accent5"/>
              </a:buClr>
              <a:buSzPct val="100000"/>
              <a:buFont typeface="Wingdings 2" pitchFamily="18" charset="2"/>
              <a:buChar char=""/>
              <a:defRPr sz="1600"/>
            </a:lvl4pPr>
            <a:lvl5pPr>
              <a:buClr>
                <a:schemeClr val="accent5"/>
              </a:buClr>
              <a:buSzPct val="100000"/>
              <a:buFont typeface="Wingdings 2" pitchFamily="18" charset="2"/>
              <a:buChar char="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Slutrapport Benchmarkingprojektet Pilot 2                                                2021-02-03                                                               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>
              <a:defRPr lang="sv-SE" smtClean="0"/>
            </a:lvl1pPr>
          </a:lstStyle>
          <a:p>
            <a:fld id="{6AAD93A6-52E8-4356-9CA3-73406FE6A396}" type="slidenum">
              <a:rPr lang="sv-SE" smtClean="0"/>
              <a:pPr/>
              <a:t>‹#›</a:t>
            </a:fld>
            <a:endParaRPr lang="sv-S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4579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 (orangea punktlisto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539750" y="1600200"/>
            <a:ext cx="3956050" cy="4291013"/>
          </a:xfrm>
        </p:spPr>
        <p:txBody>
          <a:bodyPr/>
          <a:lstStyle>
            <a:lvl1pPr>
              <a:buClr>
                <a:schemeClr val="accent6"/>
              </a:buClr>
              <a:buFont typeface="Wingdings 2" pitchFamily="18" charset="2"/>
              <a:buChar char=""/>
              <a:defRPr sz="2300"/>
            </a:lvl1pPr>
            <a:lvl2pPr>
              <a:buClr>
                <a:schemeClr val="accent6"/>
              </a:buClr>
              <a:buSzPct val="100000"/>
              <a:buFont typeface="Wingdings 2" pitchFamily="18" charset="2"/>
              <a:buChar char=""/>
              <a:defRPr sz="2100"/>
            </a:lvl2pPr>
            <a:lvl3pPr>
              <a:buClr>
                <a:schemeClr val="accent6"/>
              </a:buClr>
              <a:buSzPct val="100000"/>
              <a:buFont typeface="Wingdings 2" pitchFamily="18" charset="2"/>
              <a:buChar char=""/>
              <a:defRPr sz="1800"/>
            </a:lvl3pPr>
            <a:lvl4pPr>
              <a:buClr>
                <a:schemeClr val="accent6"/>
              </a:buClr>
              <a:buSzPct val="100000"/>
              <a:buFont typeface="Wingdings 2" pitchFamily="18" charset="2"/>
              <a:buChar char=""/>
              <a:defRPr sz="1600"/>
            </a:lvl4pPr>
            <a:lvl5pPr>
              <a:buClr>
                <a:schemeClr val="accent6"/>
              </a:buClr>
              <a:buSzPct val="100000"/>
              <a:buFont typeface="Wingdings 2" pitchFamily="18" charset="2"/>
              <a:buChar char="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956050" cy="4291013"/>
          </a:xfrm>
        </p:spPr>
        <p:txBody>
          <a:bodyPr/>
          <a:lstStyle>
            <a:lvl1pPr>
              <a:buClr>
                <a:schemeClr val="accent6"/>
              </a:buClr>
              <a:buFont typeface="Wingdings 2" pitchFamily="18" charset="2"/>
              <a:buChar char=""/>
              <a:defRPr sz="2300"/>
            </a:lvl1pPr>
            <a:lvl2pPr>
              <a:buClr>
                <a:schemeClr val="accent6"/>
              </a:buClr>
              <a:buSzPct val="100000"/>
              <a:buFont typeface="Wingdings 2" pitchFamily="18" charset="2"/>
              <a:buChar char=""/>
              <a:defRPr sz="2100"/>
            </a:lvl2pPr>
            <a:lvl3pPr>
              <a:buClr>
                <a:schemeClr val="accent6"/>
              </a:buClr>
              <a:buSzPct val="100000"/>
              <a:buFont typeface="Wingdings 2" pitchFamily="18" charset="2"/>
              <a:buChar char=""/>
              <a:defRPr sz="1800"/>
            </a:lvl3pPr>
            <a:lvl4pPr>
              <a:buClr>
                <a:schemeClr val="accent6"/>
              </a:buClr>
              <a:buSzPct val="100000"/>
              <a:buFont typeface="Wingdings 2" pitchFamily="18" charset="2"/>
              <a:buChar char=""/>
              <a:defRPr sz="1600"/>
            </a:lvl4pPr>
            <a:lvl5pPr>
              <a:buClr>
                <a:schemeClr val="accent6"/>
              </a:buClr>
              <a:buSzPct val="100000"/>
              <a:buFont typeface="Wingdings 2" pitchFamily="18" charset="2"/>
              <a:buChar char="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Slutrapport Benchmarkingprojektet Pilot 2                                                2021-02-03                                                               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>
              <a:defRPr lang="sv-SE" smtClean="0"/>
            </a:lvl1pPr>
          </a:lstStyle>
          <a:p>
            <a:fld id="{6AAD93A6-52E8-4356-9CA3-73406FE6A396}" type="slidenum">
              <a:rPr lang="sv-SE" smtClean="0"/>
              <a:pPr/>
              <a:t>‹#›</a:t>
            </a:fld>
            <a:endParaRPr lang="sv-S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592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539750" y="1600200"/>
            <a:ext cx="3956050" cy="4291013"/>
          </a:xfrm>
        </p:spPr>
        <p:txBody>
          <a:bodyPr/>
          <a:lstStyle>
            <a:lvl1pPr marL="0" indent="0">
              <a:buFontTx/>
              <a:buNone/>
              <a:defRPr sz="2300"/>
            </a:lvl1pPr>
            <a:lvl2pPr>
              <a:buFontTx/>
              <a:buNone/>
              <a:defRPr sz="2100"/>
            </a:lvl2pPr>
            <a:lvl3pPr>
              <a:buFontTx/>
              <a:buNone/>
              <a:defRPr sz="1800"/>
            </a:lvl3pPr>
            <a:lvl4pPr>
              <a:buFontTx/>
              <a:buNone/>
              <a:defRPr sz="1600"/>
            </a:lvl4pPr>
            <a:lvl5pPr>
              <a:buFontTx/>
              <a:buNone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956050" cy="4291013"/>
          </a:xfrm>
        </p:spPr>
        <p:txBody>
          <a:bodyPr/>
          <a:lstStyle>
            <a:lvl1pPr marL="0" indent="0">
              <a:buFontTx/>
              <a:buNone/>
              <a:defRPr sz="2300"/>
            </a:lvl1pPr>
            <a:lvl2pPr>
              <a:buFontTx/>
              <a:buNone/>
              <a:defRPr sz="2100"/>
            </a:lvl2pPr>
            <a:lvl3pPr>
              <a:buFontTx/>
              <a:buNone/>
              <a:defRPr sz="1800"/>
            </a:lvl3pPr>
            <a:lvl4pPr>
              <a:buFontTx/>
              <a:buNone/>
              <a:defRPr sz="1600"/>
            </a:lvl4pPr>
            <a:lvl5pPr>
              <a:buFontTx/>
              <a:buNone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Slutrapport Benchmarkingprojektet Pilot 2                                                2021-02-03                                                               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>
              <a:defRPr lang="sv-SE" smtClean="0"/>
            </a:lvl1pPr>
          </a:lstStyle>
          <a:p>
            <a:fld id="{6AAD93A6-52E8-4356-9CA3-73406FE6A396}" type="slidenum">
              <a:rPr lang="sv-SE" smtClean="0"/>
              <a:pPr/>
              <a:t>‹#›</a:t>
            </a:fld>
            <a:endParaRPr lang="sv-S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2074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för att lägga till rubrik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sv-SE"/>
              <a:t>Presentation Slutrapport Benchmarkingprojektet Pilot 2                                                2021-02-03                                                               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>
              <a:defRPr lang="sv-SE" smtClean="0"/>
            </a:lvl1pPr>
          </a:lstStyle>
          <a:p>
            <a:fld id="{6AAD93A6-52E8-4356-9CA3-73406FE6A396}" type="slidenum">
              <a:rPr lang="sv-SE" smtClean="0"/>
              <a:pPr/>
              <a:t>‹#›</a:t>
            </a:fld>
            <a:endParaRPr lang="sv-S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8546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Slutrapport Benchmarkingprojektet Pilot 2                                                2021-02-03                                                              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>
              <a:defRPr lang="sv-SE" smtClean="0"/>
            </a:lvl1pPr>
          </a:lstStyle>
          <a:p>
            <a:fld id="{6AAD93A6-52E8-4356-9CA3-73406FE6A39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97796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39750" y="274638"/>
            <a:ext cx="80645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39750" y="1600201"/>
            <a:ext cx="8064500" cy="4277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980858" y="6093296"/>
            <a:ext cx="70469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sv-SE"/>
              <a:t>Presentation Slutrapport Benchmarkingprojektet Pilot 2                                                2021-02-03                                                               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477000" y="6096000"/>
            <a:ext cx="503858" cy="357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fld id="{6AAD93A6-52E8-4356-9CA3-73406FE6A396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Picture 528" descr="K RGB"/>
          <p:cNvPicPr>
            <a:picLocks noChangeAspect="1" noChangeArrowheads="1"/>
          </p:cNvPicPr>
          <p:nvPr/>
        </p:nvPicPr>
        <p:blipFill>
          <a:blip r:embed="rId16" cstate="print"/>
          <a:stretch>
            <a:fillRect/>
          </a:stretch>
        </p:blipFill>
        <p:spPr bwMode="auto">
          <a:xfrm>
            <a:off x="8451764" y="6021288"/>
            <a:ext cx="348145" cy="493989"/>
          </a:xfrm>
          <a:prstGeom prst="rect">
            <a:avLst/>
          </a:prstGeom>
          <a:noFill/>
        </p:spPr>
      </p:pic>
      <p:cxnSp>
        <p:nvCxnSpPr>
          <p:cNvPr id="12" name="Rak 11"/>
          <p:cNvCxnSpPr/>
          <p:nvPr/>
        </p:nvCxnSpPr>
        <p:spPr>
          <a:xfrm>
            <a:off x="557043" y="6066401"/>
            <a:ext cx="7479957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5"/>
    </p:custDataLst>
    <p:extLst>
      <p:ext uri="{BB962C8B-B14F-4D97-AF65-F5344CB8AC3E}">
        <p14:creationId xmlns:p14="http://schemas.microsoft.com/office/powerpoint/2010/main" val="392859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95" r:id="rId3"/>
    <p:sldLayoutId id="2147483687" r:id="rId4"/>
    <p:sldLayoutId id="2147483688" r:id="rId5"/>
    <p:sldLayoutId id="2147483696" r:id="rId6"/>
    <p:sldLayoutId id="2147483689" r:id="rId7"/>
    <p:sldLayoutId id="2147483690" r:id="rId8"/>
    <p:sldLayoutId id="2147483691" r:id="rId9"/>
    <p:sldLayoutId id="2147483692" r:id="rId10"/>
    <p:sldLayoutId id="2147483697" r:id="rId11"/>
    <p:sldLayoutId id="2147483693" r:id="rId12"/>
    <p:sldLayoutId id="2147483694" r:id="rId13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Open Sans Semibold" pitchFamily="34" charset="0"/>
          <a:ea typeface="Open Sans Semibold" pitchFamily="34" charset="0"/>
          <a:cs typeface="Open Sans Semibold" pitchFamily="34" charset="0"/>
        </a:defRPr>
      </a:lvl1pPr>
    </p:titleStyle>
    <p:bodyStyle>
      <a:lvl1pPr marL="269875" indent="-269875" algn="l" defTabSz="914400" rtl="0" eaLnBrk="1" latinLnBrk="0" hangingPunct="1">
        <a:spcBef>
          <a:spcPct val="20000"/>
        </a:spcBef>
        <a:buClr>
          <a:schemeClr val="accent5"/>
        </a:buClr>
        <a:buSzPct val="110000"/>
        <a:buFont typeface="Wingdings 2" pitchFamily="18" charset="2"/>
        <a:buChar char=""/>
        <a:defRPr sz="2300" kern="1200">
          <a:solidFill>
            <a:schemeClr val="tx1"/>
          </a:solidFill>
          <a:latin typeface="Open Sans" pitchFamily="34" charset="0"/>
          <a:ea typeface="Open Sans" pitchFamily="34" charset="0"/>
          <a:cs typeface="Open Sans" pitchFamily="34" charset="0"/>
        </a:defRPr>
      </a:lvl1pPr>
      <a:lvl2pPr marL="539750" indent="-269875" algn="l" defTabSz="914400" rtl="0" eaLnBrk="1" latinLnBrk="0" hangingPunct="1">
        <a:spcBef>
          <a:spcPct val="20000"/>
        </a:spcBef>
        <a:buClr>
          <a:schemeClr val="accent5"/>
        </a:buClr>
        <a:buSzPct val="100000"/>
        <a:buFont typeface="Wingdings 2" pitchFamily="18" charset="2"/>
        <a:buChar char=""/>
        <a:defRPr sz="2000" kern="1200">
          <a:solidFill>
            <a:schemeClr val="tx1"/>
          </a:solidFill>
          <a:latin typeface="Open Sans" pitchFamily="34" charset="0"/>
          <a:ea typeface="Open Sans" pitchFamily="34" charset="0"/>
          <a:cs typeface="Open Sans" pitchFamily="34" charset="0"/>
        </a:defRPr>
      </a:lvl2pPr>
      <a:lvl3pPr marL="809625" indent="-269875" algn="l" defTabSz="914400" rtl="0" eaLnBrk="1" latinLnBrk="0" hangingPunct="1">
        <a:spcBef>
          <a:spcPct val="20000"/>
        </a:spcBef>
        <a:buClr>
          <a:schemeClr val="accent5"/>
        </a:buClr>
        <a:buSzPct val="100000"/>
        <a:buFont typeface="Wingdings 2" pitchFamily="18" charset="2"/>
        <a:buChar char=""/>
        <a:defRPr sz="1800" kern="1200">
          <a:solidFill>
            <a:schemeClr val="tx1"/>
          </a:solidFill>
          <a:latin typeface="Open Sans" pitchFamily="34" charset="0"/>
          <a:ea typeface="Open Sans" pitchFamily="34" charset="0"/>
          <a:cs typeface="Open Sans" pitchFamily="34" charset="0"/>
        </a:defRPr>
      </a:lvl3pPr>
      <a:lvl4pPr marL="1079500" indent="-269875" algn="l" defTabSz="914400" rtl="0" eaLnBrk="1" latinLnBrk="0" hangingPunct="1">
        <a:spcBef>
          <a:spcPct val="20000"/>
        </a:spcBef>
        <a:buClr>
          <a:schemeClr val="accent5"/>
        </a:buClr>
        <a:buSzPct val="100000"/>
        <a:buFont typeface="Wingdings 2" pitchFamily="18" charset="2"/>
        <a:buChar char=""/>
        <a:defRPr sz="1600" kern="1200">
          <a:solidFill>
            <a:schemeClr val="tx1"/>
          </a:solidFill>
          <a:latin typeface="Open Sans" pitchFamily="34" charset="0"/>
          <a:ea typeface="Open Sans" pitchFamily="34" charset="0"/>
          <a:cs typeface="Open Sans" pitchFamily="34" charset="0"/>
        </a:defRPr>
      </a:lvl4pPr>
      <a:lvl5pPr marL="1341438" indent="-261938" algn="l" defTabSz="914400" rtl="0" eaLnBrk="1" latinLnBrk="0" hangingPunct="1">
        <a:spcBef>
          <a:spcPct val="20000"/>
        </a:spcBef>
        <a:buClr>
          <a:schemeClr val="accent5"/>
        </a:buClr>
        <a:buSzPct val="100000"/>
        <a:buFont typeface="Wingdings 2" pitchFamily="18" charset="2"/>
        <a:buChar char=""/>
        <a:defRPr sz="1600" kern="1200">
          <a:solidFill>
            <a:schemeClr val="tx1"/>
          </a:solidFill>
          <a:latin typeface="Open Sans" pitchFamily="34" charset="0"/>
          <a:ea typeface="Open Sans" pitchFamily="34" charset="0"/>
          <a:cs typeface="Open Sans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8FD9BB32-FB46-4730-BBB7-5D4814D02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6064" y="1398248"/>
            <a:ext cx="4559159" cy="1229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Bildobjekt 5" descr="En bild som visar text, utomhus, hög&#10;&#10;Automatiskt genererad beskrivning">
            <a:extLst>
              <a:ext uri="{FF2B5EF4-FFF2-40B4-BE49-F238E27FC236}">
                <a16:creationId xmlns:a16="http://schemas.microsoft.com/office/drawing/2014/main" id="{A1DE4236-1664-4C28-81C7-8525DA8369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349" y="3295694"/>
            <a:ext cx="2619375" cy="1743075"/>
          </a:xfrm>
          <a:prstGeom prst="rect">
            <a:avLst/>
          </a:prstGeom>
        </p:spPr>
      </p:pic>
      <p:pic>
        <p:nvPicPr>
          <p:cNvPr id="9" name="Bildobjekt 8" descr="En bild som visar byggnad, gräs, utomhus, hotell&#10;&#10;Automatiskt genererad beskrivning">
            <a:extLst>
              <a:ext uri="{FF2B5EF4-FFF2-40B4-BE49-F238E27FC236}">
                <a16:creationId xmlns:a16="http://schemas.microsoft.com/office/drawing/2014/main" id="{8AB274DA-FB84-4B4B-BBCB-F1A343704B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318746"/>
            <a:ext cx="2861651" cy="16969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9348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En bild som visar text, himmel, utomhus, väg&#10;&#10;Automatiskt genererad beskrivning">
            <a:extLst>
              <a:ext uri="{FF2B5EF4-FFF2-40B4-BE49-F238E27FC236}">
                <a16:creationId xmlns:a16="http://schemas.microsoft.com/office/drawing/2014/main" id="{9297E4A3-141A-9048-AE98-A312F37657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2795" y="2248250"/>
            <a:ext cx="2016486" cy="1073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Bildobjekt 10" descr="En bild som visar byggnad, gräs, utomhus, hotell&#10;&#10;Automatiskt genererad beskrivning">
            <a:extLst>
              <a:ext uri="{FF2B5EF4-FFF2-40B4-BE49-F238E27FC236}">
                <a16:creationId xmlns:a16="http://schemas.microsoft.com/office/drawing/2014/main" id="{16682B53-3A4A-F943-B75F-AE0381713F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6205" y="2227417"/>
            <a:ext cx="2016486" cy="1129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ktangel 11">
            <a:extLst>
              <a:ext uri="{FF2B5EF4-FFF2-40B4-BE49-F238E27FC236}">
                <a16:creationId xmlns:a16="http://schemas.microsoft.com/office/drawing/2014/main" id="{EC141277-034F-EA47-B719-8B3E918F464B}"/>
              </a:ext>
            </a:extLst>
          </p:cNvPr>
          <p:cNvSpPr/>
          <p:nvPr/>
        </p:nvSpPr>
        <p:spPr>
          <a:xfrm>
            <a:off x="2494916" y="3566889"/>
            <a:ext cx="3988464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350" b="1" dirty="0">
                <a:solidFill>
                  <a:srgbClr val="000000"/>
                </a:solidFill>
                <a:latin typeface="Calibri" panose="020F0502020204030204" pitchFamily="34" charset="0"/>
              </a:rPr>
              <a:t>Funktion Perioperativ Medicin och Intensivvård, PMI</a:t>
            </a:r>
            <a:r>
              <a:rPr lang="sv-SE" sz="135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endParaRPr lang="sv-SE" sz="1350" dirty="0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BDD95332-F51D-1440-81C6-777F3D2E5B22}"/>
              </a:ext>
            </a:extLst>
          </p:cNvPr>
          <p:cNvSpPr/>
          <p:nvPr/>
        </p:nvSpPr>
        <p:spPr>
          <a:xfrm>
            <a:off x="678452" y="3831795"/>
            <a:ext cx="8266735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350" dirty="0">
                <a:solidFill>
                  <a:srgbClr val="252525"/>
                </a:solidFill>
                <a:latin typeface="Calibri" panose="020F0502020204030204" pitchFamily="34" charset="0"/>
              </a:rPr>
              <a:t>Samlar sjukhusets kompetens inom operation-, anestesi-, pre- och postoperativ vård samt högspecialiserad smärtvård och all intensivvård för vuxna. PMI ansvarar även för sterilteknik och logistik samt tryckkammare (HBO). </a:t>
            </a:r>
            <a:r>
              <a:rPr lang="sv-SE" sz="1350" dirty="0">
                <a:latin typeface="Calibri" panose="020F0502020204030204" pitchFamily="34" charset="0"/>
              </a:rPr>
              <a:t> </a:t>
            </a:r>
          </a:p>
          <a:p>
            <a:r>
              <a:rPr lang="sv-SE" sz="1350" dirty="0">
                <a:latin typeface="Calibri" panose="020F0502020204030204" pitchFamily="34" charset="0"/>
              </a:rPr>
              <a:t>Inom PMI arbetar ca 1900 medarbetare. </a:t>
            </a:r>
            <a:endParaRPr lang="sv-SE" sz="1350" dirty="0"/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CDB23BF6-73D1-ED46-BC7E-EB2C799CFA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9920" y="840174"/>
            <a:ext cx="3671888" cy="99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Rektangel 15">
            <a:extLst>
              <a:ext uri="{FF2B5EF4-FFF2-40B4-BE49-F238E27FC236}">
                <a16:creationId xmlns:a16="http://schemas.microsoft.com/office/drawing/2014/main" id="{039F2E75-6EEE-224F-8C32-38CF25CE8FFF}"/>
              </a:ext>
            </a:extLst>
          </p:cNvPr>
          <p:cNvSpPr/>
          <p:nvPr/>
        </p:nvSpPr>
        <p:spPr>
          <a:xfrm>
            <a:off x="1551213" y="4588145"/>
            <a:ext cx="7079079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350" dirty="0">
                <a:latin typeface="Calibri" panose="020F0502020204030204" pitchFamily="34" charset="0"/>
              </a:rPr>
              <a:t>PMI är organiserad i tre medicinska enheter (ME) som leds av respektive verksamhetschef.</a:t>
            </a:r>
            <a:endParaRPr lang="sv-SE" sz="1350" dirty="0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01471C0D-9ADF-A846-A2AE-9E7757D8834A}"/>
              </a:ext>
            </a:extLst>
          </p:cNvPr>
          <p:cNvSpPr/>
          <p:nvPr/>
        </p:nvSpPr>
        <p:spPr>
          <a:xfrm>
            <a:off x="3144415" y="4534653"/>
            <a:ext cx="4572000" cy="13515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</a:pPr>
            <a:endParaRPr lang="sv-SE" sz="1400" dirty="0">
              <a:latin typeface="Segoe UI" panose="020B0502040204020203" pitchFamily="34" charset="0"/>
            </a:endParaRPr>
          </a:p>
          <a:p>
            <a:pPr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400" dirty="0">
                <a:latin typeface="Calibri" panose="020F0502020204030204" pitchFamily="34" charset="0"/>
              </a:rPr>
              <a:t>ME </a:t>
            </a:r>
            <a:r>
              <a:rPr lang="sv-SE" sz="1400" dirty="0" err="1">
                <a:latin typeface="Calibri" panose="020F0502020204030204" pitchFamily="34" charset="0"/>
              </a:rPr>
              <a:t>perioperativ</a:t>
            </a:r>
            <a:r>
              <a:rPr lang="sv-SE" sz="1400" dirty="0">
                <a:latin typeface="Calibri" panose="020F0502020204030204" pitchFamily="34" charset="0"/>
              </a:rPr>
              <a:t> medicin Solna </a:t>
            </a:r>
          </a:p>
          <a:p>
            <a:pPr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400" dirty="0">
                <a:latin typeface="Calibri" panose="020F0502020204030204" pitchFamily="34" charset="0"/>
              </a:rPr>
              <a:t>ME </a:t>
            </a:r>
            <a:r>
              <a:rPr lang="sv-SE" sz="1400" dirty="0" err="1">
                <a:latin typeface="Calibri" panose="020F0502020204030204" pitchFamily="34" charset="0"/>
              </a:rPr>
              <a:t>perioperativ</a:t>
            </a:r>
            <a:r>
              <a:rPr lang="sv-SE" sz="1400" dirty="0">
                <a:latin typeface="Calibri" panose="020F0502020204030204" pitchFamily="34" charset="0"/>
              </a:rPr>
              <a:t> medicin Huddinge </a:t>
            </a:r>
          </a:p>
          <a:p>
            <a:pPr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400" dirty="0">
                <a:latin typeface="Calibri" panose="020F0502020204030204" pitchFamily="34" charset="0"/>
              </a:rPr>
              <a:t>ME Intensivvård och Thoraxoperation 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E5250AD9-3EC2-1248-BC21-67B63904B14B}"/>
              </a:ext>
            </a:extLst>
          </p:cNvPr>
          <p:cNvSpPr/>
          <p:nvPr/>
        </p:nvSpPr>
        <p:spPr>
          <a:xfrm>
            <a:off x="3204595" y="4941720"/>
            <a:ext cx="2390862" cy="30218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D6BB0A6E-D4E1-4FD3-AA2C-48A5BB545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Slutrapport Benchmarkingprojektet Pilot 2                                                2021-02-03                                                               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0A702DE4-D58C-43C3-B015-BD3AC7078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93A6-52E8-4356-9CA3-73406FE6A396}" type="slidenum">
              <a:rPr lang="sv-SE" smtClean="0"/>
              <a:pPr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32459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04EB3585-575D-1C49-B116-6DA2F0B3C1B8}"/>
              </a:ext>
            </a:extLst>
          </p:cNvPr>
          <p:cNvSpPr/>
          <p:nvPr/>
        </p:nvSpPr>
        <p:spPr>
          <a:xfrm>
            <a:off x="1793129" y="548762"/>
            <a:ext cx="59341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dirty="0">
                <a:latin typeface="Calibri" panose="020F0502020204030204" pitchFamily="34" charset="0"/>
              </a:rPr>
              <a:t>Medicinsk enhet </a:t>
            </a:r>
            <a:r>
              <a:rPr lang="sv-SE" sz="2400" b="1" dirty="0" err="1">
                <a:latin typeface="Calibri" panose="020F0502020204030204" pitchFamily="34" charset="0"/>
              </a:rPr>
              <a:t>perioperativ</a:t>
            </a:r>
            <a:r>
              <a:rPr lang="sv-SE" sz="2400" b="1" dirty="0">
                <a:latin typeface="Calibri" panose="020F0502020204030204" pitchFamily="34" charset="0"/>
              </a:rPr>
              <a:t> medicin, Solna</a:t>
            </a:r>
            <a:r>
              <a:rPr lang="sv-SE" dirty="0">
                <a:latin typeface="Calibri" panose="020F0502020204030204" pitchFamily="34" charset="0"/>
              </a:rPr>
              <a:t> </a:t>
            </a:r>
            <a:endParaRPr lang="sv-SE" dirty="0"/>
          </a:p>
        </p:txBody>
      </p:sp>
      <p:pic>
        <p:nvPicPr>
          <p:cNvPr id="3" name="Bildobjekt 2" descr="En bild som visar text, himmel, utomhus, väg&#10;&#10;Automatiskt genererad beskrivning">
            <a:extLst>
              <a:ext uri="{FF2B5EF4-FFF2-40B4-BE49-F238E27FC236}">
                <a16:creationId xmlns:a16="http://schemas.microsoft.com/office/drawing/2014/main" id="{5F647683-06AE-FE41-B302-386161C5F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235" y="2941066"/>
            <a:ext cx="2451659" cy="13054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156F94B4-2238-B54B-B748-DCE0BF72416E}"/>
              </a:ext>
            </a:extLst>
          </p:cNvPr>
          <p:cNvSpPr/>
          <p:nvPr/>
        </p:nvSpPr>
        <p:spPr>
          <a:xfrm>
            <a:off x="2942421" y="1443841"/>
            <a:ext cx="59133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sv-SE" sz="1400" dirty="0">
                <a:latin typeface="Calibri" panose="020F0502020204030204" pitchFamily="34" charset="0"/>
                <a:cs typeface="Calibri" panose="020F0502020204030204" pitchFamily="34" charset="0"/>
              </a:rPr>
              <a:t>Perioperativ Medicin Solna samlar all anestesi-, operations- samt pre/postoperativ verksamhet för vuxna patienter, med undantag för thoraxpatienter i Solna. </a:t>
            </a:r>
          </a:p>
          <a:p>
            <a:endParaRPr lang="sv-S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sv-SE" sz="1400" dirty="0">
                <a:latin typeface="Calibri" panose="020F0502020204030204" pitchFamily="34" charset="0"/>
                <a:cs typeface="Calibri" panose="020F0502020204030204" pitchFamily="34" charset="0"/>
              </a:rPr>
              <a:t>Enheten är organiserad i två sektioner och två vårdområden. 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sv-S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sv-SE" sz="1400" dirty="0">
                <a:latin typeface="Calibri" panose="020F0502020204030204" pitchFamily="34" charset="0"/>
                <a:cs typeface="Calibri" panose="020F0502020204030204" pitchFamily="34" charset="0"/>
              </a:rPr>
              <a:t>Vårdar patienter som genomgår både planerade och akuta operationer dygnet runt.  </a:t>
            </a:r>
          </a:p>
          <a:p>
            <a:endParaRPr lang="sv-S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sv-SE" sz="1400" dirty="0">
                <a:latin typeface="Calibri" panose="020F0502020204030204" pitchFamily="34" charset="0"/>
                <a:cs typeface="Calibri" panose="020F0502020204030204" pitchFamily="34" charset="0"/>
              </a:rPr>
              <a:t>Operationsverksamhet bedrivs på fyra separata operationsavdelningar varav tre ligger i den nya och en i den gamla byggnaden. 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sv-S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sv-SE" sz="1400" dirty="0">
                <a:latin typeface="Calibri" panose="020F0502020204030204" pitchFamily="34" charset="0"/>
                <a:cs typeface="Calibri" panose="020F0502020204030204" pitchFamily="34" charset="0"/>
              </a:rPr>
              <a:t>Sammanlagt 40 fysiska operationssalar. Till detta kommer interventionslab, traumarum och procedursalar.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sv-S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sv-SE" sz="1400" dirty="0">
                <a:latin typeface="Calibri" panose="020F0502020204030204" pitchFamily="34" charset="0"/>
                <a:cs typeface="Calibri" panose="020F0502020204030204" pitchFamily="34" charset="0"/>
              </a:rPr>
              <a:t>Tre pre- och postoperativa avdelningar varav två är förlagda i nya byggnaden och en i den gamla.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sv-S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sv-SE" sz="1400" dirty="0">
                <a:latin typeface="Calibri" panose="020F0502020204030204" pitchFamily="34" charset="0"/>
                <a:cs typeface="Calibri" panose="020F0502020204030204" pitchFamily="34" charset="0"/>
              </a:rPr>
              <a:t>Under 2019 utfördes, inom den medicinska enheten, 16 127 operationer varav 11 050 var </a:t>
            </a:r>
            <a:r>
              <a:rPr lang="sv-S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elektiva</a:t>
            </a:r>
            <a:r>
              <a:rPr lang="sv-SE" sz="1400" dirty="0">
                <a:latin typeface="Calibri" panose="020F0502020204030204" pitchFamily="34" charset="0"/>
                <a:cs typeface="Calibri" panose="020F0502020204030204" pitchFamily="34" charset="0"/>
              </a:rPr>
              <a:t>, och 5077 akuta. 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AD8EF1F-4A46-482B-ACBE-9C6B84BD3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93A6-52E8-4356-9CA3-73406FE6A396}" type="slidenum">
              <a:rPr lang="sv-SE" smtClean="0"/>
              <a:pPr/>
              <a:t>3</a:t>
            </a:fld>
            <a:endParaRPr lang="sv-SE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EF766E1D-4870-4820-9AFB-E5D37D03B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Slutrapport Benchmarkingprojektet Pilot 2                                                2021-02-03                                                              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63894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978ABC66-4ACB-9B43-8F5C-12FE4C3258A6}"/>
              </a:ext>
            </a:extLst>
          </p:cNvPr>
          <p:cNvSpPr/>
          <p:nvPr/>
        </p:nvSpPr>
        <p:spPr>
          <a:xfrm>
            <a:off x="428845" y="2249162"/>
            <a:ext cx="5098775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350" dirty="0">
                <a:latin typeface="Calibri" panose="020F0502020204030204" pitchFamily="34" charset="0"/>
              </a:rPr>
              <a:t>Vi inkluderade två av våra fyra operationsavdelningar; bukoperation samt operation GKS (i SPOR; delar av ”</a:t>
            </a:r>
            <a:r>
              <a:rPr lang="sv-SE" sz="1350" i="1" dirty="0">
                <a:latin typeface="Calibri" panose="020F0502020204030204" pitchFamily="34" charset="0"/>
              </a:rPr>
              <a:t>U1-operation” </a:t>
            </a:r>
            <a:r>
              <a:rPr lang="sv-SE" sz="1350" dirty="0">
                <a:latin typeface="Calibri" panose="020F0502020204030204" pitchFamily="34" charset="0"/>
              </a:rPr>
              <a:t>samt </a:t>
            </a:r>
            <a:r>
              <a:rPr lang="sv-SE" sz="1350" i="1" dirty="0">
                <a:latin typeface="Calibri" panose="020F0502020204030204" pitchFamily="34" charset="0"/>
              </a:rPr>
              <a:t>”Plastikoperation”),</a:t>
            </a:r>
            <a:r>
              <a:rPr lang="sv-SE" sz="1350" dirty="0">
                <a:latin typeface="Calibri" panose="020F0502020204030204" pitchFamily="34" charset="0"/>
              </a:rPr>
              <a:t> där endast elektiv verksamhet utförs. </a:t>
            </a:r>
            <a:endParaRPr lang="sv-SE" sz="1350" dirty="0"/>
          </a:p>
        </p:txBody>
      </p:sp>
      <p:pic>
        <p:nvPicPr>
          <p:cNvPr id="4" name="Bildobjekt 3" descr="En bild som visar text, himmel, utomhus, väg&#10;&#10;Automatiskt genererad beskrivning">
            <a:extLst>
              <a:ext uri="{FF2B5EF4-FFF2-40B4-BE49-F238E27FC236}">
                <a16:creationId xmlns:a16="http://schemas.microsoft.com/office/drawing/2014/main" id="{F672D5D9-9D27-3844-BD13-463B2DC004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9076" y="2724918"/>
            <a:ext cx="3106079" cy="1653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6A8645D9-31F9-49D7-97E3-AB39DDB12168}"/>
              </a:ext>
            </a:extLst>
          </p:cNvPr>
          <p:cNvSpPr/>
          <p:nvPr/>
        </p:nvSpPr>
        <p:spPr>
          <a:xfrm>
            <a:off x="428845" y="3480433"/>
            <a:ext cx="2586862" cy="15465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350" b="1" i="1" dirty="0">
                <a:latin typeface="Calibri" panose="020F0502020204030204" pitchFamily="34" charset="0"/>
              </a:rPr>
              <a:t>U1-operation - Bukoperation</a:t>
            </a:r>
          </a:p>
          <a:p>
            <a:r>
              <a:rPr lang="sv-SE" sz="1350" i="1" dirty="0">
                <a:latin typeface="Calibri" panose="020F0502020204030204" pitchFamily="34" charset="0"/>
              </a:rPr>
              <a:t>Data för2019</a:t>
            </a:r>
          </a:p>
          <a:p>
            <a:r>
              <a:rPr lang="sv-SE" sz="1350" i="1" dirty="0">
                <a:latin typeface="Calibri" panose="020F0502020204030204" pitchFamily="34" charset="0"/>
              </a:rPr>
              <a:t>n: 2362 op</a:t>
            </a:r>
          </a:p>
          <a:p>
            <a:r>
              <a:rPr lang="sv-SE" sz="1350" i="1" dirty="0">
                <a:latin typeface="Calibri" panose="020F0502020204030204" pitchFamily="34" charset="0"/>
              </a:rPr>
              <a:t>ÖV: 2%</a:t>
            </a:r>
          </a:p>
          <a:p>
            <a:r>
              <a:rPr lang="sv-SE" sz="1350" i="1" dirty="0">
                <a:latin typeface="Calibri" panose="020F0502020204030204" pitchFamily="34" charset="0"/>
              </a:rPr>
              <a:t>Enbart elektiv kirurgi</a:t>
            </a:r>
          </a:p>
          <a:p>
            <a:r>
              <a:rPr lang="sv-SE" sz="1350" i="1" dirty="0">
                <a:latin typeface="Calibri" panose="020F0502020204030204" pitchFamily="34" charset="0"/>
              </a:rPr>
              <a:t>Postop delas av flera enheter inkl. </a:t>
            </a:r>
          </a:p>
          <a:p>
            <a:r>
              <a:rPr lang="sv-SE" sz="1350" i="1" dirty="0">
                <a:latin typeface="Calibri" panose="020F0502020204030204" pitchFamily="34" charset="0"/>
              </a:rPr>
              <a:t>Neuro och Thorax operation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80975654-18D6-43BC-BF62-5AD323F8F6D1}"/>
              </a:ext>
            </a:extLst>
          </p:cNvPr>
          <p:cNvSpPr/>
          <p:nvPr/>
        </p:nvSpPr>
        <p:spPr>
          <a:xfrm>
            <a:off x="3292849" y="3480433"/>
            <a:ext cx="1734001" cy="13388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350" b="1" i="1" dirty="0">
                <a:latin typeface="Calibri" panose="020F0502020204030204" pitchFamily="34" charset="0"/>
              </a:rPr>
              <a:t>Plastikoperation</a:t>
            </a:r>
          </a:p>
          <a:p>
            <a:r>
              <a:rPr lang="sv-SE" sz="1350" i="1" dirty="0">
                <a:latin typeface="Calibri" panose="020F0502020204030204" pitchFamily="34" charset="0"/>
              </a:rPr>
              <a:t>Data för2019</a:t>
            </a:r>
          </a:p>
          <a:p>
            <a:r>
              <a:rPr lang="sv-SE" sz="1350" i="1" dirty="0">
                <a:latin typeface="Calibri" panose="020F0502020204030204" pitchFamily="34" charset="0"/>
              </a:rPr>
              <a:t>n: 2105 op</a:t>
            </a:r>
          </a:p>
          <a:p>
            <a:r>
              <a:rPr lang="sv-SE" sz="1350" i="1" dirty="0">
                <a:latin typeface="Calibri" panose="020F0502020204030204" pitchFamily="34" charset="0"/>
              </a:rPr>
              <a:t>ÖV: 60 %</a:t>
            </a:r>
          </a:p>
          <a:p>
            <a:r>
              <a:rPr lang="sv-SE" sz="1350" i="1" dirty="0">
                <a:latin typeface="Calibri" panose="020F0502020204030204" pitchFamily="34" charset="0"/>
              </a:rPr>
              <a:t>Enbart elektiv kirurgi</a:t>
            </a:r>
          </a:p>
          <a:p>
            <a:r>
              <a:rPr lang="sv-SE" sz="1350" i="1" dirty="0">
                <a:latin typeface="Calibri" panose="020F0502020204030204" pitchFamily="34" charset="0"/>
              </a:rPr>
              <a:t>Egen </a:t>
            </a:r>
            <a:r>
              <a:rPr lang="sv-SE" sz="1350" i="1" dirty="0" err="1">
                <a:latin typeface="Calibri" panose="020F0502020204030204" pitchFamily="34" charset="0"/>
              </a:rPr>
              <a:t>postopavdelning</a:t>
            </a:r>
            <a:endParaRPr lang="sv-SE" sz="1350" i="1" dirty="0">
              <a:latin typeface="Calibri" panose="020F0502020204030204" pitchFamily="34" charset="0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44EFBAAB-B340-4612-9B5E-72B5FAE34870}"/>
              </a:ext>
            </a:extLst>
          </p:cNvPr>
          <p:cNvSpPr/>
          <p:nvPr/>
        </p:nvSpPr>
        <p:spPr>
          <a:xfrm>
            <a:off x="1793129" y="548762"/>
            <a:ext cx="59341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dirty="0">
                <a:latin typeface="Calibri" panose="020F0502020204030204" pitchFamily="34" charset="0"/>
              </a:rPr>
              <a:t>Medicinsk enhet </a:t>
            </a:r>
            <a:r>
              <a:rPr lang="sv-SE" sz="2400" b="1" dirty="0" err="1">
                <a:latin typeface="Calibri" panose="020F0502020204030204" pitchFamily="34" charset="0"/>
              </a:rPr>
              <a:t>perioperativ</a:t>
            </a:r>
            <a:r>
              <a:rPr lang="sv-SE" sz="2400" b="1" dirty="0">
                <a:latin typeface="Calibri" panose="020F0502020204030204" pitchFamily="34" charset="0"/>
              </a:rPr>
              <a:t> medicin, Solna</a:t>
            </a:r>
            <a:r>
              <a:rPr lang="sv-SE" dirty="0">
                <a:latin typeface="Calibri" panose="020F0502020204030204" pitchFamily="34" charset="0"/>
              </a:rPr>
              <a:t> </a:t>
            </a:r>
            <a:endParaRPr lang="sv-SE" dirty="0"/>
          </a:p>
        </p:txBody>
      </p:sp>
      <p:sp>
        <p:nvSpPr>
          <p:cNvPr id="8" name="Platshållare för sidfot 1">
            <a:extLst>
              <a:ext uri="{FF2B5EF4-FFF2-40B4-BE49-F238E27FC236}">
                <a16:creationId xmlns:a16="http://schemas.microsoft.com/office/drawing/2014/main" id="{BF0F7F23-003B-4342-B716-BFE09F444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8299" y="6093296"/>
            <a:ext cx="7436385" cy="365125"/>
          </a:xfrm>
        </p:spPr>
        <p:txBody>
          <a:bodyPr/>
          <a:lstStyle/>
          <a:p>
            <a:r>
              <a:rPr lang="sv-SE" dirty="0"/>
              <a:t>Presentation Slutrapport Benchmarkingprojektet Pilot 2                                                2021-02-03                                                               </a:t>
            </a:r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B987EFDF-4247-45AE-A041-D1D7EC37F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93A6-52E8-4356-9CA3-73406FE6A396}" type="slidenum">
              <a:rPr lang="sv-SE" smtClean="0"/>
              <a:pPr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66862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9935F084-0F98-4EAE-A623-F109AD0BDD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852" y="1826231"/>
            <a:ext cx="5012149" cy="2951253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2FB234F7-30CA-4EE5-9C20-025CD35EF17C}"/>
              </a:ext>
            </a:extLst>
          </p:cNvPr>
          <p:cNvSpPr/>
          <p:nvPr/>
        </p:nvSpPr>
        <p:spPr>
          <a:xfrm>
            <a:off x="4131852" y="4101315"/>
            <a:ext cx="5012149" cy="13099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CE71281A-CAE3-4392-AACD-AD64520B2C90}"/>
              </a:ext>
            </a:extLst>
          </p:cNvPr>
          <p:cNvSpPr/>
          <p:nvPr/>
        </p:nvSpPr>
        <p:spPr>
          <a:xfrm>
            <a:off x="4131851" y="2931024"/>
            <a:ext cx="5012149" cy="13099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181CB27E-D08F-4EA5-A547-09259F194F53}"/>
              </a:ext>
            </a:extLst>
          </p:cNvPr>
          <p:cNvSpPr/>
          <p:nvPr/>
        </p:nvSpPr>
        <p:spPr>
          <a:xfrm>
            <a:off x="1793129" y="548762"/>
            <a:ext cx="59341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dirty="0">
                <a:latin typeface="Calibri" panose="020F0502020204030204" pitchFamily="34" charset="0"/>
              </a:rPr>
              <a:t>Medicinsk enhet </a:t>
            </a:r>
            <a:r>
              <a:rPr lang="sv-SE" sz="2400" b="1" dirty="0" err="1">
                <a:latin typeface="Calibri" panose="020F0502020204030204" pitchFamily="34" charset="0"/>
              </a:rPr>
              <a:t>perioperativ</a:t>
            </a:r>
            <a:r>
              <a:rPr lang="sv-SE" sz="2400" b="1" dirty="0">
                <a:latin typeface="Calibri" panose="020F0502020204030204" pitchFamily="34" charset="0"/>
              </a:rPr>
              <a:t> medicin, Solna</a:t>
            </a:r>
            <a:r>
              <a:rPr lang="sv-SE" dirty="0">
                <a:latin typeface="Calibri" panose="020F0502020204030204" pitchFamily="34" charset="0"/>
              </a:rPr>
              <a:t> </a:t>
            </a:r>
            <a:endParaRPr lang="sv-SE" dirty="0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6A753D08-5E79-444D-BDFA-6437E0ADA1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51" y="1571959"/>
            <a:ext cx="4061429" cy="3398359"/>
          </a:xfrm>
          <a:prstGeom prst="rect">
            <a:avLst/>
          </a:prstGeom>
        </p:spPr>
      </p:pic>
      <p:cxnSp>
        <p:nvCxnSpPr>
          <p:cNvPr id="13" name="Rak pilkoppling 12">
            <a:extLst>
              <a:ext uri="{FF2B5EF4-FFF2-40B4-BE49-F238E27FC236}">
                <a16:creationId xmlns:a16="http://schemas.microsoft.com/office/drawing/2014/main" id="{9D1AE39D-3D6C-4135-BBE2-5CE7F6276EB4}"/>
              </a:ext>
            </a:extLst>
          </p:cNvPr>
          <p:cNvCxnSpPr>
            <a:cxnSpLocks/>
          </p:cNvCxnSpPr>
          <p:nvPr/>
        </p:nvCxnSpPr>
        <p:spPr>
          <a:xfrm flipV="1">
            <a:off x="156437" y="3506701"/>
            <a:ext cx="652476" cy="576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k pilkoppling 13">
            <a:extLst>
              <a:ext uri="{FF2B5EF4-FFF2-40B4-BE49-F238E27FC236}">
                <a16:creationId xmlns:a16="http://schemas.microsoft.com/office/drawing/2014/main" id="{AEF7F1DF-1271-4C94-B4C1-949A90B0C904}"/>
              </a:ext>
            </a:extLst>
          </p:cNvPr>
          <p:cNvCxnSpPr>
            <a:cxnSpLocks/>
          </p:cNvCxnSpPr>
          <p:nvPr/>
        </p:nvCxnSpPr>
        <p:spPr>
          <a:xfrm flipV="1">
            <a:off x="635789" y="2973370"/>
            <a:ext cx="735569" cy="485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95550676-9D09-4998-8C18-36B3E645FC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810" y="5158937"/>
            <a:ext cx="8350785" cy="349483"/>
          </a:xfrm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63935361-CBBE-4316-8A7A-80B660321F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061" y="5538780"/>
            <a:ext cx="8268014" cy="174740"/>
          </a:xfrm>
          <a:prstGeom prst="rect">
            <a:avLst/>
          </a:prstGeom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id="{B5A1C6F5-232D-4CA8-A9A4-2598991985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082" y="5671128"/>
            <a:ext cx="8231226" cy="174740"/>
          </a:xfrm>
          <a:prstGeom prst="rect">
            <a:avLst/>
          </a:prstGeom>
        </p:spPr>
      </p:pic>
      <p:sp>
        <p:nvSpPr>
          <p:cNvPr id="18" name="Platshållare för sidfot 1">
            <a:extLst>
              <a:ext uri="{FF2B5EF4-FFF2-40B4-BE49-F238E27FC236}">
                <a16:creationId xmlns:a16="http://schemas.microsoft.com/office/drawing/2014/main" id="{572723EE-CD06-4E29-93CA-4C6014E13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80858" y="6093296"/>
            <a:ext cx="7046980" cy="365125"/>
          </a:xfrm>
        </p:spPr>
        <p:txBody>
          <a:bodyPr/>
          <a:lstStyle/>
          <a:p>
            <a:r>
              <a:rPr lang="sv-SE"/>
              <a:t>Presentation Slutrapport Benchmarkingprojektet Pilot 2                                                2021-02-03                                                               </a:t>
            </a:r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6E87BCB9-AE87-4F83-922C-27A6375CF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93A6-52E8-4356-9CA3-73406FE6A396}" type="slidenum">
              <a:rPr lang="sv-SE" smtClean="0"/>
              <a:pPr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7030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C1A79E3B-26A2-4D83-BE17-82480AAD7AC2}"/>
              </a:ext>
            </a:extLst>
          </p:cNvPr>
          <p:cNvSpPr/>
          <p:nvPr/>
        </p:nvSpPr>
        <p:spPr>
          <a:xfrm>
            <a:off x="1057244" y="1713279"/>
            <a:ext cx="6629579" cy="3747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Viktigt och lärorikt att vara med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Skillnader mellan de olika operationsavdelningarna inom kliniken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Hög upplösning på data – möjlighet att analysera på enskild KVÅ-kod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v-S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Möjlighet att analysera de olika processtiderna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Ny insikt och möjlighet att reflektera över process och resursdata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Ideer</a:t>
            </a:r>
            <a:r>
              <a:rPr lang="sv-S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till förbättringsområden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Kunna få </a:t>
            </a:r>
            <a:r>
              <a:rPr lang="sv-SE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ideer</a:t>
            </a:r>
            <a:r>
              <a:rPr lang="sv-S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till andra pågående projekt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Relativt  låg kostnad / patient och operationstidstimme</a:t>
            </a:r>
          </a:p>
          <a:p>
            <a:pPr marL="214313" indent="-214313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Skillnader i processfart och produktivitet; inom enheten samt i förhållande till andras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AD0BBB1E-C3E4-4F8C-AF4A-E5ADEE82EE6D}"/>
              </a:ext>
            </a:extLst>
          </p:cNvPr>
          <p:cNvSpPr/>
          <p:nvPr/>
        </p:nvSpPr>
        <p:spPr>
          <a:xfrm>
            <a:off x="1057245" y="968211"/>
            <a:ext cx="16943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dirty="0">
                <a:latin typeface="Calibri" panose="020F0502020204030204" pitchFamily="34" charset="0"/>
              </a:rPr>
              <a:t>Reflexioner</a:t>
            </a:r>
            <a:r>
              <a:rPr lang="sv-SE" dirty="0">
                <a:latin typeface="Calibri" panose="020F0502020204030204" pitchFamily="34" charset="0"/>
              </a:rPr>
              <a:t> </a:t>
            </a:r>
            <a:endParaRPr lang="sv-SE" dirty="0"/>
          </a:p>
        </p:txBody>
      </p:sp>
      <p:sp>
        <p:nvSpPr>
          <p:cNvPr id="4" name="Platshållare för sidfot 1">
            <a:extLst>
              <a:ext uri="{FF2B5EF4-FFF2-40B4-BE49-F238E27FC236}">
                <a16:creationId xmlns:a16="http://schemas.microsoft.com/office/drawing/2014/main" id="{314AB265-B1E6-41CF-91E4-653353F08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80858" y="6093296"/>
            <a:ext cx="7046980" cy="365125"/>
          </a:xfrm>
        </p:spPr>
        <p:txBody>
          <a:bodyPr/>
          <a:lstStyle/>
          <a:p>
            <a:r>
              <a:rPr lang="sv-SE"/>
              <a:t>Presentation Slutrapport Benchmarkingprojektet Pilot 2                                                2021-02-03                                                               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5A2353A-64C4-473B-B8DC-863590442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93A6-52E8-4356-9CA3-73406FE6A396}" type="slidenum">
              <a:rPr lang="sv-SE" smtClean="0"/>
              <a:pPr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02887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BB344673-C826-43E3-9E4B-E05011F03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Slutrapport Benchmarkingprojektet Pilot 2                                                2021-02-03                                                               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4398A23C-382F-4D6C-AA92-F49F9E130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93A6-52E8-4356-9CA3-73406FE6A396}" type="slidenum">
              <a:rPr lang="sv-SE" smtClean="0"/>
              <a:pPr/>
              <a:t>7</a:t>
            </a:fld>
            <a:endParaRPr lang="sv-SE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7FB69A3B-DCF7-4071-B7CE-57D64D02D018}"/>
              </a:ext>
            </a:extLst>
          </p:cNvPr>
          <p:cNvSpPr/>
          <p:nvPr/>
        </p:nvSpPr>
        <p:spPr>
          <a:xfrm>
            <a:off x="994975" y="1289616"/>
            <a:ext cx="6395292" cy="542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Resursdata 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sv-S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 hela enheten gjorde det svårt</a:t>
            </a:r>
          </a:p>
          <a:p>
            <a:pPr marL="285750" lvl="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Beräkna jourerna -&gt; arbetad tid / kostnad</a:t>
            </a:r>
          </a:p>
          <a:p>
            <a:pPr marL="285750" lvl="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Hur får vi med uppdragen: 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sv-S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Utbildning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sv-S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Forskning 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sv-S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Finns det stora skillnader vad det gäller </a:t>
            </a:r>
          </a:p>
          <a:p>
            <a:pPr>
              <a:lnSpc>
                <a:spcPct val="107000"/>
              </a:lnSpc>
            </a:pPr>
            <a:r>
              <a:rPr lang="sv-S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möjlighet att planera?</a:t>
            </a:r>
          </a:p>
          <a:p>
            <a:pPr lvl="1">
              <a:lnSpc>
                <a:spcPct val="107000"/>
              </a:lnSpc>
            </a:pPr>
            <a:endParaRPr lang="sv-SE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Nästa steg? Diskussion</a:t>
            </a:r>
            <a:endParaRPr lang="sv-S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Betyder en KVÅ samma på de olika sjukhusen? </a:t>
            </a:r>
          </a:p>
          <a:p>
            <a:pPr marL="285750" lvl="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Kategorisering sjukhus </a:t>
            </a:r>
          </a:p>
          <a:p>
            <a:pPr marL="285750" lvl="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Fördelningen av utförda åtgärder på de olika </a:t>
            </a:r>
            <a:r>
              <a:rPr lang="sv-SE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sjh</a:t>
            </a:r>
            <a:endParaRPr lang="sv-SE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Hur får vi med 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sv-S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Effektivitet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sv-S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Utfall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sv-S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Kvalitetsmått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sv-S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5D5A9C0E-1599-4625-9974-9B7393A0CEF6}"/>
              </a:ext>
            </a:extLst>
          </p:cNvPr>
          <p:cNvSpPr/>
          <p:nvPr/>
        </p:nvSpPr>
        <p:spPr>
          <a:xfrm>
            <a:off x="994975" y="651850"/>
            <a:ext cx="17551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dirty="0">
                <a:latin typeface="Calibri" panose="020F0502020204030204" pitchFamily="34" charset="0"/>
              </a:rPr>
              <a:t>Utmaningar</a:t>
            </a:r>
            <a:r>
              <a:rPr lang="sv-SE" dirty="0">
                <a:latin typeface="Calibri" panose="020F0502020204030204" pitchFamily="34" charset="0"/>
              </a:rPr>
              <a:t> </a:t>
            </a:r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F73111D1-8547-485B-9510-2D0521BA3E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1198" y="2026259"/>
            <a:ext cx="2614978" cy="3286584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CDB75B9D-BF19-4F9D-8F71-1AC3F3E502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9025" y="2050966"/>
            <a:ext cx="478698" cy="325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15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2F6162BD-40AC-44F7-90EF-5E7E5D30EE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159" y="5221972"/>
            <a:ext cx="7437682" cy="778778"/>
          </a:xfrm>
          <a:prstGeom prst="rect">
            <a:avLst/>
          </a:prstGeom>
        </p:spPr>
      </p:pic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0F42A540-CC92-4873-8976-49B2EC6B1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Slutrapport Benchmarkingprojektet Pilot 2                                                2021-02-03                                                               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5E19DA1-5543-4029-8BC2-E913DE91C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93A6-52E8-4356-9CA3-73406FE6A396}" type="slidenum">
              <a:rPr lang="sv-SE" smtClean="0"/>
              <a:pPr/>
              <a:t>8</a:t>
            </a:fld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A13F4051-1DE0-423A-BCC9-4ADDA883AE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6746" y="1010427"/>
            <a:ext cx="6031414" cy="3901212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685AAFB6-A06B-403C-B5AA-A1A4394C425A}"/>
              </a:ext>
            </a:extLst>
          </p:cNvPr>
          <p:cNvSpPr/>
          <p:nvPr/>
        </p:nvSpPr>
        <p:spPr>
          <a:xfrm>
            <a:off x="2147356" y="436182"/>
            <a:ext cx="47139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dirty="0">
                <a:latin typeface="Calibri" panose="020F0502020204030204" pitchFamily="34" charset="0"/>
              </a:rPr>
              <a:t>Utmaning Karolinska. Planerbarhet</a:t>
            </a:r>
            <a:r>
              <a:rPr lang="sv-SE" dirty="0">
                <a:latin typeface="Calibri" panose="020F0502020204030204" pitchFamily="34" charset="0"/>
              </a:rPr>
              <a:t> 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81228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A507369-EB94-4209-8893-294700DFE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274638"/>
            <a:ext cx="8064500" cy="1143000"/>
          </a:xfrm>
        </p:spPr>
        <p:txBody>
          <a:bodyPr anchor="ctr">
            <a:normAutofit/>
          </a:bodyPr>
          <a:lstStyle/>
          <a:p>
            <a:r>
              <a:rPr lang="en-US" sz="4400" dirty="0"/>
              <a:t>Tack</a:t>
            </a:r>
          </a:p>
        </p:txBody>
      </p:sp>
      <p:pic>
        <p:nvPicPr>
          <p:cNvPr id="5" name="Bildobjekt 4" descr="En bild som visar utomhus, himmel, snö, natur&#10;&#10;Automatiskt genererad beskrivning">
            <a:extLst>
              <a:ext uri="{FF2B5EF4-FFF2-40B4-BE49-F238E27FC236}">
                <a16:creationId xmlns:a16="http://schemas.microsoft.com/office/drawing/2014/main" id="{6C0B22D2-6338-499A-AD0E-AB37D6F309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08" r="-1" b="17359"/>
          <a:stretch/>
        </p:blipFill>
        <p:spPr>
          <a:xfrm>
            <a:off x="539750" y="1681311"/>
            <a:ext cx="8064500" cy="4114851"/>
          </a:xfrm>
          <a:prstGeom prst="rect">
            <a:avLst/>
          </a:prstGeom>
          <a:noFill/>
        </p:spPr>
      </p:pic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20063BEC-BC1D-4F66-A4E5-984591B86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80858" y="6093296"/>
            <a:ext cx="704698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sv-SE"/>
              <a:t>Presentation Slutrapport Benchmarkingprojektet Pilot 2                                                2021-02-03                                                               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2C09148B-B95B-432E-AE6E-C18E18812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7000" y="6096000"/>
            <a:ext cx="503858" cy="35733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AAD93A6-52E8-4356-9CA3-73406FE6A396}" type="slidenum">
              <a:rPr lang="sv-SE" smtClean="0"/>
              <a:pPr>
                <a:spcAft>
                  <a:spcPts val="600"/>
                </a:spcAft>
              </a:pPr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579525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K_PPtTema_SV_Normal_RS">
  <a:themeElements>
    <a:clrScheme name="KarolinskaColors">
      <a:dk1>
        <a:sysClr val="windowText" lastClr="000000"/>
      </a:dk1>
      <a:lt1>
        <a:sysClr val="window" lastClr="FFFFFF"/>
      </a:lt1>
      <a:dk2>
        <a:srgbClr val="005883"/>
      </a:dk2>
      <a:lt2>
        <a:srgbClr val="F2F2F2"/>
      </a:lt2>
      <a:accent1>
        <a:srgbClr val="0071C9"/>
      </a:accent1>
      <a:accent2>
        <a:srgbClr val="9E1B34"/>
      </a:accent2>
      <a:accent3>
        <a:srgbClr val="234025"/>
      </a:accent3>
      <a:accent4>
        <a:srgbClr val="FFCE00"/>
      </a:accent4>
      <a:accent5>
        <a:srgbClr val="00A3E0"/>
      </a:accent5>
      <a:accent6>
        <a:srgbClr val="E54800"/>
      </a:accent6>
      <a:hlink>
        <a:srgbClr val="005883"/>
      </a:hlink>
      <a:folHlink>
        <a:srgbClr val="0071C9"/>
      </a:folHlink>
    </a:clrScheme>
    <a:fontScheme name="Anpassat 5">
      <a:majorFont>
        <a:latin typeface="Open Sans Semibold"/>
        <a:ea typeface=""/>
        <a:cs typeface=""/>
      </a:majorFont>
      <a:minorFont>
        <a:latin typeface="Open Sans"/>
        <a:ea typeface=""/>
        <a:cs typeface=""/>
      </a:minorFont>
    </a:fontScheme>
    <a:fmtScheme name="Subtilt solid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 w="3175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latin typeface="Open Sans Semibold" panose="020B0706030804020204" pitchFamily="34" charset="0"/>
            <a:ea typeface="Open Sans Semibold" panose="020B0706030804020204" pitchFamily="34" charset="0"/>
            <a:cs typeface="Open Sans Semibold" panose="020B0706030804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 err="1" smtClean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K_PPtTema_SV_Normal_RS" id="{DAB3EB61-8D1F-402C-9359-97E014C7C9C6}" vid="{DEC03F74-160C-402C-BC39-9365BFE09CC4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634</Words>
  <Application>Microsoft Office PowerPoint</Application>
  <PresentationFormat>Bildspel på skärmen (4:3)</PresentationFormat>
  <Paragraphs>100</Paragraphs>
  <Slides>9</Slides>
  <Notes>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8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8" baseType="lpstr">
      <vt:lpstr>Open Sans</vt:lpstr>
      <vt:lpstr>Open Sans Semibold</vt:lpstr>
      <vt:lpstr>Courier New</vt:lpstr>
      <vt:lpstr>Wingdings 2</vt:lpstr>
      <vt:lpstr>Segoe UI</vt:lpstr>
      <vt:lpstr>Open Sans Light</vt:lpstr>
      <vt:lpstr>Arial</vt:lpstr>
      <vt:lpstr>Calibri</vt:lpstr>
      <vt:lpstr>K_PPtTema_SV_Normal_RS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Tack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Olof Brattström</dc:creator>
  <cp:lastModifiedBy>gunnar.enlund@outlook.com</cp:lastModifiedBy>
  <cp:revision>3</cp:revision>
  <dcterms:created xsi:type="dcterms:W3CDTF">2021-02-02T21:46:22Z</dcterms:created>
  <dcterms:modified xsi:type="dcterms:W3CDTF">2021-02-03T08:49:03Z</dcterms:modified>
</cp:coreProperties>
</file>