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2" r:id="rId2"/>
    <p:sldId id="257" r:id="rId3"/>
    <p:sldId id="261" r:id="rId4"/>
    <p:sldId id="263" r:id="rId5"/>
    <p:sldId id="264" r:id="rId6"/>
    <p:sldId id="266" r:id="rId7"/>
    <p:sldId id="270" r:id="rId8"/>
    <p:sldId id="271" r:id="rId9"/>
    <p:sldId id="269" r:id="rId10"/>
    <p:sldId id="267" r:id="rId11"/>
    <p:sldId id="272" r:id="rId12"/>
  </p:sldIdLst>
  <p:sldSz cx="9144000" cy="5143500" type="screen16x9"/>
  <p:notesSz cx="6799263" cy="992981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749">
          <p15:clr>
            <a:srgbClr val="A4A3A4"/>
          </p15:clr>
        </p15:guide>
        <p15:guide id="2" pos="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5697"/>
    <a:srgbClr val="83C55B"/>
    <a:srgbClr val="0070C0"/>
    <a:srgbClr val="000000"/>
    <a:srgbClr val="D0E6CF"/>
    <a:srgbClr val="0096C8"/>
    <a:srgbClr val="0092D4"/>
    <a:srgbClr val="00A0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llanmörkt format 2 - Dekorfär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llanmörkt format 2 - Dekorfärg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llanmörkt format 2 - Dekorfärg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1149" autoAdjust="0"/>
  </p:normalViewPr>
  <p:slideViewPr>
    <p:cSldViewPr snapToGrid="0" showGuides="1">
      <p:cViewPr varScale="1">
        <p:scale>
          <a:sx n="92" d="100"/>
          <a:sy n="92" d="100"/>
        </p:scale>
        <p:origin x="1214" y="67"/>
      </p:cViewPr>
      <p:guideLst>
        <p:guide orient="horz" pos="2749"/>
        <p:guide pos="12"/>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CFE5F691-4DA6-4E7E-88E0-0B0E5F6DDD4C}" type="datetimeFigureOut">
              <a:rPr lang="sv-SE" smtClean="0"/>
              <a:t>2021-02-03</a:t>
            </a:fld>
            <a:endParaRPr lang="sv-SE"/>
          </a:p>
        </p:txBody>
      </p:sp>
      <p:sp>
        <p:nvSpPr>
          <p:cNvPr id="4" name="Platshållare för bildobjekt 3"/>
          <p:cNvSpPr>
            <a:spLocks noGrp="1" noRot="1" noChangeAspect="1"/>
          </p:cNvSpPr>
          <p:nvPr>
            <p:ph type="sldImg" idx="2"/>
          </p:nvPr>
        </p:nvSpPr>
        <p:spPr>
          <a:xfrm>
            <a:off x="90488" y="744538"/>
            <a:ext cx="6618287" cy="372427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FB0CB7F7-2DE7-442F-B621-87F2D8E04FE8}" type="slidenum">
              <a:rPr lang="sv-SE" smtClean="0"/>
              <a:t>‹#›</a:t>
            </a:fld>
            <a:endParaRPr lang="sv-SE"/>
          </a:p>
        </p:txBody>
      </p:sp>
    </p:spTree>
    <p:extLst>
      <p:ext uri="{BB962C8B-B14F-4D97-AF65-F5344CB8AC3E}">
        <p14:creationId xmlns:p14="http://schemas.microsoft.com/office/powerpoint/2010/main" val="795747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a:t>Piteå – placerat längst ned på</a:t>
            </a:r>
            <a:r>
              <a:rPr lang="sv-SE" sz="1200" baseline="0" dirty="0"/>
              <a:t> kartan - </a:t>
            </a:r>
            <a:r>
              <a:rPr lang="sv-SE" sz="1200" dirty="0"/>
              <a:t>Länsdelssjukhus utan förlossning – nästan</a:t>
            </a:r>
            <a:r>
              <a:rPr lang="sv-SE" sz="1200" baseline="0" dirty="0"/>
              <a:t> uteslutande </a:t>
            </a:r>
            <a:r>
              <a:rPr lang="sv-SE" sz="1200" dirty="0"/>
              <a:t>elektiv verksamhet och med fokus på ortopedi</a:t>
            </a:r>
          </a:p>
          <a:p>
            <a:endParaRPr lang="sv-SE" dirty="0"/>
          </a:p>
        </p:txBody>
      </p:sp>
      <p:sp>
        <p:nvSpPr>
          <p:cNvPr id="4" name="Platshållare för bildnummer 3"/>
          <p:cNvSpPr>
            <a:spLocks noGrp="1"/>
          </p:cNvSpPr>
          <p:nvPr>
            <p:ph type="sldNum" sz="quarter" idx="10"/>
          </p:nvPr>
        </p:nvSpPr>
        <p:spPr/>
        <p:txBody>
          <a:bodyPr/>
          <a:lstStyle/>
          <a:p>
            <a:fld id="{FB0CB7F7-2DE7-442F-B621-87F2D8E04FE8}" type="slidenum">
              <a:rPr lang="sv-SE" smtClean="0"/>
              <a:t>1</a:t>
            </a:fld>
            <a:endParaRPr lang="sv-SE"/>
          </a:p>
        </p:txBody>
      </p:sp>
    </p:spTree>
    <p:extLst>
      <p:ext uri="{BB962C8B-B14F-4D97-AF65-F5344CB8AC3E}">
        <p14:creationId xmlns:p14="http://schemas.microsoft.com/office/powerpoint/2010/main" val="19652509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Går det att sänka antalet faktiska årsarbetare per 10 000</a:t>
            </a:r>
            <a:r>
              <a:rPr lang="sv-SE" sz="1200" kern="1200" baseline="0" dirty="0">
                <a:solidFill>
                  <a:schemeClr val="tx1"/>
                </a:solidFill>
                <a:effectLst/>
                <a:latin typeface="+mn-lt"/>
                <a:ea typeface="+mn-ea"/>
                <a:cs typeface="+mn-cs"/>
              </a:rPr>
              <a:t> operationer till nivån för Bollnäs?</a:t>
            </a:r>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Piteå, som är jämförbart sjukhus, har 5 fler årsarbetare per 10 000 operationer än Bollnäs, dvs 5% fler.</a:t>
            </a:r>
          </a:p>
          <a:p>
            <a:r>
              <a:rPr lang="sv-SE" sz="1200" kern="1200" dirty="0">
                <a:solidFill>
                  <a:schemeClr val="tx1"/>
                </a:solidFill>
                <a:effectLst/>
                <a:latin typeface="+mn-lt"/>
                <a:ea typeface="+mn-ea"/>
                <a:cs typeface="+mn-cs"/>
              </a:rPr>
              <a:t>I Bollnäs har man större andel av grupperna ”Chef/</a:t>
            </a:r>
            <a:r>
              <a:rPr lang="sv-SE" sz="1200" kern="1200" dirty="0" err="1">
                <a:solidFill>
                  <a:schemeClr val="tx1"/>
                </a:solidFill>
                <a:effectLst/>
                <a:latin typeface="+mn-lt"/>
                <a:ea typeface="+mn-ea"/>
                <a:cs typeface="+mn-cs"/>
              </a:rPr>
              <a:t>Adm</a:t>
            </a:r>
            <a:r>
              <a:rPr lang="sv-SE" sz="1200" kern="1200" dirty="0">
                <a:solidFill>
                  <a:schemeClr val="tx1"/>
                </a:solidFill>
                <a:effectLst/>
                <a:latin typeface="+mn-lt"/>
                <a:ea typeface="+mn-ea"/>
                <a:cs typeface="+mn-cs"/>
              </a:rPr>
              <a:t>” och ”SSK” än i Piteå per 10 000 operationer. Däremot har man något mindre andel av gruppen ”Anestesiläkare” och ungefär hälften så stor andel av gruppen ”USK”. I Piteå kan den större andelen ”USK” förklaras av att man inte har någon grupp ”Övrig personal” såsom man har i Bollnäs.</a:t>
            </a:r>
            <a:endParaRPr lang="sv-SE" dirty="0"/>
          </a:p>
        </p:txBody>
      </p:sp>
      <p:sp>
        <p:nvSpPr>
          <p:cNvPr id="4" name="Platshållare för bildnummer 3"/>
          <p:cNvSpPr>
            <a:spLocks noGrp="1"/>
          </p:cNvSpPr>
          <p:nvPr>
            <p:ph type="sldNum" sz="quarter" idx="10"/>
          </p:nvPr>
        </p:nvSpPr>
        <p:spPr/>
        <p:txBody>
          <a:bodyPr/>
          <a:lstStyle/>
          <a:p>
            <a:fld id="{FB0CB7F7-2DE7-442F-B621-87F2D8E04FE8}" type="slidenum">
              <a:rPr lang="sv-SE" smtClean="0"/>
              <a:t>10</a:t>
            </a:fld>
            <a:endParaRPr lang="sv-SE"/>
          </a:p>
        </p:txBody>
      </p:sp>
    </p:spTree>
    <p:extLst>
      <p:ext uri="{BB962C8B-B14F-4D97-AF65-F5344CB8AC3E}">
        <p14:creationId xmlns:p14="http://schemas.microsoft.com/office/powerpoint/2010/main" val="5143410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Starta med att förbättra farten för några utvalda typingrepp med stora volymer och som har långsam fart i jämförelse med ”bästa sjukhuset” för de typingreppen enligt denna benchmarking. Därefter undersöka möjlighet att kopiera flöden och arbetssätt från ”bästa sjukhuset”.</a:t>
            </a:r>
          </a:p>
          <a:p>
            <a:endParaRPr lang="sv-SE" dirty="0"/>
          </a:p>
        </p:txBody>
      </p:sp>
      <p:sp>
        <p:nvSpPr>
          <p:cNvPr id="4" name="Platshållare för bildnummer 3"/>
          <p:cNvSpPr>
            <a:spLocks noGrp="1"/>
          </p:cNvSpPr>
          <p:nvPr>
            <p:ph type="sldNum" sz="quarter" idx="10"/>
          </p:nvPr>
        </p:nvSpPr>
        <p:spPr/>
        <p:txBody>
          <a:bodyPr/>
          <a:lstStyle/>
          <a:p>
            <a:fld id="{FB0CB7F7-2DE7-442F-B621-87F2D8E04FE8}" type="slidenum">
              <a:rPr lang="sv-SE" smtClean="0"/>
              <a:t>11</a:t>
            </a:fld>
            <a:endParaRPr lang="sv-SE"/>
          </a:p>
        </p:txBody>
      </p:sp>
    </p:spTree>
    <p:extLst>
      <p:ext uri="{BB962C8B-B14F-4D97-AF65-F5344CB8AC3E}">
        <p14:creationId xmlns:p14="http://schemas.microsoft.com/office/powerpoint/2010/main" val="1367974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gn="l"/>
            <a:r>
              <a:rPr lang="sv-SE" sz="1200" dirty="0"/>
              <a:t>Piteå befinner sig i toppen gällande utbyte för de tre åren dvs överst till vänster i produktivitetskartan nära den effektiva fronten för ”Bästa enhet”. </a:t>
            </a:r>
          </a:p>
          <a:p>
            <a:pPr algn="l"/>
            <a:r>
              <a:rPr lang="sv-SE" sz="1200" dirty="0"/>
              <a:t>I Piteå får man ut mest patienttid per arbetad tid, ca 11%, i jämförelse med övriga sjukhus i benchmarkingen där snittet ligger på ca 9%. </a:t>
            </a:r>
          </a:p>
          <a:p>
            <a:pPr algn="l"/>
            <a:endParaRPr lang="sv-SE" sz="1200" dirty="0"/>
          </a:p>
          <a:p>
            <a:endParaRPr lang="sv-SE" dirty="0"/>
          </a:p>
        </p:txBody>
      </p:sp>
      <p:sp>
        <p:nvSpPr>
          <p:cNvPr id="4" name="Platshållare för bildnummer 3"/>
          <p:cNvSpPr>
            <a:spLocks noGrp="1"/>
          </p:cNvSpPr>
          <p:nvPr>
            <p:ph type="sldNum" sz="quarter" idx="10"/>
          </p:nvPr>
        </p:nvSpPr>
        <p:spPr/>
        <p:txBody>
          <a:bodyPr/>
          <a:lstStyle/>
          <a:p>
            <a:fld id="{FB0CB7F7-2DE7-442F-B621-87F2D8E04FE8}" type="slidenum">
              <a:rPr lang="sv-SE" smtClean="0"/>
              <a:t>2</a:t>
            </a:fld>
            <a:endParaRPr lang="sv-SE"/>
          </a:p>
        </p:txBody>
      </p:sp>
    </p:spTree>
    <p:extLst>
      <p:ext uri="{BB962C8B-B14F-4D97-AF65-F5344CB8AC3E}">
        <p14:creationId xmlns:p14="http://schemas.microsoft.com/office/powerpoint/2010/main" val="3856544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a:t>För länsdelssjukhusen utan förlossning har totala produktiviteten varierat över tid.  Kurvan för Piteå (grå) har följt motsvarande kurva men hela tiden legat lite ovanför snittet och med mindre svängningar under 2019.</a:t>
            </a:r>
          </a:p>
          <a:p>
            <a:endParaRPr lang="sv-SE" dirty="0"/>
          </a:p>
        </p:txBody>
      </p:sp>
      <p:sp>
        <p:nvSpPr>
          <p:cNvPr id="4" name="Platshållare för bildnummer 3"/>
          <p:cNvSpPr>
            <a:spLocks noGrp="1"/>
          </p:cNvSpPr>
          <p:nvPr>
            <p:ph type="sldNum" sz="quarter" idx="10"/>
          </p:nvPr>
        </p:nvSpPr>
        <p:spPr/>
        <p:txBody>
          <a:bodyPr/>
          <a:lstStyle/>
          <a:p>
            <a:fld id="{FB0CB7F7-2DE7-442F-B621-87F2D8E04FE8}" type="slidenum">
              <a:rPr lang="sv-SE" smtClean="0"/>
              <a:t>3</a:t>
            </a:fld>
            <a:endParaRPr lang="sv-SE"/>
          </a:p>
        </p:txBody>
      </p:sp>
    </p:spTree>
    <p:extLst>
      <p:ext uri="{BB962C8B-B14F-4D97-AF65-F5344CB8AC3E}">
        <p14:creationId xmlns:p14="http://schemas.microsoft.com/office/powerpoint/2010/main" val="54584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Piteå har lite lägre utbyte över tid, svagt nedåtgående kurva, såsom snittet för länsdelssjukhus utan förlossning.</a:t>
            </a:r>
            <a:endParaRPr lang="sv-SE" dirty="0"/>
          </a:p>
        </p:txBody>
      </p:sp>
      <p:sp>
        <p:nvSpPr>
          <p:cNvPr id="4" name="Platshållare för bildnummer 3"/>
          <p:cNvSpPr>
            <a:spLocks noGrp="1"/>
          </p:cNvSpPr>
          <p:nvPr>
            <p:ph type="sldNum" sz="quarter" idx="10"/>
          </p:nvPr>
        </p:nvSpPr>
        <p:spPr/>
        <p:txBody>
          <a:bodyPr/>
          <a:lstStyle/>
          <a:p>
            <a:fld id="{FB0CB7F7-2DE7-442F-B621-87F2D8E04FE8}" type="slidenum">
              <a:rPr lang="sv-SE" smtClean="0"/>
              <a:t>4</a:t>
            </a:fld>
            <a:endParaRPr lang="sv-SE"/>
          </a:p>
        </p:txBody>
      </p:sp>
    </p:spTree>
    <p:extLst>
      <p:ext uri="{BB962C8B-B14F-4D97-AF65-F5344CB8AC3E}">
        <p14:creationId xmlns:p14="http://schemas.microsoft.com/office/powerpoint/2010/main" val="2225369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Piteå har ökat procent total patienttid över åren, blivit snabbare än snittet över tid, och landar på 104%. Processfarten är högre i Piteå 2019.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dirty="0">
              <a:solidFill>
                <a:schemeClr val="tx1"/>
              </a:solidFill>
              <a:effectLst/>
              <a:latin typeface="+mn-lt"/>
              <a:ea typeface="+mn-ea"/>
              <a:cs typeface="+mn-cs"/>
            </a:endParaRPr>
          </a:p>
        </p:txBody>
      </p:sp>
      <p:sp>
        <p:nvSpPr>
          <p:cNvPr id="4" name="Platshållare för bildnummer 3"/>
          <p:cNvSpPr>
            <a:spLocks noGrp="1"/>
          </p:cNvSpPr>
          <p:nvPr>
            <p:ph type="sldNum" sz="quarter" idx="10"/>
          </p:nvPr>
        </p:nvSpPr>
        <p:spPr/>
        <p:txBody>
          <a:bodyPr/>
          <a:lstStyle/>
          <a:p>
            <a:fld id="{FB0CB7F7-2DE7-442F-B621-87F2D8E04FE8}" type="slidenum">
              <a:rPr lang="sv-SE" smtClean="0"/>
              <a:t>5</a:t>
            </a:fld>
            <a:endParaRPr lang="sv-SE"/>
          </a:p>
        </p:txBody>
      </p:sp>
    </p:spTree>
    <p:extLst>
      <p:ext uri="{BB962C8B-B14F-4D97-AF65-F5344CB8AC3E}">
        <p14:creationId xmlns:p14="http://schemas.microsoft.com/office/powerpoint/2010/main" val="641591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Förberedelsetiden i Piteå har ökat lite från 2018 men den har varit kortare än snittet för länsdelssjukhus utan förlossning.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Operationstiden i Piteå har varit ungefär lika över tid och kortare än snittet för länsdelssjukhus utan förlossning.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Avvecklingstiden i Piteå har kortats en aning från 2018 men varit längre än snittet för länsdelssjukhus utan förlossning under samtliga åren.</a:t>
            </a:r>
            <a:endParaRPr lang="sv-SE" dirty="0"/>
          </a:p>
          <a:p>
            <a:endParaRPr lang="sv-SE" dirty="0"/>
          </a:p>
        </p:txBody>
      </p:sp>
      <p:sp>
        <p:nvSpPr>
          <p:cNvPr id="4" name="Platshållare för bildnummer 3"/>
          <p:cNvSpPr>
            <a:spLocks noGrp="1"/>
          </p:cNvSpPr>
          <p:nvPr>
            <p:ph type="sldNum" sz="quarter" idx="10"/>
          </p:nvPr>
        </p:nvSpPr>
        <p:spPr/>
        <p:txBody>
          <a:bodyPr/>
          <a:lstStyle/>
          <a:p>
            <a:fld id="{FB0CB7F7-2DE7-442F-B621-87F2D8E04FE8}" type="slidenum">
              <a:rPr lang="sv-SE" smtClean="0"/>
              <a:t>6</a:t>
            </a:fld>
            <a:endParaRPr lang="sv-SE"/>
          </a:p>
        </p:txBody>
      </p:sp>
    </p:spTree>
    <p:extLst>
      <p:ext uri="{BB962C8B-B14F-4D97-AF65-F5344CB8AC3E}">
        <p14:creationId xmlns:p14="http://schemas.microsoft.com/office/powerpoint/2010/main" val="2007825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I Piteå gick antalet genomförda operationer ned under 2018 jämfört 2017 med ca 3%. Därefter ökade antalet med 9% under 2019 jämfört 2018.</a:t>
            </a:r>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Ombyggnation</a:t>
            </a:r>
            <a:r>
              <a:rPr lang="sv-SE" sz="1200" kern="1200" baseline="0" dirty="0">
                <a:solidFill>
                  <a:schemeClr val="tx1"/>
                </a:solidFill>
                <a:effectLst/>
                <a:latin typeface="+mn-lt"/>
                <a:ea typeface="+mn-ea"/>
                <a:cs typeface="+mn-cs"/>
              </a:rPr>
              <a:t> av DKE samt b</a:t>
            </a:r>
            <a:r>
              <a:rPr lang="sv-SE" sz="1200" kern="1200" dirty="0">
                <a:solidFill>
                  <a:schemeClr val="tx1"/>
                </a:solidFill>
                <a:effectLst/>
                <a:latin typeface="+mn-lt"/>
                <a:ea typeface="+mn-ea"/>
                <a:cs typeface="+mn-cs"/>
              </a:rPr>
              <a:t>yggnation av LAF-tak i operationssal i Piteå har ökat flexibiliteten i operationsplaneringen och således ökat resursutnyttjande (produktivitet) och ökad produktion (ca 220 fler operationer som kräver steril miljö har kunnat genomföras.)</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Ombyggnationen av DKE möjliggjorde att man kan lägga blockad på DKE istället för på operationssal vilket frigjort mycket operationssalstid för andra ingrepp. Denna anestesitid för blockad på DKE registreras på extern sal och ingår inte längre i operationstiden på operationssal.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Under år 2017 så drabbades centraloperation</a:t>
            </a:r>
            <a:r>
              <a:rPr lang="sv-SE" sz="1200" kern="1200" baseline="0" dirty="0">
                <a:solidFill>
                  <a:schemeClr val="tx1"/>
                </a:solidFill>
                <a:effectLst/>
                <a:latin typeface="+mn-lt"/>
                <a:ea typeface="+mn-ea"/>
                <a:cs typeface="+mn-cs"/>
              </a:rPr>
              <a:t> i Piteå</a:t>
            </a:r>
            <a:r>
              <a:rPr lang="sv-SE" sz="1200" kern="1200" dirty="0">
                <a:solidFill>
                  <a:schemeClr val="tx1"/>
                </a:solidFill>
                <a:effectLst/>
                <a:latin typeface="+mn-lt"/>
                <a:ea typeface="+mn-ea"/>
                <a:cs typeface="+mn-cs"/>
              </a:rPr>
              <a:t> av vattenskador som påverkade den planerade operationsproduktionen negativt under juni, juli och augusti samt i december. Totala produktionsvolymen under dessa månader reducerades med ca 80 operationer, dvs 8%, samtidigt som man fick ändra det planerade produktionsinnehållet.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Den stora andelen asylsökandepatienter under 2017 har också påverkat operationsproduktionen i Piteå; det har krävts mer tolkinsatser och personalresurser. En stor andel av dessa patienter har haft någon typ av smitta som gjort att det krävts rigorösa rutiner kring vårdhygien. Även övriga patienter med någon typ av smitta har ökat betydligt. Med våra vårdhygienrutiner innebär det att dessa patienter inte kan vistas på DKE eller på intensivvårdsavdelningen (IVA) tillsammans med andra patienter utan vårdas i stället på en operationssal, som då inte kan användas för operationer.  </a:t>
            </a:r>
          </a:p>
          <a:p>
            <a:r>
              <a:rPr lang="sv-SE" sz="1200" kern="1200" dirty="0">
                <a:solidFill>
                  <a:schemeClr val="tx1"/>
                </a:solidFill>
                <a:effectLst/>
                <a:latin typeface="+mn-lt"/>
                <a:ea typeface="+mn-ea"/>
                <a:cs typeface="+mn-cs"/>
              </a:rPr>
              <a:t>Utöver tidigare nämnda orsaker till lägre produktion så har man flyttat över fler tyngre slutenvårdsingrepp än planerat inom ortopedin, </a:t>
            </a:r>
            <a:r>
              <a:rPr lang="sv-SE" sz="1200" kern="1200" dirty="0" err="1">
                <a:solidFill>
                  <a:schemeClr val="tx1"/>
                </a:solidFill>
                <a:effectLst/>
                <a:latin typeface="+mn-lt"/>
                <a:ea typeface="+mn-ea"/>
                <a:cs typeface="+mn-cs"/>
              </a:rPr>
              <a:t>bla</a:t>
            </a:r>
            <a:r>
              <a:rPr lang="sv-SE" sz="1200" kern="1200" dirty="0">
                <a:solidFill>
                  <a:schemeClr val="tx1"/>
                </a:solidFill>
                <a:effectLst/>
                <a:latin typeface="+mn-lt"/>
                <a:ea typeface="+mn-ea"/>
                <a:cs typeface="+mn-cs"/>
              </a:rPr>
              <a:t> ryggar och </a:t>
            </a:r>
            <a:r>
              <a:rPr lang="sv-SE" sz="1200" kern="1200" dirty="0" err="1">
                <a:solidFill>
                  <a:schemeClr val="tx1"/>
                </a:solidFill>
                <a:effectLst/>
                <a:latin typeface="+mn-lt"/>
                <a:ea typeface="+mn-ea"/>
                <a:cs typeface="+mn-cs"/>
              </a:rPr>
              <a:t>höftplastiker</a:t>
            </a:r>
            <a:r>
              <a:rPr lang="sv-SE" sz="1200" kern="1200" dirty="0">
                <a:solidFill>
                  <a:schemeClr val="tx1"/>
                </a:solidFill>
                <a:effectLst/>
                <a:latin typeface="+mn-lt"/>
                <a:ea typeface="+mn-ea"/>
                <a:cs typeface="+mn-cs"/>
              </a:rPr>
              <a:t> från Sunderbyn</a:t>
            </a:r>
            <a:r>
              <a:rPr lang="sv-SE" sz="1200" kern="1200" baseline="0" dirty="0">
                <a:solidFill>
                  <a:schemeClr val="tx1"/>
                </a:solidFill>
                <a:effectLst/>
                <a:latin typeface="+mn-lt"/>
                <a:ea typeface="+mn-ea"/>
                <a:cs typeface="+mn-cs"/>
              </a:rPr>
              <a:t> </a:t>
            </a:r>
            <a:r>
              <a:rPr lang="sv-SE" sz="1200" kern="1200" dirty="0">
                <a:solidFill>
                  <a:schemeClr val="tx1"/>
                </a:solidFill>
                <a:effectLst/>
                <a:latin typeface="+mn-lt"/>
                <a:ea typeface="+mn-ea"/>
                <a:cs typeface="+mn-cs"/>
              </a:rPr>
              <a:t>med längre </a:t>
            </a:r>
            <a:r>
              <a:rPr lang="sv-SE" sz="1200" kern="1200" dirty="0" err="1">
                <a:solidFill>
                  <a:schemeClr val="tx1"/>
                </a:solidFill>
                <a:effectLst/>
                <a:latin typeface="+mn-lt"/>
                <a:ea typeface="+mn-ea"/>
                <a:cs typeface="+mn-cs"/>
              </a:rPr>
              <a:t>knivtid</a:t>
            </a:r>
            <a:r>
              <a:rPr lang="sv-SE" sz="1200" kern="1200" dirty="0">
                <a:solidFill>
                  <a:schemeClr val="tx1"/>
                </a:solidFill>
                <a:effectLst/>
                <a:latin typeface="+mn-lt"/>
                <a:ea typeface="+mn-ea"/>
                <a:cs typeface="+mn-cs"/>
              </a:rPr>
              <a:t>, på bekostnad av en reduktion i antal planerade ÖV-ingrepp med kortare </a:t>
            </a:r>
            <a:r>
              <a:rPr lang="sv-SE" sz="1200" kern="1200" dirty="0" err="1">
                <a:solidFill>
                  <a:schemeClr val="tx1"/>
                </a:solidFill>
                <a:effectLst/>
                <a:latin typeface="+mn-lt"/>
                <a:ea typeface="+mn-ea"/>
                <a:cs typeface="+mn-cs"/>
              </a:rPr>
              <a:t>knivtid</a:t>
            </a:r>
            <a:r>
              <a:rPr lang="sv-SE" sz="1200" kern="1200" dirty="0">
                <a:solidFill>
                  <a:schemeClr val="tx1"/>
                </a:solidFill>
                <a:effectLst/>
                <a:latin typeface="+mn-lt"/>
                <a:ea typeface="+mn-ea"/>
                <a:cs typeface="+mn-cs"/>
              </a:rPr>
              <a:t>. I ökningen för Ortopedins SV avsåg ca en fjärdedel höft/knärevisioner vilket har tagit mer operationssalstid i anspråk eftersom en sådan operation upptar en hel </a:t>
            </a:r>
            <a:r>
              <a:rPr lang="sv-SE" sz="1200" kern="1200" dirty="0" err="1">
                <a:solidFill>
                  <a:schemeClr val="tx1"/>
                </a:solidFill>
                <a:effectLst/>
                <a:latin typeface="+mn-lt"/>
                <a:ea typeface="+mn-ea"/>
                <a:cs typeface="+mn-cs"/>
              </a:rPr>
              <a:t>opsal</a:t>
            </a:r>
            <a:r>
              <a:rPr lang="sv-SE" sz="1200" kern="1200" dirty="0">
                <a:solidFill>
                  <a:schemeClr val="tx1"/>
                </a:solidFill>
                <a:effectLst/>
                <a:latin typeface="+mn-lt"/>
                <a:ea typeface="+mn-ea"/>
                <a:cs typeface="+mn-cs"/>
              </a:rPr>
              <a:t> per dag. En SV-operation inom Ortopedin motsvarar ca 3-4 ÖV-operationer. Lättare operationer har samtidigt flyttats ut från centraloperation</a:t>
            </a:r>
            <a:r>
              <a:rPr lang="sv-SE" sz="1200" kern="1200" baseline="0" dirty="0">
                <a:solidFill>
                  <a:schemeClr val="tx1"/>
                </a:solidFill>
                <a:effectLst/>
                <a:latin typeface="+mn-lt"/>
                <a:ea typeface="+mn-ea"/>
                <a:cs typeface="+mn-cs"/>
              </a:rPr>
              <a:t> i Piteå</a:t>
            </a:r>
            <a:r>
              <a:rPr lang="sv-SE" sz="1200" kern="1200" dirty="0">
                <a:solidFill>
                  <a:schemeClr val="tx1"/>
                </a:solidFill>
                <a:effectLst/>
                <a:latin typeface="+mn-lt"/>
                <a:ea typeface="+mn-ea"/>
                <a:cs typeface="+mn-cs"/>
              </a:rPr>
              <a:t> till klinikernas mottagningar i Sunderbyn (bråck, karpaltunnlar osv) och bytt ut dem mot andra tyngre ingrepp.  Numera görs tex 2 </a:t>
            </a:r>
            <a:r>
              <a:rPr lang="sv-SE" sz="1200" kern="1200" dirty="0" err="1">
                <a:solidFill>
                  <a:schemeClr val="tx1"/>
                </a:solidFill>
                <a:effectLst/>
                <a:latin typeface="+mn-lt"/>
                <a:ea typeface="+mn-ea"/>
                <a:cs typeface="+mn-cs"/>
              </a:rPr>
              <a:t>axelplastiker</a:t>
            </a:r>
            <a:r>
              <a:rPr lang="sv-SE" sz="1200" kern="1200" dirty="0">
                <a:solidFill>
                  <a:schemeClr val="tx1"/>
                </a:solidFill>
                <a:effectLst/>
                <a:latin typeface="+mn-lt"/>
                <a:ea typeface="+mn-ea"/>
                <a:cs typeface="+mn-cs"/>
              </a:rPr>
              <a:t> på en </a:t>
            </a:r>
            <a:r>
              <a:rPr lang="sv-SE" sz="1200" kern="1200" dirty="0" err="1">
                <a:solidFill>
                  <a:schemeClr val="tx1"/>
                </a:solidFill>
                <a:effectLst/>
                <a:latin typeface="+mn-lt"/>
                <a:ea typeface="+mn-ea"/>
                <a:cs typeface="+mn-cs"/>
              </a:rPr>
              <a:t>opsal</a:t>
            </a:r>
            <a:r>
              <a:rPr lang="sv-SE" sz="1200" kern="1200" dirty="0">
                <a:solidFill>
                  <a:schemeClr val="tx1"/>
                </a:solidFill>
                <a:effectLst/>
                <a:latin typeface="+mn-lt"/>
                <a:ea typeface="+mn-ea"/>
                <a:cs typeface="+mn-cs"/>
              </a:rPr>
              <a:t> under en dag vid PCOP där man tidigare gjorde 8 karpaltunneloperationer.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dirty="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10"/>
          </p:nvPr>
        </p:nvSpPr>
        <p:spPr/>
        <p:txBody>
          <a:bodyPr/>
          <a:lstStyle/>
          <a:p>
            <a:fld id="{FB0CB7F7-2DE7-442F-B621-87F2D8E04FE8}" type="slidenum">
              <a:rPr lang="sv-SE" smtClean="0"/>
              <a:t>7</a:t>
            </a:fld>
            <a:endParaRPr lang="sv-SE"/>
          </a:p>
        </p:txBody>
      </p:sp>
    </p:spTree>
    <p:extLst>
      <p:ext uri="{BB962C8B-B14F-4D97-AF65-F5344CB8AC3E}">
        <p14:creationId xmlns:p14="http://schemas.microsoft.com/office/powerpoint/2010/main" val="1514817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Vid jämförelse av typoperationen med åtgärdskod NGB49, Primär totalprotes i knäled med cement, under åren 2018-2019 så kan man se att Bollnäs har snabbare fart än Piteå. Förberedelse-och avvecklingstidstiden är nästintill halverad och operationstiden är mycket kortare jämfört Piteå.</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Även vid jämförelse av typoperationen Primär total höftledsplastik med cement med åtgärdskod NFB49 under samma period så har Bollnäs snabbare fart än Piteå. Bollnäs har avsevärt kortare förberedelse, operations- och avvecklingstid jämfört Piteå.</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sz="1200" kern="1200" dirty="0">
              <a:solidFill>
                <a:schemeClr val="tx1"/>
              </a:solidFill>
              <a:effectLst/>
              <a:latin typeface="+mn-lt"/>
              <a:ea typeface="+mn-ea"/>
              <a:cs typeface="+mn-cs"/>
            </a:endParaRPr>
          </a:p>
          <a:p>
            <a:endParaRPr lang="sv-SE" dirty="0"/>
          </a:p>
        </p:txBody>
      </p:sp>
      <p:sp>
        <p:nvSpPr>
          <p:cNvPr id="4" name="Platshållare för bildnummer 3"/>
          <p:cNvSpPr>
            <a:spLocks noGrp="1"/>
          </p:cNvSpPr>
          <p:nvPr>
            <p:ph type="sldNum" sz="quarter" idx="10"/>
          </p:nvPr>
        </p:nvSpPr>
        <p:spPr/>
        <p:txBody>
          <a:bodyPr/>
          <a:lstStyle/>
          <a:p>
            <a:fld id="{FB0CB7F7-2DE7-442F-B621-87F2D8E04FE8}" type="slidenum">
              <a:rPr lang="sv-SE" smtClean="0"/>
              <a:t>8</a:t>
            </a:fld>
            <a:endParaRPr lang="sv-SE"/>
          </a:p>
        </p:txBody>
      </p:sp>
    </p:spTree>
    <p:extLst>
      <p:ext uri="{BB962C8B-B14F-4D97-AF65-F5344CB8AC3E}">
        <p14:creationId xmlns:p14="http://schemas.microsoft.com/office/powerpoint/2010/main" val="3269175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err="1">
                <a:solidFill>
                  <a:schemeClr val="tx1"/>
                </a:solidFill>
                <a:effectLst/>
                <a:latin typeface="+mn-lt"/>
                <a:ea typeface="+mn-ea"/>
                <a:cs typeface="+mn-cs"/>
              </a:rPr>
              <a:t>Elektrokonvulsiv</a:t>
            </a:r>
            <a:r>
              <a:rPr lang="sv-SE" sz="1200" kern="1200" dirty="0">
                <a:solidFill>
                  <a:schemeClr val="tx1"/>
                </a:solidFill>
                <a:effectLst/>
                <a:latin typeface="+mn-lt"/>
                <a:ea typeface="+mn-ea"/>
                <a:cs typeface="+mn-cs"/>
              </a:rPr>
              <a:t> terapi (ECT,) med åtgärdskod DA024, är den vanligaste åtgärden i Region Norrbotten och står för ungefär en femtedel av operationsvolymen i Piteå.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ECT i Piteå</a:t>
            </a:r>
            <a:r>
              <a:rPr lang="sv-SE" sz="1200" kern="1200" baseline="0" dirty="0">
                <a:solidFill>
                  <a:schemeClr val="tx1"/>
                </a:solidFill>
                <a:effectLst/>
                <a:latin typeface="+mn-lt"/>
                <a:ea typeface="+mn-ea"/>
                <a:cs typeface="+mn-cs"/>
              </a:rPr>
              <a:t> </a:t>
            </a:r>
            <a:r>
              <a:rPr lang="sv-SE" sz="1200" kern="1200" dirty="0">
                <a:solidFill>
                  <a:schemeClr val="tx1"/>
                </a:solidFill>
                <a:effectLst/>
                <a:latin typeface="+mn-lt"/>
                <a:ea typeface="+mn-ea"/>
                <a:cs typeface="+mn-cs"/>
              </a:rPr>
              <a:t>har tyvärr sämre processfart än snittet </a:t>
            </a:r>
            <a:r>
              <a:rPr lang="sv-SE" sz="1200" kern="1200" dirty="0" err="1">
                <a:solidFill>
                  <a:schemeClr val="tx1"/>
                </a:solidFill>
                <a:effectLst/>
                <a:latin typeface="+mn-lt"/>
                <a:ea typeface="+mn-ea"/>
                <a:cs typeface="+mn-cs"/>
              </a:rPr>
              <a:t>pga</a:t>
            </a:r>
            <a:r>
              <a:rPr lang="sv-SE" sz="1200" kern="1200" dirty="0">
                <a:solidFill>
                  <a:schemeClr val="tx1"/>
                </a:solidFill>
                <a:effectLst/>
                <a:latin typeface="+mn-lt"/>
                <a:ea typeface="+mn-ea"/>
                <a:cs typeface="+mn-cs"/>
              </a:rPr>
              <a:t> längre förberedelsetider och avvecklingstider. En slutsats är att det finns potential att öka farten för en stor volym operationer i regionen genom att satsa på snabbare flöden för ECT. </a:t>
            </a:r>
          </a:p>
          <a:p>
            <a:endParaRPr lang="sv-SE" dirty="0"/>
          </a:p>
        </p:txBody>
      </p:sp>
      <p:sp>
        <p:nvSpPr>
          <p:cNvPr id="4" name="Platshållare för bildnummer 3"/>
          <p:cNvSpPr>
            <a:spLocks noGrp="1"/>
          </p:cNvSpPr>
          <p:nvPr>
            <p:ph type="sldNum" sz="quarter" idx="10"/>
          </p:nvPr>
        </p:nvSpPr>
        <p:spPr/>
        <p:txBody>
          <a:bodyPr/>
          <a:lstStyle/>
          <a:p>
            <a:fld id="{FB0CB7F7-2DE7-442F-B621-87F2D8E04FE8}" type="slidenum">
              <a:rPr lang="sv-SE" smtClean="0"/>
              <a:t>9</a:t>
            </a:fld>
            <a:endParaRPr lang="sv-SE"/>
          </a:p>
        </p:txBody>
      </p:sp>
    </p:spTree>
    <p:extLst>
      <p:ext uri="{BB962C8B-B14F-4D97-AF65-F5344CB8AC3E}">
        <p14:creationId xmlns:p14="http://schemas.microsoft.com/office/powerpoint/2010/main" val="7282832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nual för mall">
    <p:spTree>
      <p:nvGrpSpPr>
        <p:cNvPr id="1" name=""/>
        <p:cNvGrpSpPr/>
        <p:nvPr/>
      </p:nvGrpSpPr>
      <p:grpSpPr>
        <a:xfrm>
          <a:off x="0" y="0"/>
          <a:ext cx="0" cy="0"/>
          <a:chOff x="0" y="0"/>
          <a:chExt cx="0" cy="0"/>
        </a:xfrm>
      </p:grpSpPr>
      <p:sp>
        <p:nvSpPr>
          <p:cNvPr id="4" name="Platshållare för text 12"/>
          <p:cNvSpPr txBox="1">
            <a:spLocks/>
          </p:cNvSpPr>
          <p:nvPr userDrawn="1"/>
        </p:nvSpPr>
        <p:spPr>
          <a:xfrm>
            <a:off x="1046759" y="1884385"/>
            <a:ext cx="3551646" cy="1027480"/>
          </a:xfrm>
          <a:prstGeom prst="rect">
            <a:avLst/>
          </a:prstGeom>
        </p:spPr>
        <p:txBody>
          <a:bodyPr/>
          <a:lstStyle>
            <a:lvl1pPr marL="285750" indent="-285750" algn="l" defTabSz="762000" rtl="0" eaLnBrk="1" fontAlgn="base" hangingPunct="1">
              <a:spcBef>
                <a:spcPct val="100000"/>
              </a:spcBef>
              <a:spcAft>
                <a:spcPct val="0"/>
              </a:spcAft>
              <a:buClr>
                <a:schemeClr val="tx2"/>
              </a:buClr>
              <a:buFont typeface="Arial" panose="020B0604020202020204" pitchFamily="34" charset="0"/>
              <a:buChar char="•"/>
              <a:defRPr sz="1600" baseline="0">
                <a:solidFill>
                  <a:schemeClr val="tx2"/>
                </a:solidFill>
                <a:latin typeface="Arial" panose="020B0604020202020204" pitchFamily="34" charset="0"/>
                <a:ea typeface="+mn-ea"/>
                <a:cs typeface="Arial" panose="020B0604020202020204" pitchFamily="34" charset="0"/>
              </a:defRPr>
            </a:lvl1pPr>
            <a:lvl2pPr marL="536575" indent="0" algn="l" defTabSz="762000" rtl="0" eaLnBrk="1" fontAlgn="base" hangingPunct="1">
              <a:spcBef>
                <a:spcPct val="20000"/>
              </a:spcBef>
              <a:spcAft>
                <a:spcPct val="0"/>
              </a:spcAft>
              <a:buClr>
                <a:schemeClr val="tx2"/>
              </a:buClr>
              <a:buSzPct val="80000"/>
              <a:buFont typeface="Arial" charset="0"/>
              <a:buNone/>
              <a:defRPr sz="1600">
                <a:solidFill>
                  <a:schemeClr val="tx2"/>
                </a:solidFill>
                <a:latin typeface="Arial" panose="020B0604020202020204" pitchFamily="34" charset="0"/>
                <a:cs typeface="Arial" panose="020B0604020202020204" pitchFamily="34" charset="0"/>
              </a:defRPr>
            </a:lvl2pPr>
            <a:lvl3pPr marL="180975" indent="-180975" algn="l" defTabSz="762000" rtl="0" eaLnBrk="1" fontAlgn="base" hangingPunct="1">
              <a:spcBef>
                <a:spcPct val="20000"/>
              </a:spcBef>
              <a:spcAft>
                <a:spcPct val="0"/>
              </a:spcAft>
              <a:buClr>
                <a:schemeClr val="tx2"/>
              </a:buClr>
              <a:buSzPct val="85000"/>
              <a:buFont typeface="Arial" charset="0"/>
              <a:buChar char="•"/>
              <a:defRPr sz="1600">
                <a:solidFill>
                  <a:schemeClr val="tx2"/>
                </a:solidFill>
                <a:latin typeface="Arial" panose="020B0604020202020204" pitchFamily="34" charset="0"/>
                <a:cs typeface="Arial" panose="020B0604020202020204" pitchFamily="34" charset="0"/>
              </a:defRPr>
            </a:lvl3pPr>
            <a:lvl4pPr marL="1790700" indent="-176213" algn="l" defTabSz="762000" rtl="0" eaLnBrk="1" fontAlgn="base" hangingPunct="1">
              <a:spcBef>
                <a:spcPct val="20000"/>
              </a:spcBef>
              <a:spcAft>
                <a:spcPct val="0"/>
              </a:spcAft>
              <a:buClr>
                <a:schemeClr val="tx2"/>
              </a:buClr>
              <a:buSzPct val="70000"/>
              <a:buFont typeface="Arial" charset="0"/>
              <a:buChar char="–"/>
              <a:defRPr sz="1600">
                <a:solidFill>
                  <a:schemeClr val="tx2"/>
                </a:solidFill>
                <a:latin typeface="Arial" panose="020B0604020202020204" pitchFamily="34" charset="0"/>
                <a:cs typeface="Arial" panose="020B0604020202020204" pitchFamily="34" charset="0"/>
              </a:defRPr>
            </a:lvl4pPr>
            <a:lvl5pPr marL="2154238" indent="-87313" algn="l" defTabSz="762000" rtl="0" eaLnBrk="1" fontAlgn="base" hangingPunct="1">
              <a:spcBef>
                <a:spcPct val="20000"/>
              </a:spcBef>
              <a:spcAft>
                <a:spcPct val="0"/>
              </a:spcAft>
              <a:buClr>
                <a:schemeClr val="tx2"/>
              </a:buClr>
              <a:buSzPct val="65000"/>
              <a:buFont typeface="Arial" charset="0"/>
              <a:buChar char="•"/>
              <a:defRPr sz="1600">
                <a:solidFill>
                  <a:schemeClr val="tx2"/>
                </a:solidFill>
                <a:latin typeface="Arial" panose="020B0604020202020204" pitchFamily="34" charset="0"/>
                <a:cs typeface="Arial" panose="020B0604020202020204" pitchFamily="34" charset="0"/>
              </a:defRPr>
            </a:lvl5pPr>
            <a:lvl6pPr marL="24384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6pPr>
            <a:lvl7pPr marL="28956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7pPr>
            <a:lvl8pPr marL="33528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8pPr>
            <a:lvl9pPr marL="38100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9pPr>
          </a:lstStyle>
          <a:p>
            <a:pPr marL="0" indent="0">
              <a:buNone/>
            </a:pPr>
            <a:r>
              <a:rPr lang="sv-SE" sz="1400" b="1" kern="0" dirty="0">
                <a:solidFill>
                  <a:srgbClr val="155697"/>
                </a:solidFill>
              </a:rPr>
              <a:t>Skapa ny sida</a:t>
            </a:r>
          </a:p>
          <a:p>
            <a:pPr marL="285750" indent="-285750">
              <a:spcBef>
                <a:spcPts val="160"/>
              </a:spcBef>
            </a:pPr>
            <a:r>
              <a:rPr lang="sv-SE" sz="1200" b="0" u="none" kern="0" dirty="0"/>
              <a:t>I menyn </a:t>
            </a:r>
            <a:r>
              <a:rPr lang="sv-SE" sz="1200" b="1" u="none" kern="0" dirty="0"/>
              <a:t>Start</a:t>
            </a:r>
            <a:r>
              <a:rPr lang="sv-SE" sz="1200" b="1" u="none" kern="0" baseline="0" dirty="0"/>
              <a:t> </a:t>
            </a:r>
            <a:r>
              <a:rPr lang="sv-SE" sz="1200" b="0" u="none" kern="0" baseline="0" dirty="0"/>
              <a:t>hittar du</a:t>
            </a:r>
            <a:r>
              <a:rPr lang="sv-SE" sz="1200" b="1" u="none" kern="0" baseline="0" dirty="0"/>
              <a:t> </a:t>
            </a:r>
            <a:r>
              <a:rPr lang="sv-SE" sz="1200" b="0" i="1" u="none" kern="0" baseline="0" dirty="0"/>
              <a:t>Ny bild</a:t>
            </a:r>
            <a:r>
              <a:rPr lang="sv-SE" sz="1200" b="0" u="none" kern="0" baseline="0" dirty="0"/>
              <a:t>.</a:t>
            </a:r>
            <a:r>
              <a:rPr lang="sv-SE" sz="1200" b="0" u="none" kern="0" dirty="0"/>
              <a:t> </a:t>
            </a:r>
          </a:p>
          <a:p>
            <a:pPr marL="285750" indent="-285750">
              <a:spcBef>
                <a:spcPts val="160"/>
              </a:spcBef>
            </a:pPr>
            <a:r>
              <a:rPr lang="sv-SE" sz="1200" i="0" u="none" kern="0" dirty="0"/>
              <a:t>Klicka på pilen</a:t>
            </a:r>
            <a:r>
              <a:rPr lang="sv-SE" sz="1200" i="0" u="none" kern="0" baseline="0" dirty="0"/>
              <a:t> och välj den </a:t>
            </a:r>
            <a:r>
              <a:rPr lang="sv-SE" sz="1200" i="0" u="none" kern="0" baseline="0" dirty="0" err="1"/>
              <a:t>sidmall</a:t>
            </a:r>
            <a:r>
              <a:rPr lang="sv-SE" sz="1200" i="0" u="none" kern="0" baseline="0" dirty="0"/>
              <a:t> du behöver.</a:t>
            </a:r>
            <a:endParaRPr lang="sv-SE" sz="1400" i="0" u="none" kern="0" baseline="0" dirty="0"/>
          </a:p>
          <a:p>
            <a:endParaRPr lang="sv-SE" sz="1400" i="0" u="none" kern="0" baseline="0" dirty="0"/>
          </a:p>
          <a:p>
            <a:endParaRPr lang="sv-SE" sz="1400" i="0" u="none" kern="0" baseline="0" dirty="0"/>
          </a:p>
          <a:p>
            <a:endParaRPr lang="sv-SE" sz="1400" i="0" u="none" kern="0" baseline="0" dirty="0"/>
          </a:p>
          <a:p>
            <a:pPr marL="228600" marR="0" indent="-228600" algn="l" defTabSz="762000" rtl="0" eaLnBrk="1" fontAlgn="base" latinLnBrk="0" hangingPunct="1">
              <a:lnSpc>
                <a:spcPct val="100000"/>
              </a:lnSpc>
              <a:spcBef>
                <a:spcPts val="160"/>
              </a:spcBef>
              <a:spcAft>
                <a:spcPct val="0"/>
              </a:spcAft>
              <a:buClr>
                <a:schemeClr val="tx2"/>
              </a:buClr>
              <a:buSzTx/>
              <a:buFont typeface="+mj-lt"/>
              <a:buAutoNum type="arabicPeriod"/>
              <a:tabLst/>
              <a:defRPr/>
            </a:pPr>
            <a:endParaRPr lang="sv-SE" sz="1200" kern="0" dirty="0"/>
          </a:p>
          <a:p>
            <a:pPr marL="0" indent="0">
              <a:buNone/>
            </a:pPr>
            <a:endParaRPr lang="sv-SE" sz="1200" kern="0" dirty="0"/>
          </a:p>
          <a:p>
            <a:pPr marL="0" indent="0">
              <a:buNone/>
            </a:pPr>
            <a:endParaRPr lang="sv-SE" sz="1200" kern="0" dirty="0"/>
          </a:p>
          <a:p>
            <a:pPr marL="0" indent="0">
              <a:buNone/>
            </a:pPr>
            <a:endParaRPr lang="sv-SE" sz="1200" kern="0" dirty="0"/>
          </a:p>
          <a:p>
            <a:pPr marL="0" indent="0">
              <a:buNone/>
            </a:pPr>
            <a:endParaRPr lang="sv-SE" sz="1200" kern="0" dirty="0"/>
          </a:p>
          <a:p>
            <a:endParaRPr lang="sv-SE" sz="1400" kern="0" dirty="0"/>
          </a:p>
        </p:txBody>
      </p:sp>
      <p:sp>
        <p:nvSpPr>
          <p:cNvPr id="5" name="Rubrik 8"/>
          <p:cNvSpPr txBox="1">
            <a:spLocks/>
          </p:cNvSpPr>
          <p:nvPr userDrawn="1"/>
        </p:nvSpPr>
        <p:spPr>
          <a:xfrm>
            <a:off x="1034250" y="581288"/>
            <a:ext cx="5619750" cy="465534"/>
          </a:xfrm>
          <a:prstGeom prst="rect">
            <a:avLst/>
          </a:prstGeom>
        </p:spPr>
        <p:txBody>
          <a:bodyPr/>
          <a:lstStyle>
            <a:lvl1pPr algn="l" defTabSz="762000" rtl="0" eaLnBrk="1" fontAlgn="base" hangingPunct="1">
              <a:spcBef>
                <a:spcPct val="0"/>
              </a:spcBef>
              <a:spcAft>
                <a:spcPct val="0"/>
              </a:spcAft>
              <a:defRPr sz="2800" b="1">
                <a:solidFill>
                  <a:srgbClr val="0070C0"/>
                </a:solidFill>
                <a:latin typeface="+mj-lt"/>
                <a:ea typeface="+mj-ea"/>
                <a:cs typeface="+mj-cs"/>
              </a:defRPr>
            </a:lvl1pPr>
            <a:lvl2pPr algn="l" defTabSz="762000" rtl="0" eaLnBrk="1" fontAlgn="base" hangingPunct="1">
              <a:spcBef>
                <a:spcPct val="0"/>
              </a:spcBef>
              <a:spcAft>
                <a:spcPct val="0"/>
              </a:spcAft>
              <a:defRPr sz="3400">
                <a:solidFill>
                  <a:schemeClr val="tx1"/>
                </a:solidFill>
                <a:latin typeface="Arial" charset="0"/>
              </a:defRPr>
            </a:lvl2pPr>
            <a:lvl3pPr algn="l" defTabSz="762000" rtl="0" eaLnBrk="1" fontAlgn="base" hangingPunct="1">
              <a:spcBef>
                <a:spcPct val="0"/>
              </a:spcBef>
              <a:spcAft>
                <a:spcPct val="0"/>
              </a:spcAft>
              <a:defRPr sz="3400">
                <a:solidFill>
                  <a:schemeClr val="tx1"/>
                </a:solidFill>
                <a:latin typeface="Arial" charset="0"/>
              </a:defRPr>
            </a:lvl3pPr>
            <a:lvl4pPr algn="l" defTabSz="762000" rtl="0" eaLnBrk="1" fontAlgn="base" hangingPunct="1">
              <a:spcBef>
                <a:spcPct val="0"/>
              </a:spcBef>
              <a:spcAft>
                <a:spcPct val="0"/>
              </a:spcAft>
              <a:defRPr sz="3400">
                <a:solidFill>
                  <a:schemeClr val="tx1"/>
                </a:solidFill>
                <a:latin typeface="Arial" charset="0"/>
              </a:defRPr>
            </a:lvl4pPr>
            <a:lvl5pPr algn="l" defTabSz="762000" rtl="0" eaLnBrk="1" fontAlgn="base" hangingPunct="1">
              <a:spcBef>
                <a:spcPct val="0"/>
              </a:spcBef>
              <a:spcAft>
                <a:spcPct val="0"/>
              </a:spcAft>
              <a:defRPr sz="3400">
                <a:solidFill>
                  <a:schemeClr val="tx1"/>
                </a:solidFill>
                <a:latin typeface="Arial" charset="0"/>
              </a:defRPr>
            </a:lvl5pPr>
            <a:lvl6pPr marL="457200" algn="l" defTabSz="762000" rtl="0" eaLnBrk="1" fontAlgn="base" hangingPunct="1">
              <a:spcBef>
                <a:spcPct val="0"/>
              </a:spcBef>
              <a:spcAft>
                <a:spcPct val="0"/>
              </a:spcAft>
              <a:defRPr sz="3400">
                <a:solidFill>
                  <a:srgbClr val="0D68B0"/>
                </a:solidFill>
                <a:latin typeface="Arial" charset="0"/>
              </a:defRPr>
            </a:lvl6pPr>
            <a:lvl7pPr marL="914400" algn="l" defTabSz="762000" rtl="0" eaLnBrk="1" fontAlgn="base" hangingPunct="1">
              <a:spcBef>
                <a:spcPct val="0"/>
              </a:spcBef>
              <a:spcAft>
                <a:spcPct val="0"/>
              </a:spcAft>
              <a:defRPr sz="3400">
                <a:solidFill>
                  <a:srgbClr val="0D68B0"/>
                </a:solidFill>
                <a:latin typeface="Arial" charset="0"/>
              </a:defRPr>
            </a:lvl7pPr>
            <a:lvl8pPr marL="1371600" algn="l" defTabSz="762000" rtl="0" eaLnBrk="1" fontAlgn="base" hangingPunct="1">
              <a:spcBef>
                <a:spcPct val="0"/>
              </a:spcBef>
              <a:spcAft>
                <a:spcPct val="0"/>
              </a:spcAft>
              <a:defRPr sz="3400">
                <a:solidFill>
                  <a:srgbClr val="0D68B0"/>
                </a:solidFill>
                <a:latin typeface="Arial" charset="0"/>
              </a:defRPr>
            </a:lvl8pPr>
            <a:lvl9pPr marL="1828800" algn="l" defTabSz="762000" rtl="0" eaLnBrk="1" fontAlgn="base" hangingPunct="1">
              <a:spcBef>
                <a:spcPct val="0"/>
              </a:spcBef>
              <a:spcAft>
                <a:spcPct val="0"/>
              </a:spcAft>
              <a:defRPr sz="3400">
                <a:solidFill>
                  <a:srgbClr val="0D68B0"/>
                </a:solidFill>
                <a:latin typeface="Arial" charset="0"/>
              </a:defRPr>
            </a:lvl9pPr>
          </a:lstStyle>
          <a:p>
            <a:r>
              <a:rPr lang="sv-SE" kern="0" dirty="0"/>
              <a:t>Våra nya mallar</a:t>
            </a:r>
          </a:p>
        </p:txBody>
      </p:sp>
      <p:grpSp>
        <p:nvGrpSpPr>
          <p:cNvPr id="17" name="Grupp 16"/>
          <p:cNvGrpSpPr/>
          <p:nvPr userDrawn="1"/>
        </p:nvGrpSpPr>
        <p:grpSpPr>
          <a:xfrm>
            <a:off x="1153326" y="2947015"/>
            <a:ext cx="1761936" cy="992330"/>
            <a:chOff x="1545535" y="1656085"/>
            <a:chExt cx="1990725" cy="1085850"/>
          </a:xfrm>
        </p:grpSpPr>
        <p:pic>
          <p:nvPicPr>
            <p:cNvPr id="6" name="Bildobjekt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45535" y="1656085"/>
              <a:ext cx="1990725" cy="1085850"/>
            </a:xfrm>
            <a:prstGeom prst="rect">
              <a:avLst/>
            </a:prstGeom>
            <a:ln>
              <a:solidFill>
                <a:schemeClr val="tx1"/>
              </a:solidFill>
            </a:ln>
          </p:spPr>
        </p:pic>
        <p:sp>
          <p:nvSpPr>
            <p:cNvPr id="2" name="Ellips 1"/>
            <p:cNvSpPr/>
            <p:nvPr userDrawn="1"/>
          </p:nvSpPr>
          <p:spPr bwMode="auto">
            <a:xfrm>
              <a:off x="2647464" y="2404704"/>
              <a:ext cx="152380" cy="152380"/>
            </a:xfrm>
            <a:prstGeom prst="ellipse">
              <a:avLst/>
            </a:prstGeom>
            <a:noFill/>
            <a:ln w="12700" cap="flat" cmpd="sng" algn="ctr">
              <a:solidFill>
                <a:schemeClr val="accent4"/>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600" b="0" i="0" u="none" strike="noStrike" cap="none" normalizeH="0" baseline="0">
                <a:ln>
                  <a:noFill/>
                </a:ln>
                <a:solidFill>
                  <a:schemeClr val="tx1"/>
                </a:solidFill>
                <a:effectLst/>
                <a:latin typeface="Arial" charset="0"/>
              </a:endParaRPr>
            </a:p>
          </p:txBody>
        </p:sp>
      </p:grpSp>
      <p:grpSp>
        <p:nvGrpSpPr>
          <p:cNvPr id="49" name="Grupp 48"/>
          <p:cNvGrpSpPr/>
          <p:nvPr userDrawn="1"/>
        </p:nvGrpSpPr>
        <p:grpSpPr>
          <a:xfrm>
            <a:off x="4584348" y="2911864"/>
            <a:ext cx="1761936" cy="999291"/>
            <a:chOff x="1563890" y="3912629"/>
            <a:chExt cx="1990725" cy="1085850"/>
          </a:xfrm>
        </p:grpSpPr>
        <p:pic>
          <p:nvPicPr>
            <p:cNvPr id="30" name="Bildobjekt 2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63890" y="3912629"/>
              <a:ext cx="1990725" cy="1085850"/>
            </a:xfrm>
            <a:prstGeom prst="rect">
              <a:avLst/>
            </a:prstGeom>
            <a:ln>
              <a:solidFill>
                <a:schemeClr val="tx1"/>
              </a:solidFill>
            </a:ln>
          </p:spPr>
        </p:pic>
        <p:sp>
          <p:nvSpPr>
            <p:cNvPr id="44" name="Rektangel 43"/>
            <p:cNvSpPr/>
            <p:nvPr userDrawn="1"/>
          </p:nvSpPr>
          <p:spPr bwMode="auto">
            <a:xfrm>
              <a:off x="2802016" y="4183582"/>
              <a:ext cx="736413" cy="215328"/>
            </a:xfrm>
            <a:prstGeom prst="rect">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600" b="0" i="0" u="none" strike="noStrike" cap="none" normalizeH="0" baseline="0">
                <a:ln>
                  <a:noFill/>
                </a:ln>
                <a:noFill/>
                <a:effectLst/>
                <a:latin typeface="Arial" charset="0"/>
              </a:endParaRPr>
            </a:p>
          </p:txBody>
        </p:sp>
      </p:grpSp>
      <p:sp>
        <p:nvSpPr>
          <p:cNvPr id="15" name="Rektangel 14"/>
          <p:cNvSpPr/>
          <p:nvPr userDrawn="1"/>
        </p:nvSpPr>
        <p:spPr>
          <a:xfrm>
            <a:off x="4501299" y="1884384"/>
            <a:ext cx="4572000" cy="913070"/>
          </a:xfrm>
          <a:prstGeom prst="rect">
            <a:avLst/>
          </a:prstGeom>
        </p:spPr>
        <p:txBody>
          <a:bodyPr>
            <a:spAutoFit/>
          </a:bodyPr>
          <a:lstStyle/>
          <a:p>
            <a:pPr marL="0" indent="0">
              <a:buNone/>
            </a:pPr>
            <a:r>
              <a:rPr lang="sv-SE" sz="1400" b="1" kern="0" dirty="0">
                <a:solidFill>
                  <a:srgbClr val="155697"/>
                </a:solidFill>
              </a:rPr>
              <a:t>Ändra mall på en befintlig sida</a:t>
            </a:r>
          </a:p>
          <a:p>
            <a:pPr marL="171450" indent="-171450">
              <a:spcBef>
                <a:spcPts val="160"/>
              </a:spcBef>
              <a:buFont typeface="Arial" panose="020B0604020202020204" pitchFamily="34" charset="0"/>
              <a:buChar char="•"/>
            </a:pPr>
            <a:r>
              <a:rPr lang="sv-SE" sz="1200" b="0" u="none" kern="0" dirty="0"/>
              <a:t>Markera den sida i presentationen som du </a:t>
            </a:r>
            <a:br>
              <a:rPr lang="sv-SE" sz="1200" b="0" u="none" kern="0" dirty="0"/>
            </a:br>
            <a:r>
              <a:rPr lang="sv-SE" sz="1200" b="0" u="none" kern="0" dirty="0"/>
              <a:t>vill byta </a:t>
            </a:r>
            <a:r>
              <a:rPr lang="sv-SE" sz="1200" b="0" u="none" kern="0" dirty="0" err="1"/>
              <a:t>sidmall</a:t>
            </a:r>
            <a:r>
              <a:rPr lang="sv-SE" sz="1200" b="0" u="none" kern="0" dirty="0"/>
              <a:t> på. </a:t>
            </a:r>
          </a:p>
          <a:p>
            <a:pPr marL="171450" marR="0" indent="-171450" algn="l" defTabSz="762000" rtl="0" eaLnBrk="1" fontAlgn="base" latinLnBrk="0" hangingPunct="1">
              <a:lnSpc>
                <a:spcPct val="100000"/>
              </a:lnSpc>
              <a:spcBef>
                <a:spcPts val="160"/>
              </a:spcBef>
              <a:spcAft>
                <a:spcPct val="0"/>
              </a:spcAft>
              <a:buClr>
                <a:schemeClr val="tx2"/>
              </a:buClr>
              <a:buSzTx/>
              <a:buFont typeface="Arial" panose="020B0604020202020204" pitchFamily="34" charset="0"/>
              <a:buChar char="•"/>
              <a:tabLst/>
              <a:defRPr/>
            </a:pPr>
            <a:r>
              <a:rPr lang="sv-SE" sz="1200" b="0" u="none" kern="0" dirty="0"/>
              <a:t>Gå</a:t>
            </a:r>
            <a:r>
              <a:rPr lang="sv-SE" sz="1200" b="0" u="none" kern="0" baseline="0" dirty="0"/>
              <a:t> upp till menyn </a:t>
            </a:r>
            <a:r>
              <a:rPr lang="sv-SE" sz="1200" b="1" u="none" kern="0" dirty="0"/>
              <a:t>Start</a:t>
            </a:r>
            <a:r>
              <a:rPr lang="sv-SE" sz="1200" b="1" u="none" kern="0" baseline="0" dirty="0"/>
              <a:t> </a:t>
            </a:r>
            <a:r>
              <a:rPr lang="sv-SE" sz="1200" b="0" u="none" kern="0" baseline="0" dirty="0"/>
              <a:t>och välj</a:t>
            </a:r>
            <a:r>
              <a:rPr lang="sv-SE" sz="1200" b="1" u="none" kern="0" baseline="0" dirty="0"/>
              <a:t> </a:t>
            </a:r>
            <a:r>
              <a:rPr lang="sv-SE" sz="1200" b="0" i="1" u="none" kern="0" baseline="0" dirty="0"/>
              <a:t>Layout</a:t>
            </a:r>
            <a:r>
              <a:rPr lang="sv-SE" sz="1200" b="0" u="none" kern="0" baseline="0" dirty="0"/>
              <a:t>.</a:t>
            </a:r>
            <a:r>
              <a:rPr lang="sv-SE" sz="1200" b="0" u="none" kern="0" dirty="0"/>
              <a:t> </a:t>
            </a:r>
          </a:p>
        </p:txBody>
      </p:sp>
      <p:sp>
        <p:nvSpPr>
          <p:cNvPr id="11" name="Platshållare för text 12"/>
          <p:cNvSpPr txBox="1">
            <a:spLocks/>
          </p:cNvSpPr>
          <p:nvPr userDrawn="1"/>
        </p:nvSpPr>
        <p:spPr>
          <a:xfrm>
            <a:off x="1051491" y="1139021"/>
            <a:ext cx="6419585" cy="691441"/>
          </a:xfrm>
          <a:prstGeom prst="rect">
            <a:avLst/>
          </a:prstGeom>
        </p:spPr>
        <p:txBody>
          <a:bodyPr/>
          <a:lstStyle>
            <a:lvl1pPr marL="285750" indent="-285750" algn="l" defTabSz="762000" rtl="0" eaLnBrk="1" fontAlgn="base" hangingPunct="1">
              <a:spcBef>
                <a:spcPct val="100000"/>
              </a:spcBef>
              <a:spcAft>
                <a:spcPct val="0"/>
              </a:spcAft>
              <a:buClr>
                <a:schemeClr val="tx2"/>
              </a:buClr>
              <a:buFont typeface="Arial" panose="020B0604020202020204" pitchFamily="34" charset="0"/>
              <a:buChar char="•"/>
              <a:defRPr sz="1600" baseline="0">
                <a:solidFill>
                  <a:schemeClr val="tx2"/>
                </a:solidFill>
                <a:latin typeface="Arial" panose="020B0604020202020204" pitchFamily="34" charset="0"/>
                <a:ea typeface="+mn-ea"/>
                <a:cs typeface="Arial" panose="020B0604020202020204" pitchFamily="34" charset="0"/>
              </a:defRPr>
            </a:lvl1pPr>
            <a:lvl2pPr marL="536575" indent="0" algn="l" defTabSz="762000" rtl="0" eaLnBrk="1" fontAlgn="base" hangingPunct="1">
              <a:spcBef>
                <a:spcPct val="20000"/>
              </a:spcBef>
              <a:spcAft>
                <a:spcPct val="0"/>
              </a:spcAft>
              <a:buClr>
                <a:schemeClr val="tx2"/>
              </a:buClr>
              <a:buSzPct val="80000"/>
              <a:buFont typeface="Arial" charset="0"/>
              <a:buNone/>
              <a:defRPr sz="1600">
                <a:solidFill>
                  <a:schemeClr val="tx2"/>
                </a:solidFill>
                <a:latin typeface="Arial" panose="020B0604020202020204" pitchFamily="34" charset="0"/>
                <a:cs typeface="Arial" panose="020B0604020202020204" pitchFamily="34" charset="0"/>
              </a:defRPr>
            </a:lvl2pPr>
            <a:lvl3pPr marL="180975" indent="-180975" algn="l" defTabSz="762000" rtl="0" eaLnBrk="1" fontAlgn="base" hangingPunct="1">
              <a:spcBef>
                <a:spcPct val="20000"/>
              </a:spcBef>
              <a:spcAft>
                <a:spcPct val="0"/>
              </a:spcAft>
              <a:buClr>
                <a:schemeClr val="tx2"/>
              </a:buClr>
              <a:buSzPct val="85000"/>
              <a:buFont typeface="Arial" charset="0"/>
              <a:buChar char="•"/>
              <a:defRPr sz="1600">
                <a:solidFill>
                  <a:schemeClr val="tx2"/>
                </a:solidFill>
                <a:latin typeface="Arial" panose="020B0604020202020204" pitchFamily="34" charset="0"/>
                <a:cs typeface="Arial" panose="020B0604020202020204" pitchFamily="34" charset="0"/>
              </a:defRPr>
            </a:lvl3pPr>
            <a:lvl4pPr marL="1790700" indent="-176213" algn="l" defTabSz="762000" rtl="0" eaLnBrk="1" fontAlgn="base" hangingPunct="1">
              <a:spcBef>
                <a:spcPct val="20000"/>
              </a:spcBef>
              <a:spcAft>
                <a:spcPct val="0"/>
              </a:spcAft>
              <a:buClr>
                <a:schemeClr val="tx2"/>
              </a:buClr>
              <a:buSzPct val="70000"/>
              <a:buFont typeface="Arial" charset="0"/>
              <a:buChar char="–"/>
              <a:defRPr sz="1600">
                <a:solidFill>
                  <a:schemeClr val="tx2"/>
                </a:solidFill>
                <a:latin typeface="Arial" panose="020B0604020202020204" pitchFamily="34" charset="0"/>
                <a:cs typeface="Arial" panose="020B0604020202020204" pitchFamily="34" charset="0"/>
              </a:defRPr>
            </a:lvl4pPr>
            <a:lvl5pPr marL="2154238" indent="-87313" algn="l" defTabSz="762000" rtl="0" eaLnBrk="1" fontAlgn="base" hangingPunct="1">
              <a:spcBef>
                <a:spcPct val="20000"/>
              </a:spcBef>
              <a:spcAft>
                <a:spcPct val="0"/>
              </a:spcAft>
              <a:buClr>
                <a:schemeClr val="tx2"/>
              </a:buClr>
              <a:buSzPct val="65000"/>
              <a:buFont typeface="Arial" charset="0"/>
              <a:buChar char="•"/>
              <a:defRPr sz="1600">
                <a:solidFill>
                  <a:schemeClr val="tx2"/>
                </a:solidFill>
                <a:latin typeface="Arial" panose="020B0604020202020204" pitchFamily="34" charset="0"/>
                <a:cs typeface="Arial" panose="020B0604020202020204" pitchFamily="34" charset="0"/>
              </a:defRPr>
            </a:lvl5pPr>
            <a:lvl6pPr marL="24384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6pPr>
            <a:lvl7pPr marL="28956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7pPr>
            <a:lvl8pPr marL="33528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8pPr>
            <a:lvl9pPr marL="38100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9pPr>
          </a:lstStyle>
          <a:p>
            <a:pPr marL="0" indent="0">
              <a:spcBef>
                <a:spcPts val="160"/>
              </a:spcBef>
              <a:buNone/>
            </a:pPr>
            <a:r>
              <a:rPr lang="sv-SE" sz="1200" b="1" i="0" u="none" kern="0" baseline="0" dirty="0"/>
              <a:t>Det finns två gemensamma powerpointmallar för organisationen, en blå och en vit. Du hittar båda i VIS. Avsändaren är Region Norrbotten, oavsett vilken division vi tillhör. Använd de befintliga sidmallarna (layout) så långt det är möjligt.</a:t>
            </a:r>
            <a:endParaRPr lang="sv-SE" sz="1400" i="0" u="none" kern="0" baseline="0" dirty="0"/>
          </a:p>
        </p:txBody>
      </p:sp>
    </p:spTree>
    <p:extLst>
      <p:ext uri="{BB962C8B-B14F-4D97-AF65-F5344CB8AC3E}">
        <p14:creationId xmlns:p14="http://schemas.microsoft.com/office/powerpoint/2010/main" val="3851852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9 Helbild">
    <p:spTree>
      <p:nvGrpSpPr>
        <p:cNvPr id="1" name=""/>
        <p:cNvGrpSpPr/>
        <p:nvPr/>
      </p:nvGrpSpPr>
      <p:grpSpPr>
        <a:xfrm>
          <a:off x="0" y="0"/>
          <a:ext cx="0" cy="0"/>
          <a:chOff x="0" y="0"/>
          <a:chExt cx="0" cy="0"/>
        </a:xfrm>
      </p:grpSpPr>
      <p:sp>
        <p:nvSpPr>
          <p:cNvPr id="4" name="Platshållare för bild 9"/>
          <p:cNvSpPr>
            <a:spLocks noGrp="1"/>
          </p:cNvSpPr>
          <p:nvPr>
            <p:ph type="pic" sz="quarter" idx="13"/>
          </p:nvPr>
        </p:nvSpPr>
        <p:spPr>
          <a:xfrm>
            <a:off x="0" y="8467"/>
            <a:ext cx="9144000" cy="5151966"/>
          </a:xfrm>
          <a:prstGeom prst="rect">
            <a:avLst/>
          </a:prstGeom>
        </p:spPr>
        <p:txBody>
          <a:bodyPr/>
          <a:lstStyle>
            <a:lvl1pPr>
              <a:defRPr/>
            </a:lvl1pPr>
          </a:lstStyle>
          <a:p>
            <a:r>
              <a:rPr lang="sv-SE"/>
              <a:t>Klicka på ikonen för att lägga till en bild</a:t>
            </a:r>
            <a:endParaRPr lang="sv-SE" dirty="0"/>
          </a:p>
        </p:txBody>
      </p:sp>
    </p:spTree>
    <p:extLst>
      <p:ext uri="{BB962C8B-B14F-4D97-AF65-F5344CB8AC3E}">
        <p14:creationId xmlns:p14="http://schemas.microsoft.com/office/powerpoint/2010/main" val="2404132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 Helbild med text ovanpå">
    <p:spTree>
      <p:nvGrpSpPr>
        <p:cNvPr id="1" name=""/>
        <p:cNvGrpSpPr/>
        <p:nvPr/>
      </p:nvGrpSpPr>
      <p:grpSpPr>
        <a:xfrm>
          <a:off x="0" y="0"/>
          <a:ext cx="0" cy="0"/>
          <a:chOff x="0" y="0"/>
          <a:chExt cx="0" cy="0"/>
        </a:xfrm>
      </p:grpSpPr>
      <p:sp>
        <p:nvSpPr>
          <p:cNvPr id="4" name="Platshållare för bild 9"/>
          <p:cNvSpPr>
            <a:spLocks noGrp="1"/>
          </p:cNvSpPr>
          <p:nvPr>
            <p:ph type="pic" sz="quarter" idx="13"/>
          </p:nvPr>
        </p:nvSpPr>
        <p:spPr>
          <a:xfrm>
            <a:off x="0" y="0"/>
            <a:ext cx="9144000" cy="5151966"/>
          </a:xfrm>
          <a:prstGeom prst="rect">
            <a:avLst/>
          </a:prstGeom>
        </p:spPr>
        <p:txBody>
          <a:bodyPr/>
          <a:lstStyle>
            <a:lvl1pPr>
              <a:defRPr/>
            </a:lvl1pPr>
          </a:lstStyle>
          <a:p>
            <a:r>
              <a:rPr lang="sv-SE"/>
              <a:t>Klicka på ikonen för att lägga till en bild</a:t>
            </a:r>
            <a:endParaRPr lang="sv-SE" dirty="0"/>
          </a:p>
        </p:txBody>
      </p:sp>
      <p:sp>
        <p:nvSpPr>
          <p:cNvPr id="2" name="Rubrik 1"/>
          <p:cNvSpPr>
            <a:spLocks noGrp="1"/>
          </p:cNvSpPr>
          <p:nvPr>
            <p:ph type="title"/>
          </p:nvPr>
        </p:nvSpPr>
        <p:spPr>
          <a:xfrm>
            <a:off x="762001" y="734616"/>
            <a:ext cx="3590925" cy="2065734"/>
          </a:xfrm>
          <a:prstGeom prst="rect">
            <a:avLst/>
          </a:prstGeom>
        </p:spPr>
        <p:txBody>
          <a:bodyPr/>
          <a:lstStyle>
            <a:lvl1pPr>
              <a:lnSpc>
                <a:spcPct val="110000"/>
              </a:lnSpc>
              <a:defRPr sz="2400" b="1">
                <a:solidFill>
                  <a:schemeClr val="bg1"/>
                </a:solidFill>
              </a:defRPr>
            </a:lvl1pPr>
          </a:lstStyle>
          <a:p>
            <a:r>
              <a:rPr lang="sv-SE"/>
              <a:t>Klicka här för att ändra format</a:t>
            </a:r>
            <a:endParaRPr lang="sv-SE" dirty="0"/>
          </a:p>
        </p:txBody>
      </p:sp>
    </p:spTree>
    <p:extLst>
      <p:ext uri="{BB962C8B-B14F-4D97-AF65-F5344CB8AC3E}">
        <p14:creationId xmlns:p14="http://schemas.microsoft.com/office/powerpoint/2010/main" val="1963683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1  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2335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 Titel &amp; presentatör">
    <p:spTree>
      <p:nvGrpSpPr>
        <p:cNvPr id="1" name=""/>
        <p:cNvGrpSpPr/>
        <p:nvPr/>
      </p:nvGrpSpPr>
      <p:grpSpPr>
        <a:xfrm>
          <a:off x="0" y="0"/>
          <a:ext cx="0" cy="0"/>
          <a:chOff x="0" y="0"/>
          <a:chExt cx="0" cy="0"/>
        </a:xfrm>
      </p:grpSpPr>
      <p:sp>
        <p:nvSpPr>
          <p:cNvPr id="7" name="Rubrik 1"/>
          <p:cNvSpPr>
            <a:spLocks noGrp="1"/>
          </p:cNvSpPr>
          <p:nvPr>
            <p:ph type="title"/>
          </p:nvPr>
        </p:nvSpPr>
        <p:spPr>
          <a:xfrm>
            <a:off x="1319002" y="1084333"/>
            <a:ext cx="6497905" cy="1011503"/>
          </a:xfrm>
          <a:prstGeom prst="rect">
            <a:avLst/>
          </a:prstGeom>
        </p:spPr>
        <p:txBody>
          <a:bodyPr anchor="b"/>
          <a:lstStyle>
            <a:lvl1pPr algn="ctr">
              <a:defRPr sz="3200" b="1">
                <a:solidFill>
                  <a:srgbClr val="0070C0"/>
                </a:solidFill>
              </a:defRPr>
            </a:lvl1pPr>
          </a:lstStyle>
          <a:p>
            <a:r>
              <a:rPr lang="sv-SE"/>
              <a:t>Klicka här för att ändra format</a:t>
            </a:r>
            <a:endParaRPr lang="sv-SE" dirty="0"/>
          </a:p>
        </p:txBody>
      </p:sp>
      <p:sp>
        <p:nvSpPr>
          <p:cNvPr id="8" name="Platshållare för text 12"/>
          <p:cNvSpPr>
            <a:spLocks noGrp="1"/>
          </p:cNvSpPr>
          <p:nvPr>
            <p:ph type="body" sz="quarter" idx="14"/>
          </p:nvPr>
        </p:nvSpPr>
        <p:spPr>
          <a:xfrm>
            <a:off x="1319002" y="2127489"/>
            <a:ext cx="6505997" cy="688539"/>
          </a:xfrm>
          <a:prstGeom prst="rect">
            <a:avLst/>
          </a:prstGeom>
        </p:spPr>
        <p:txBody>
          <a:bodyPr anchor="ctr"/>
          <a:lstStyle>
            <a:lvl1pPr marL="0" indent="0" algn="ctr">
              <a:buNone/>
              <a:defRPr sz="2000" b="0">
                <a:latin typeface="Arial" panose="020B0604020202020204" pitchFamily="34" charset="0"/>
                <a:cs typeface="Arial" panose="020B0604020202020204" pitchFamily="34" charset="0"/>
              </a:defRPr>
            </a:lvl1pPr>
            <a:lvl2pPr>
              <a:defRPr sz="16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lvl="0"/>
            <a:r>
              <a:rPr lang="sv-SE"/>
              <a:t>Klicka här för att ändra format på bakgrundstexten</a:t>
            </a:r>
          </a:p>
        </p:txBody>
      </p:sp>
    </p:spTree>
    <p:extLst>
      <p:ext uri="{BB962C8B-B14F-4D97-AF65-F5344CB8AC3E}">
        <p14:creationId xmlns:p14="http://schemas.microsoft.com/office/powerpoint/2010/main" val="2293923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Rubrik &amp; text">
    <p:spTree>
      <p:nvGrpSpPr>
        <p:cNvPr id="1" name=""/>
        <p:cNvGrpSpPr/>
        <p:nvPr/>
      </p:nvGrpSpPr>
      <p:grpSpPr>
        <a:xfrm>
          <a:off x="0" y="0"/>
          <a:ext cx="0" cy="0"/>
          <a:chOff x="0" y="0"/>
          <a:chExt cx="0" cy="0"/>
        </a:xfrm>
      </p:grpSpPr>
      <p:sp>
        <p:nvSpPr>
          <p:cNvPr id="11" name="Rubrik 8"/>
          <p:cNvSpPr>
            <a:spLocks noGrp="1"/>
          </p:cNvSpPr>
          <p:nvPr>
            <p:ph type="title"/>
          </p:nvPr>
        </p:nvSpPr>
        <p:spPr>
          <a:xfrm>
            <a:off x="1592722" y="384370"/>
            <a:ext cx="5978095" cy="834016"/>
          </a:xfrm>
          <a:prstGeom prst="rect">
            <a:avLst/>
          </a:prstGeom>
        </p:spPr>
        <p:txBody>
          <a:bodyPr anchor="b" anchorCtr="0"/>
          <a:lstStyle>
            <a:lvl1pPr>
              <a:defRPr sz="2400" b="1" baseline="0">
                <a:solidFill>
                  <a:srgbClr val="0070C0"/>
                </a:solidFill>
              </a:defRPr>
            </a:lvl1pPr>
          </a:lstStyle>
          <a:p>
            <a:r>
              <a:rPr lang="sv-SE"/>
              <a:t>Klicka här för att ändra format</a:t>
            </a:r>
            <a:endParaRPr lang="sv-SE" dirty="0"/>
          </a:p>
        </p:txBody>
      </p:sp>
      <p:sp>
        <p:nvSpPr>
          <p:cNvPr id="16" name="Platshållare för innehåll 2"/>
          <p:cNvSpPr>
            <a:spLocks noGrp="1"/>
          </p:cNvSpPr>
          <p:nvPr>
            <p:ph sz="half" idx="1"/>
          </p:nvPr>
        </p:nvSpPr>
        <p:spPr>
          <a:xfrm>
            <a:off x="1592722" y="1314954"/>
            <a:ext cx="5978096" cy="3049084"/>
          </a:xfrm>
          <a:prstGeom prst="rect">
            <a:avLst/>
          </a:prstGeom>
        </p:spPr>
        <p:txBody>
          <a:bodyPr/>
          <a:lstStyle>
            <a:lvl1pPr marL="285750" indent="-285750">
              <a:lnSpc>
                <a:spcPct val="110000"/>
              </a:lnSpc>
              <a:spcBef>
                <a:spcPts val="800"/>
              </a:spcBef>
              <a:buFont typeface="Arial" panose="020B0604020202020204" pitchFamily="34" charset="0"/>
              <a:buChar char="•"/>
              <a:defRPr sz="1600">
                <a:latin typeface="+mn-lt"/>
              </a:defRPr>
            </a:lvl1pPr>
            <a:lvl2pPr marL="822325" indent="-285750">
              <a:buFont typeface="Arial" panose="020B0604020202020204" pitchFamily="34" charset="0"/>
              <a:buChar cha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p:txBody>
      </p:sp>
    </p:spTree>
    <p:extLst>
      <p:ext uri="{BB962C8B-B14F-4D97-AF65-F5344CB8AC3E}">
        <p14:creationId xmlns:p14="http://schemas.microsoft.com/office/powerpoint/2010/main" val="1244556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Bara figur eller bild">
    <p:spTree>
      <p:nvGrpSpPr>
        <p:cNvPr id="1" name=""/>
        <p:cNvGrpSpPr/>
        <p:nvPr/>
      </p:nvGrpSpPr>
      <p:grpSpPr>
        <a:xfrm>
          <a:off x="0" y="0"/>
          <a:ext cx="0" cy="0"/>
          <a:chOff x="0" y="0"/>
          <a:chExt cx="0" cy="0"/>
        </a:xfrm>
      </p:grpSpPr>
      <p:sp>
        <p:nvSpPr>
          <p:cNvPr id="16" name="Platshållare för innehåll 2"/>
          <p:cNvSpPr>
            <a:spLocks noGrp="1"/>
          </p:cNvSpPr>
          <p:nvPr>
            <p:ph sz="half" idx="1"/>
          </p:nvPr>
        </p:nvSpPr>
        <p:spPr>
          <a:xfrm>
            <a:off x="1134534" y="355600"/>
            <a:ext cx="6917266" cy="4008437"/>
          </a:xfrm>
          <a:prstGeom prst="rect">
            <a:avLst/>
          </a:prstGeom>
        </p:spPr>
        <p:txBody>
          <a:bodyPr/>
          <a:lstStyle>
            <a:lvl1pPr marL="0" indent="0">
              <a:lnSpc>
                <a:spcPct val="110000"/>
              </a:lnSpc>
              <a:spcBef>
                <a:spcPts val="800"/>
              </a:spcBef>
              <a:buFont typeface="Arial" panose="020B0604020202020204" pitchFamily="34" charset="0"/>
              <a:buNone/>
              <a:defRPr sz="1600">
                <a:latin typeface="+mn-lt"/>
              </a:defRPr>
            </a:lvl1pPr>
            <a:lvl2pPr marL="822325" indent="-285750">
              <a:buFont typeface="Arial" panose="020B0604020202020204" pitchFamily="34" charset="0"/>
              <a:buChar cha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p:txBody>
      </p:sp>
    </p:spTree>
    <p:extLst>
      <p:ext uri="{BB962C8B-B14F-4D97-AF65-F5344CB8AC3E}">
        <p14:creationId xmlns:p14="http://schemas.microsoft.com/office/powerpoint/2010/main" val="2736789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Figur och bildtext">
    <p:spTree>
      <p:nvGrpSpPr>
        <p:cNvPr id="1" name=""/>
        <p:cNvGrpSpPr/>
        <p:nvPr/>
      </p:nvGrpSpPr>
      <p:grpSpPr>
        <a:xfrm>
          <a:off x="0" y="0"/>
          <a:ext cx="0" cy="0"/>
          <a:chOff x="0" y="0"/>
          <a:chExt cx="0" cy="0"/>
        </a:xfrm>
      </p:grpSpPr>
      <p:sp>
        <p:nvSpPr>
          <p:cNvPr id="11" name="Rubrik 8"/>
          <p:cNvSpPr>
            <a:spLocks noGrp="1"/>
          </p:cNvSpPr>
          <p:nvPr>
            <p:ph type="title"/>
          </p:nvPr>
        </p:nvSpPr>
        <p:spPr>
          <a:xfrm>
            <a:off x="5494493" y="439043"/>
            <a:ext cx="3197701" cy="607580"/>
          </a:xfrm>
          <a:prstGeom prst="rect">
            <a:avLst/>
          </a:prstGeom>
        </p:spPr>
        <p:txBody>
          <a:bodyPr anchor="b" anchorCtr="0"/>
          <a:lstStyle>
            <a:lvl1pPr>
              <a:defRPr sz="2000" b="1" baseline="0">
                <a:solidFill>
                  <a:srgbClr val="0070C0"/>
                </a:solidFill>
              </a:defRPr>
            </a:lvl1pPr>
          </a:lstStyle>
          <a:p>
            <a:r>
              <a:rPr lang="sv-SE"/>
              <a:t>Klicka här för att ändra format</a:t>
            </a:r>
            <a:endParaRPr lang="sv-SE" dirty="0"/>
          </a:p>
        </p:txBody>
      </p:sp>
      <p:sp>
        <p:nvSpPr>
          <p:cNvPr id="5" name="Platshållare för innehåll 2"/>
          <p:cNvSpPr>
            <a:spLocks noGrp="1"/>
          </p:cNvSpPr>
          <p:nvPr>
            <p:ph sz="half" idx="1"/>
          </p:nvPr>
        </p:nvSpPr>
        <p:spPr>
          <a:xfrm>
            <a:off x="525982" y="440267"/>
            <a:ext cx="4879497" cy="3923771"/>
          </a:xfrm>
          <a:prstGeom prst="rect">
            <a:avLst/>
          </a:prstGeom>
        </p:spPr>
        <p:txBody>
          <a:bodyPr/>
          <a:lstStyle>
            <a:lvl1pPr marL="0" indent="0">
              <a:spcBef>
                <a:spcPts val="800"/>
              </a:spcBef>
              <a:buFont typeface="Arial" panose="020B0604020202020204" pitchFamily="34" charset="0"/>
              <a:buNone/>
              <a:defRPr sz="1600" baseline="0">
                <a:latin typeface="+mn-lt"/>
              </a:defRPr>
            </a:lvl1pPr>
            <a:lvl2pPr marL="536575" indent="0">
              <a:buNone/>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p:txBody>
      </p:sp>
      <p:sp>
        <p:nvSpPr>
          <p:cNvPr id="6" name="Platshållare för innehåll 2"/>
          <p:cNvSpPr>
            <a:spLocks noGrp="1"/>
          </p:cNvSpPr>
          <p:nvPr>
            <p:ph sz="half" idx="10"/>
          </p:nvPr>
        </p:nvSpPr>
        <p:spPr>
          <a:xfrm>
            <a:off x="5494492" y="1065562"/>
            <a:ext cx="3212538" cy="3298475"/>
          </a:xfrm>
          <a:prstGeom prst="rect">
            <a:avLst/>
          </a:prstGeom>
        </p:spPr>
        <p:txBody>
          <a:bodyPr/>
          <a:lstStyle>
            <a:lvl1pPr marL="285750" indent="-285750">
              <a:lnSpc>
                <a:spcPct val="110000"/>
              </a:lnSpc>
              <a:spcBef>
                <a:spcPts val="800"/>
              </a:spcBef>
              <a:buFont typeface="Arial" panose="020B0604020202020204" pitchFamily="34" charset="0"/>
              <a:buChar char="•"/>
              <a:defRPr sz="1600">
                <a:latin typeface="+mn-lt"/>
              </a:defRPr>
            </a:lvl1pPr>
            <a:lvl2pPr marL="822325" indent="-285750">
              <a:buFont typeface="Arial" panose="020B0604020202020204" pitchFamily="34" charset="0"/>
              <a:buChar cha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p:txBody>
      </p:sp>
    </p:spTree>
    <p:extLst>
      <p:ext uri="{BB962C8B-B14F-4D97-AF65-F5344CB8AC3E}">
        <p14:creationId xmlns:p14="http://schemas.microsoft.com/office/powerpoint/2010/main" val="1961013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 Foto &amp; Text">
    <p:spTree>
      <p:nvGrpSpPr>
        <p:cNvPr id="1" name=""/>
        <p:cNvGrpSpPr/>
        <p:nvPr/>
      </p:nvGrpSpPr>
      <p:grpSpPr>
        <a:xfrm>
          <a:off x="0" y="0"/>
          <a:ext cx="0" cy="0"/>
          <a:chOff x="0" y="0"/>
          <a:chExt cx="0" cy="0"/>
        </a:xfrm>
      </p:grpSpPr>
      <p:sp>
        <p:nvSpPr>
          <p:cNvPr id="3" name="Rektangel 2"/>
          <p:cNvSpPr/>
          <p:nvPr userDrawn="1"/>
        </p:nvSpPr>
        <p:spPr>
          <a:xfrm>
            <a:off x="495300" y="2585971"/>
            <a:ext cx="2009775" cy="938719"/>
          </a:xfrm>
          <a:prstGeom prst="rect">
            <a:avLst/>
          </a:prstGeom>
        </p:spPr>
        <p:txBody>
          <a:bodyPr wrap="square">
            <a:spAutoFit/>
          </a:bodyPr>
          <a:lstStyle/>
          <a:p>
            <a:pPr algn="l"/>
            <a:r>
              <a:rPr lang="sv-SE" sz="1100" dirty="0"/>
              <a:t>OBS! Om du behöver justera bilden inom ramen – dubbelklicka på bilden och välj verktyget ”Beskär” som dyker upp i menyn. </a:t>
            </a:r>
          </a:p>
        </p:txBody>
      </p:sp>
      <p:sp>
        <p:nvSpPr>
          <p:cNvPr id="2" name="Rubrik 1"/>
          <p:cNvSpPr>
            <a:spLocks noGrp="1"/>
          </p:cNvSpPr>
          <p:nvPr>
            <p:ph type="title"/>
          </p:nvPr>
        </p:nvSpPr>
        <p:spPr>
          <a:xfrm>
            <a:off x="3238500" y="258945"/>
            <a:ext cx="5295900" cy="825388"/>
          </a:xfrm>
          <a:prstGeom prst="rect">
            <a:avLst/>
          </a:prstGeom>
        </p:spPr>
        <p:txBody>
          <a:bodyPr anchor="b"/>
          <a:lstStyle>
            <a:lvl1pPr>
              <a:defRPr sz="2400" b="1">
                <a:solidFill>
                  <a:srgbClr val="0070C0"/>
                </a:solidFill>
              </a:defRPr>
            </a:lvl1pPr>
          </a:lstStyle>
          <a:p>
            <a:r>
              <a:rPr lang="sv-SE"/>
              <a:t>Klicka här för att ändra format</a:t>
            </a:r>
            <a:endParaRPr lang="sv-SE" dirty="0"/>
          </a:p>
        </p:txBody>
      </p:sp>
      <p:sp>
        <p:nvSpPr>
          <p:cNvPr id="10" name="Platshållare för bild 9"/>
          <p:cNvSpPr>
            <a:spLocks noGrp="1"/>
          </p:cNvSpPr>
          <p:nvPr>
            <p:ph type="pic" sz="quarter" idx="13"/>
          </p:nvPr>
        </p:nvSpPr>
        <p:spPr>
          <a:xfrm>
            <a:off x="0" y="-1"/>
            <a:ext cx="2857500" cy="5143501"/>
          </a:xfrm>
          <a:prstGeom prst="rect">
            <a:avLst/>
          </a:prstGeom>
        </p:spPr>
        <p:txBody>
          <a:bodyPr/>
          <a:lstStyle>
            <a:lvl1pPr>
              <a:defRPr/>
            </a:lvl1pPr>
          </a:lstStyle>
          <a:p>
            <a:r>
              <a:rPr lang="sv-SE"/>
              <a:t>Klicka på ikonen för att lägga till en bild</a:t>
            </a:r>
            <a:endParaRPr lang="sv-SE" dirty="0"/>
          </a:p>
        </p:txBody>
      </p:sp>
      <p:sp>
        <p:nvSpPr>
          <p:cNvPr id="6" name="Platshållare för innehåll 2"/>
          <p:cNvSpPr>
            <a:spLocks noGrp="1"/>
          </p:cNvSpPr>
          <p:nvPr>
            <p:ph sz="half" idx="10"/>
          </p:nvPr>
        </p:nvSpPr>
        <p:spPr>
          <a:xfrm>
            <a:off x="3234389" y="1168401"/>
            <a:ext cx="5300190" cy="3195638"/>
          </a:xfrm>
          <a:prstGeom prst="rect">
            <a:avLst/>
          </a:prstGeom>
        </p:spPr>
        <p:txBody>
          <a:bodyPr/>
          <a:lstStyle>
            <a:lvl1pPr marL="285750" indent="-285750">
              <a:lnSpc>
                <a:spcPct val="110000"/>
              </a:lnSpc>
              <a:spcBef>
                <a:spcPts val="800"/>
              </a:spcBef>
              <a:buFont typeface="Arial" panose="020B0604020202020204" pitchFamily="34" charset="0"/>
              <a:buChar char="•"/>
              <a:defRPr sz="1600">
                <a:latin typeface="+mn-lt"/>
              </a:defRPr>
            </a:lvl1pPr>
            <a:lvl2pPr marL="822325" indent="-285750">
              <a:buFont typeface="Arial" panose="020B0604020202020204" pitchFamily="34" charset="0"/>
              <a:buChar char="•"/>
              <a:defRPr sz="16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p:txBody>
      </p:sp>
    </p:spTree>
    <p:extLst>
      <p:ext uri="{BB962C8B-B14F-4D97-AF65-F5344CB8AC3E}">
        <p14:creationId xmlns:p14="http://schemas.microsoft.com/office/powerpoint/2010/main" val="42576912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 Jämförelse">
    <p:spTree>
      <p:nvGrpSpPr>
        <p:cNvPr id="1" name=""/>
        <p:cNvGrpSpPr/>
        <p:nvPr/>
      </p:nvGrpSpPr>
      <p:grpSpPr>
        <a:xfrm>
          <a:off x="0" y="0"/>
          <a:ext cx="0" cy="0"/>
          <a:chOff x="0" y="0"/>
          <a:chExt cx="0" cy="0"/>
        </a:xfrm>
      </p:grpSpPr>
      <p:sp>
        <p:nvSpPr>
          <p:cNvPr id="3" name="Title 1"/>
          <p:cNvSpPr>
            <a:spLocks noGrp="1"/>
          </p:cNvSpPr>
          <p:nvPr>
            <p:ph type="title"/>
          </p:nvPr>
        </p:nvSpPr>
        <p:spPr>
          <a:xfrm>
            <a:off x="672448" y="348300"/>
            <a:ext cx="7550022" cy="742660"/>
          </a:xfrm>
          <a:prstGeom prst="rect">
            <a:avLst/>
          </a:prstGeom>
        </p:spPr>
        <p:txBody>
          <a:bodyPr anchor="ctr" anchorCtr="0"/>
          <a:lstStyle>
            <a:lvl1pPr algn="l">
              <a:defRPr sz="2400" b="1">
                <a:solidFill>
                  <a:srgbClr val="0070C0"/>
                </a:solidFill>
              </a:defRPr>
            </a:lvl1pPr>
          </a:lstStyle>
          <a:p>
            <a:r>
              <a:rPr lang="sv-SE"/>
              <a:t>Klicka här för att ändra format</a:t>
            </a:r>
            <a:endParaRPr lang="sv-SE" dirty="0"/>
          </a:p>
        </p:txBody>
      </p:sp>
      <p:sp>
        <p:nvSpPr>
          <p:cNvPr id="4" name="Content Placeholder 2"/>
          <p:cNvSpPr>
            <a:spLocks noGrp="1"/>
          </p:cNvSpPr>
          <p:nvPr>
            <p:ph sz="half" idx="1"/>
          </p:nvPr>
        </p:nvSpPr>
        <p:spPr>
          <a:xfrm>
            <a:off x="683211" y="1257840"/>
            <a:ext cx="3557174" cy="3094396"/>
          </a:xfrm>
          <a:prstGeom prst="rect">
            <a:avLst/>
          </a:prstGeom>
        </p:spPr>
        <p:txBody>
          <a:bodyPr/>
          <a:lstStyle>
            <a:lvl1pPr>
              <a:lnSpc>
                <a:spcPct val="80000"/>
              </a:lnSpc>
              <a:defRPr/>
            </a:lvl1pPr>
          </a:lstStyle>
          <a:p>
            <a:pPr lvl="0"/>
            <a:r>
              <a:rPr lang="sv-SE"/>
              <a:t>Klicka här för att ändra format på bakgrundstexten</a:t>
            </a:r>
          </a:p>
        </p:txBody>
      </p:sp>
      <p:cxnSp>
        <p:nvCxnSpPr>
          <p:cNvPr id="11" name="Straight Connector 10"/>
          <p:cNvCxnSpPr/>
          <p:nvPr userDrawn="1"/>
        </p:nvCxnSpPr>
        <p:spPr bwMode="auto">
          <a:xfrm flipH="1">
            <a:off x="4434107" y="1284703"/>
            <a:ext cx="22878" cy="3056770"/>
          </a:xfrm>
          <a:prstGeom prst="line">
            <a:avLst/>
          </a:prstGeom>
          <a:solidFill>
            <a:schemeClr val="bg1"/>
          </a:solidFill>
          <a:ln w="6350" cap="flat" cmpd="sng" algn="ctr">
            <a:solidFill>
              <a:srgbClr val="6A6C63"/>
            </a:solidFill>
            <a:prstDash val="solid"/>
            <a:round/>
            <a:headEnd type="none" w="sm" len="sm"/>
            <a:tailEnd type="none" w="sm" len="sm"/>
          </a:ln>
          <a:effectLst/>
        </p:spPr>
      </p:cxnSp>
      <p:sp>
        <p:nvSpPr>
          <p:cNvPr id="15" name="Content Placeholder 2"/>
          <p:cNvSpPr>
            <a:spLocks noGrp="1"/>
          </p:cNvSpPr>
          <p:nvPr>
            <p:ph sz="half" idx="10"/>
          </p:nvPr>
        </p:nvSpPr>
        <p:spPr>
          <a:xfrm>
            <a:off x="4665297" y="1257840"/>
            <a:ext cx="3557174" cy="3094396"/>
          </a:xfrm>
          <a:prstGeom prst="rect">
            <a:avLst/>
          </a:prstGeom>
        </p:spPr>
        <p:txBody>
          <a:bodyPr/>
          <a:lstStyle>
            <a:lvl1pPr>
              <a:lnSpc>
                <a:spcPct val="80000"/>
              </a:lnSpc>
              <a:defRPr/>
            </a:lvl1pPr>
          </a:lstStyle>
          <a:p>
            <a:pPr lvl="0"/>
            <a:r>
              <a:rPr lang="sv-SE"/>
              <a:t>Klicka här för att ändra format på bakgrundstexten</a:t>
            </a:r>
          </a:p>
        </p:txBody>
      </p:sp>
    </p:spTree>
    <p:extLst>
      <p:ext uri="{BB962C8B-B14F-4D97-AF65-F5344CB8AC3E}">
        <p14:creationId xmlns:p14="http://schemas.microsoft.com/office/powerpoint/2010/main" val="1239313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 Jämförelse 2">
    <p:spTree>
      <p:nvGrpSpPr>
        <p:cNvPr id="1" name=""/>
        <p:cNvGrpSpPr/>
        <p:nvPr/>
      </p:nvGrpSpPr>
      <p:grpSpPr>
        <a:xfrm>
          <a:off x="0" y="0"/>
          <a:ext cx="0" cy="0"/>
          <a:chOff x="0" y="0"/>
          <a:chExt cx="0" cy="0"/>
        </a:xfrm>
      </p:grpSpPr>
      <p:sp>
        <p:nvSpPr>
          <p:cNvPr id="3" name="Title 1"/>
          <p:cNvSpPr>
            <a:spLocks noGrp="1"/>
          </p:cNvSpPr>
          <p:nvPr>
            <p:ph type="title"/>
          </p:nvPr>
        </p:nvSpPr>
        <p:spPr>
          <a:xfrm>
            <a:off x="672448" y="247552"/>
            <a:ext cx="7560784" cy="774953"/>
          </a:xfrm>
          <a:prstGeom prst="rect">
            <a:avLst/>
          </a:prstGeom>
        </p:spPr>
        <p:txBody>
          <a:bodyPr anchor="ctr" anchorCtr="0"/>
          <a:lstStyle>
            <a:lvl1pPr marL="0" indent="0" algn="l">
              <a:buFontTx/>
              <a:buNone/>
              <a:defRPr sz="2400" b="1">
                <a:solidFill>
                  <a:srgbClr val="0070C0"/>
                </a:solidFill>
              </a:defRPr>
            </a:lvl1pPr>
          </a:lstStyle>
          <a:p>
            <a:r>
              <a:rPr lang="sv-SE"/>
              <a:t>Klicka här för att ändra format</a:t>
            </a:r>
            <a:endParaRPr lang="sv-SE" dirty="0"/>
          </a:p>
        </p:txBody>
      </p:sp>
      <p:sp>
        <p:nvSpPr>
          <p:cNvPr id="4" name="Content Placeholder 2"/>
          <p:cNvSpPr>
            <a:spLocks noGrp="1"/>
          </p:cNvSpPr>
          <p:nvPr>
            <p:ph sz="half" idx="1"/>
          </p:nvPr>
        </p:nvSpPr>
        <p:spPr>
          <a:xfrm>
            <a:off x="683210" y="1647196"/>
            <a:ext cx="3664797" cy="2699453"/>
          </a:xfrm>
          <a:prstGeom prst="rect">
            <a:avLst/>
          </a:prstGeom>
        </p:spPr>
        <p:txBody>
          <a:bodyPr/>
          <a:lstStyle>
            <a:lvl1pPr>
              <a:lnSpc>
                <a:spcPct val="80000"/>
              </a:lnSpc>
              <a:defRPr/>
            </a:lvl1pPr>
          </a:lstStyle>
          <a:p>
            <a:pPr lvl="0"/>
            <a:r>
              <a:rPr lang="sv-SE"/>
              <a:t>Klicka här för att ändra format på bakgrundstexten</a:t>
            </a:r>
          </a:p>
        </p:txBody>
      </p:sp>
      <p:sp>
        <p:nvSpPr>
          <p:cNvPr id="5" name="Text Placeholder 2"/>
          <p:cNvSpPr>
            <a:spLocks noGrp="1"/>
          </p:cNvSpPr>
          <p:nvPr>
            <p:ph type="body" idx="11"/>
          </p:nvPr>
        </p:nvSpPr>
        <p:spPr>
          <a:xfrm>
            <a:off x="669464" y="1043308"/>
            <a:ext cx="3702264" cy="481012"/>
          </a:xfrm>
          <a:prstGeom prst="rect">
            <a:avLst/>
          </a:prstGeom>
        </p:spPr>
        <p:txBody>
          <a:bodyPr anchor="ctr" anchorCtr="0"/>
          <a:lstStyle>
            <a:lvl1pPr marL="0" indent="0">
              <a:buNone/>
              <a:defRPr b="1"/>
            </a:lvl1pPr>
          </a:lstStyle>
          <a:p>
            <a:pPr lvl="0"/>
            <a:r>
              <a:rPr lang="sv-SE"/>
              <a:t>Klicka här för att ändra format på bakgrundstexten</a:t>
            </a:r>
          </a:p>
        </p:txBody>
      </p:sp>
      <p:sp>
        <p:nvSpPr>
          <p:cNvPr id="7" name="Content Placeholder 2"/>
          <p:cNvSpPr>
            <a:spLocks noGrp="1"/>
          </p:cNvSpPr>
          <p:nvPr>
            <p:ph sz="half" idx="12"/>
          </p:nvPr>
        </p:nvSpPr>
        <p:spPr>
          <a:xfrm>
            <a:off x="4555069" y="1648910"/>
            <a:ext cx="3690650" cy="2699453"/>
          </a:xfrm>
          <a:prstGeom prst="rect">
            <a:avLst/>
          </a:prstGeom>
        </p:spPr>
        <p:txBody>
          <a:bodyPr/>
          <a:lstStyle>
            <a:lvl1pPr>
              <a:lnSpc>
                <a:spcPct val="80000"/>
              </a:lnSpc>
              <a:defRPr/>
            </a:lvl1pPr>
          </a:lstStyle>
          <a:p>
            <a:pPr lvl="0"/>
            <a:r>
              <a:rPr lang="sv-SE"/>
              <a:t>Klicka här för att ändra format på bakgrundstexten</a:t>
            </a:r>
          </a:p>
        </p:txBody>
      </p:sp>
      <p:sp>
        <p:nvSpPr>
          <p:cNvPr id="8" name="Text Placeholder 2"/>
          <p:cNvSpPr>
            <a:spLocks noGrp="1"/>
          </p:cNvSpPr>
          <p:nvPr>
            <p:ph type="body" idx="13"/>
          </p:nvPr>
        </p:nvSpPr>
        <p:spPr>
          <a:xfrm>
            <a:off x="4564979" y="1045022"/>
            <a:ext cx="3680739" cy="481012"/>
          </a:xfrm>
          <a:prstGeom prst="rect">
            <a:avLst/>
          </a:prstGeom>
        </p:spPr>
        <p:txBody>
          <a:bodyPr anchor="ctr" anchorCtr="0"/>
          <a:lstStyle>
            <a:lvl1pPr marL="0" indent="0">
              <a:buNone/>
              <a:defRPr b="1"/>
            </a:lvl1pPr>
          </a:lstStyle>
          <a:p>
            <a:pPr lvl="0"/>
            <a:r>
              <a:rPr lang="sv-SE"/>
              <a:t>Klicka här för att ändra format på bakgrundstexten</a:t>
            </a:r>
          </a:p>
        </p:txBody>
      </p:sp>
      <p:cxnSp>
        <p:nvCxnSpPr>
          <p:cNvPr id="9" name="Rak 8"/>
          <p:cNvCxnSpPr/>
          <p:nvPr userDrawn="1"/>
        </p:nvCxnSpPr>
        <p:spPr bwMode="auto">
          <a:xfrm>
            <a:off x="677333" y="1591733"/>
            <a:ext cx="3691467" cy="0"/>
          </a:xfrm>
          <a:prstGeom prst="line">
            <a:avLst/>
          </a:prstGeom>
          <a:solidFill>
            <a:schemeClr val="bg1"/>
          </a:solidFill>
          <a:ln w="6350" cap="flat" cmpd="sng" algn="ctr">
            <a:solidFill>
              <a:schemeClr val="tx1"/>
            </a:solidFill>
            <a:prstDash val="solid"/>
            <a:round/>
            <a:headEnd type="none" w="sm" len="sm"/>
            <a:tailEnd type="none" w="sm" len="sm"/>
          </a:ln>
          <a:effectLst/>
        </p:spPr>
      </p:cxnSp>
      <p:cxnSp>
        <p:nvCxnSpPr>
          <p:cNvPr id="10" name="Rak 9"/>
          <p:cNvCxnSpPr/>
          <p:nvPr userDrawn="1"/>
        </p:nvCxnSpPr>
        <p:spPr bwMode="auto">
          <a:xfrm>
            <a:off x="4555068" y="1591733"/>
            <a:ext cx="3691467" cy="0"/>
          </a:xfrm>
          <a:prstGeom prst="line">
            <a:avLst/>
          </a:prstGeom>
          <a:solidFill>
            <a:schemeClr val="bg1"/>
          </a:solidFill>
          <a:ln w="635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2096424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 Bild med bildtext">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792288" y="3743833"/>
            <a:ext cx="5486400" cy="603250"/>
          </a:xfrm>
          <a:prstGeom prst="rect">
            <a:avLst/>
          </a:prstGeom>
        </p:spPr>
        <p:txBody>
          <a:bodyPr anchor="t" anchorCtr="0"/>
          <a:lstStyle>
            <a:lvl1pPr marL="0" indent="0">
              <a:lnSpc>
                <a:spcPct val="110000"/>
              </a:lnSpc>
              <a:buNone/>
              <a:defRPr/>
            </a:lvl1pPr>
          </a:lstStyle>
          <a:p>
            <a:pPr lvl="0"/>
            <a:r>
              <a:rPr lang="sv-SE"/>
              <a:t>Klicka här för att ändra format på bakgrundstexten</a:t>
            </a:r>
          </a:p>
        </p:txBody>
      </p:sp>
      <p:sp>
        <p:nvSpPr>
          <p:cNvPr id="5" name="Title 1"/>
          <p:cNvSpPr>
            <a:spLocks noGrp="1"/>
          </p:cNvSpPr>
          <p:nvPr>
            <p:ph type="title"/>
          </p:nvPr>
        </p:nvSpPr>
        <p:spPr>
          <a:xfrm>
            <a:off x="1792288" y="3315204"/>
            <a:ext cx="5486400" cy="425450"/>
          </a:xfrm>
          <a:prstGeom prst="rect">
            <a:avLst/>
          </a:prstGeom>
        </p:spPr>
        <p:txBody>
          <a:bodyPr anchor="b" anchorCtr="0"/>
          <a:lstStyle>
            <a:lvl1pPr>
              <a:defRPr sz="1600" b="1"/>
            </a:lvl1pPr>
          </a:lstStyle>
          <a:p>
            <a:r>
              <a:rPr lang="sv-SE"/>
              <a:t>Klicka här för att ändra format</a:t>
            </a:r>
            <a:endParaRPr lang="sv-SE" dirty="0"/>
          </a:p>
        </p:txBody>
      </p:sp>
      <p:sp>
        <p:nvSpPr>
          <p:cNvPr id="6" name="Content Placeholder 2"/>
          <p:cNvSpPr>
            <a:spLocks noGrp="1"/>
          </p:cNvSpPr>
          <p:nvPr>
            <p:ph sz="half" idx="1"/>
          </p:nvPr>
        </p:nvSpPr>
        <p:spPr>
          <a:xfrm>
            <a:off x="1809276" y="338665"/>
            <a:ext cx="5455123" cy="2929834"/>
          </a:xfrm>
          <a:prstGeom prst="rect">
            <a:avLst/>
          </a:prstGeom>
        </p:spPr>
        <p:txBody>
          <a:bodyPr/>
          <a:lstStyle>
            <a:lvl1pPr>
              <a:lnSpc>
                <a:spcPct val="80000"/>
              </a:lnSpc>
              <a:defRPr/>
            </a:lvl1pPr>
          </a:lstStyle>
          <a:p>
            <a:pPr lvl="0"/>
            <a:r>
              <a:rPr lang="sv-SE"/>
              <a:t>Klicka här för att ändra format på bakgrundstexten</a:t>
            </a:r>
          </a:p>
        </p:txBody>
      </p:sp>
    </p:spTree>
    <p:extLst>
      <p:ext uri="{BB962C8B-B14F-4D97-AF65-F5344CB8AC3E}">
        <p14:creationId xmlns:p14="http://schemas.microsoft.com/office/powerpoint/2010/main" val="196198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5"/>
          <p:cNvSpPr>
            <a:spLocks noChangeArrowheads="1"/>
          </p:cNvSpPr>
          <p:nvPr/>
        </p:nvSpPr>
        <p:spPr bwMode="auto">
          <a:xfrm>
            <a:off x="179388" y="4731544"/>
            <a:ext cx="2087562" cy="270272"/>
          </a:xfrm>
          <a:prstGeom prst="rect">
            <a:avLst/>
          </a:prstGeom>
          <a:noFill/>
          <a:ln w="9525">
            <a:noFill/>
            <a:miter lim="800000"/>
            <a:headEnd/>
            <a:tailEnd/>
          </a:ln>
          <a:effectLst/>
        </p:spPr>
        <p:txBody>
          <a:bodyPr wrap="none" lIns="92075" tIns="46038" rIns="92075" bIns="46038" anchor="ctr"/>
          <a:lstStyle/>
          <a:p>
            <a:pPr defTabSz="762000" eaLnBrk="0" fontAlgn="base" hangingPunct="0">
              <a:spcBef>
                <a:spcPct val="0"/>
              </a:spcBef>
              <a:spcAft>
                <a:spcPct val="0"/>
              </a:spcAft>
            </a:pPr>
            <a:br>
              <a:rPr lang="sv-SE" sz="600" dirty="0">
                <a:solidFill>
                  <a:srgbClr val="969696"/>
                </a:solidFill>
              </a:rPr>
            </a:br>
            <a:endParaRPr lang="sv-SE" sz="600" dirty="0">
              <a:solidFill>
                <a:srgbClr val="969696"/>
              </a:solidFill>
            </a:endParaRPr>
          </a:p>
        </p:txBody>
      </p:sp>
      <p:pic>
        <p:nvPicPr>
          <p:cNvPr id="6" name="Bildobjekt 5"/>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135522" y="4568759"/>
            <a:ext cx="1537487" cy="325569"/>
          </a:xfrm>
          <a:prstGeom prst="rect">
            <a:avLst/>
          </a:prstGeom>
        </p:spPr>
      </p:pic>
    </p:spTree>
    <p:extLst>
      <p:ext uri="{BB962C8B-B14F-4D97-AF65-F5344CB8AC3E}">
        <p14:creationId xmlns:p14="http://schemas.microsoft.com/office/powerpoint/2010/main" val="17520395"/>
      </p:ext>
    </p:extLst>
  </p:cSld>
  <p:clrMap bg1="lt1" tx1="dk1" bg2="lt2" tx2="dk2" accent1="accent1" accent2="accent2" accent3="accent3" accent4="accent4" accent5="accent5" accent6="accent6" hlink="hlink" folHlink="folHlink"/>
  <p:sldLayoutIdLst>
    <p:sldLayoutId id="2147483666" r:id="rId1"/>
    <p:sldLayoutId id="2147483663" r:id="rId2"/>
    <p:sldLayoutId id="2147483671" r:id="rId3"/>
    <p:sldLayoutId id="2147483678" r:id="rId4"/>
    <p:sldLayoutId id="2147483672" r:id="rId5"/>
    <p:sldLayoutId id="2147483662" r:id="rId6"/>
    <p:sldLayoutId id="2147483674" r:id="rId7"/>
    <p:sldLayoutId id="2147483677" r:id="rId8"/>
    <p:sldLayoutId id="2147483676" r:id="rId9"/>
    <p:sldLayoutId id="2147483664" r:id="rId10"/>
    <p:sldLayoutId id="2147483680" r:id="rId11"/>
    <p:sldLayoutId id="2147483679" r:id="rId12"/>
  </p:sldLayoutIdLst>
  <p:hf sldNum="0" hdr="0"/>
  <p:txStyles>
    <p:titleStyle>
      <a:lvl1pPr algn="l" defTabSz="762000" rtl="0" eaLnBrk="1" fontAlgn="base" hangingPunct="1">
        <a:spcBef>
          <a:spcPct val="0"/>
        </a:spcBef>
        <a:spcAft>
          <a:spcPct val="0"/>
        </a:spcAft>
        <a:defRPr sz="2800">
          <a:solidFill>
            <a:schemeClr val="tx2"/>
          </a:solidFill>
          <a:latin typeface="+mj-lt"/>
          <a:ea typeface="+mj-ea"/>
          <a:cs typeface="+mj-cs"/>
        </a:defRPr>
      </a:lvl1pPr>
      <a:lvl2pPr algn="l" defTabSz="762000" rtl="0" eaLnBrk="1" fontAlgn="base" hangingPunct="1">
        <a:spcBef>
          <a:spcPct val="0"/>
        </a:spcBef>
        <a:spcAft>
          <a:spcPct val="0"/>
        </a:spcAft>
        <a:defRPr sz="3400">
          <a:solidFill>
            <a:schemeClr val="tx1"/>
          </a:solidFill>
          <a:latin typeface="Arial" charset="0"/>
        </a:defRPr>
      </a:lvl2pPr>
      <a:lvl3pPr algn="l" defTabSz="762000" rtl="0" eaLnBrk="1" fontAlgn="base" hangingPunct="1">
        <a:spcBef>
          <a:spcPct val="0"/>
        </a:spcBef>
        <a:spcAft>
          <a:spcPct val="0"/>
        </a:spcAft>
        <a:defRPr sz="3400">
          <a:solidFill>
            <a:schemeClr val="tx1"/>
          </a:solidFill>
          <a:latin typeface="Arial" charset="0"/>
        </a:defRPr>
      </a:lvl3pPr>
      <a:lvl4pPr algn="l" defTabSz="762000" rtl="0" eaLnBrk="1" fontAlgn="base" hangingPunct="1">
        <a:spcBef>
          <a:spcPct val="0"/>
        </a:spcBef>
        <a:spcAft>
          <a:spcPct val="0"/>
        </a:spcAft>
        <a:defRPr sz="3400">
          <a:solidFill>
            <a:schemeClr val="tx1"/>
          </a:solidFill>
          <a:latin typeface="Arial" charset="0"/>
        </a:defRPr>
      </a:lvl4pPr>
      <a:lvl5pPr algn="l" defTabSz="762000" rtl="0" eaLnBrk="1" fontAlgn="base" hangingPunct="1">
        <a:spcBef>
          <a:spcPct val="0"/>
        </a:spcBef>
        <a:spcAft>
          <a:spcPct val="0"/>
        </a:spcAft>
        <a:defRPr sz="3400">
          <a:solidFill>
            <a:schemeClr val="tx1"/>
          </a:solidFill>
          <a:latin typeface="Arial" charset="0"/>
        </a:defRPr>
      </a:lvl5pPr>
      <a:lvl6pPr marL="457200" algn="l" defTabSz="762000" rtl="0" eaLnBrk="1" fontAlgn="base" hangingPunct="1">
        <a:spcBef>
          <a:spcPct val="0"/>
        </a:spcBef>
        <a:spcAft>
          <a:spcPct val="0"/>
        </a:spcAft>
        <a:defRPr sz="3400">
          <a:solidFill>
            <a:srgbClr val="0D68B0"/>
          </a:solidFill>
          <a:latin typeface="Arial" charset="0"/>
        </a:defRPr>
      </a:lvl6pPr>
      <a:lvl7pPr marL="914400" algn="l" defTabSz="762000" rtl="0" eaLnBrk="1" fontAlgn="base" hangingPunct="1">
        <a:spcBef>
          <a:spcPct val="0"/>
        </a:spcBef>
        <a:spcAft>
          <a:spcPct val="0"/>
        </a:spcAft>
        <a:defRPr sz="3400">
          <a:solidFill>
            <a:srgbClr val="0D68B0"/>
          </a:solidFill>
          <a:latin typeface="Arial" charset="0"/>
        </a:defRPr>
      </a:lvl7pPr>
      <a:lvl8pPr marL="1371600" algn="l" defTabSz="762000" rtl="0" eaLnBrk="1" fontAlgn="base" hangingPunct="1">
        <a:spcBef>
          <a:spcPct val="0"/>
        </a:spcBef>
        <a:spcAft>
          <a:spcPct val="0"/>
        </a:spcAft>
        <a:defRPr sz="3400">
          <a:solidFill>
            <a:srgbClr val="0D68B0"/>
          </a:solidFill>
          <a:latin typeface="Arial" charset="0"/>
        </a:defRPr>
      </a:lvl8pPr>
      <a:lvl9pPr marL="1828800" algn="l" defTabSz="762000" rtl="0" eaLnBrk="1" fontAlgn="base" hangingPunct="1">
        <a:spcBef>
          <a:spcPct val="0"/>
        </a:spcBef>
        <a:spcAft>
          <a:spcPct val="0"/>
        </a:spcAft>
        <a:defRPr sz="3400">
          <a:solidFill>
            <a:srgbClr val="0D68B0"/>
          </a:solidFill>
          <a:latin typeface="Arial" charset="0"/>
        </a:defRPr>
      </a:lvl9pPr>
    </p:titleStyle>
    <p:bodyStyle>
      <a:lvl1pPr marL="107950" indent="-107950" algn="l" defTabSz="762000" rtl="0" eaLnBrk="1" fontAlgn="base" hangingPunct="1">
        <a:spcBef>
          <a:spcPct val="100000"/>
        </a:spcBef>
        <a:spcAft>
          <a:spcPct val="0"/>
        </a:spcAft>
        <a:buClr>
          <a:schemeClr val="tx2"/>
        </a:buClr>
        <a:buFont typeface="Arial" charset="0"/>
        <a:buChar char="•"/>
        <a:defRPr sz="1600">
          <a:solidFill>
            <a:schemeClr val="tx2"/>
          </a:solidFill>
          <a:latin typeface="+mn-lt"/>
          <a:ea typeface="+mn-ea"/>
          <a:cs typeface="+mn-cs"/>
        </a:defRPr>
      </a:lvl1pPr>
      <a:lvl2pPr marL="720725" indent="-184150" algn="l" defTabSz="762000" rtl="0" eaLnBrk="1" fontAlgn="base" hangingPunct="1">
        <a:spcBef>
          <a:spcPct val="20000"/>
        </a:spcBef>
        <a:spcAft>
          <a:spcPct val="0"/>
        </a:spcAft>
        <a:buClr>
          <a:schemeClr val="tx2"/>
        </a:buClr>
        <a:buSzPct val="80000"/>
        <a:buFont typeface="Arial" charset="0"/>
        <a:buChar char="–"/>
        <a:defRPr sz="1600">
          <a:solidFill>
            <a:schemeClr val="tx2"/>
          </a:solidFill>
          <a:latin typeface="+mn-lt"/>
        </a:defRPr>
      </a:lvl2pPr>
      <a:lvl3pPr marL="1257300" indent="-87313" algn="l" defTabSz="762000" rtl="0" eaLnBrk="1" fontAlgn="base" hangingPunct="1">
        <a:spcBef>
          <a:spcPct val="20000"/>
        </a:spcBef>
        <a:spcAft>
          <a:spcPct val="0"/>
        </a:spcAft>
        <a:buClr>
          <a:schemeClr val="tx2"/>
        </a:buClr>
        <a:buSzPct val="85000"/>
        <a:buFont typeface="Arial" charset="0"/>
        <a:buChar char="•"/>
        <a:defRPr sz="1600">
          <a:solidFill>
            <a:schemeClr val="tx2"/>
          </a:solidFill>
          <a:latin typeface="+mn-lt"/>
        </a:defRPr>
      </a:lvl3pPr>
      <a:lvl4pPr marL="1790700" indent="-176213" algn="l" defTabSz="762000" rtl="0" eaLnBrk="1" fontAlgn="base" hangingPunct="1">
        <a:spcBef>
          <a:spcPct val="20000"/>
        </a:spcBef>
        <a:spcAft>
          <a:spcPct val="0"/>
        </a:spcAft>
        <a:buClr>
          <a:schemeClr val="tx2"/>
        </a:buClr>
        <a:buSzPct val="70000"/>
        <a:buFont typeface="Arial" charset="0"/>
        <a:buChar char="–"/>
        <a:defRPr sz="1600">
          <a:solidFill>
            <a:schemeClr val="tx2"/>
          </a:solidFill>
          <a:latin typeface="+mn-lt"/>
        </a:defRPr>
      </a:lvl4pPr>
      <a:lvl5pPr marL="2154238" indent="-87313" algn="l" defTabSz="762000" rtl="0" eaLnBrk="1" fontAlgn="base" hangingPunct="1">
        <a:spcBef>
          <a:spcPct val="20000"/>
        </a:spcBef>
        <a:spcAft>
          <a:spcPct val="0"/>
        </a:spcAft>
        <a:buClr>
          <a:schemeClr val="tx2"/>
        </a:buClr>
        <a:buSzPct val="65000"/>
        <a:buFont typeface="Arial" charset="0"/>
        <a:buChar char="•"/>
        <a:defRPr sz="1600">
          <a:solidFill>
            <a:schemeClr val="tx2"/>
          </a:solidFill>
          <a:latin typeface="+mn-lt"/>
        </a:defRPr>
      </a:lvl5pPr>
      <a:lvl6pPr marL="24384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6pPr>
      <a:lvl7pPr marL="28956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7pPr>
      <a:lvl8pPr marL="33528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8pPr>
      <a:lvl9pPr marL="3810000" indent="-228600" algn="l" defTabSz="762000" rtl="0" eaLnBrk="1" fontAlgn="base" hangingPunct="1">
        <a:spcBef>
          <a:spcPct val="20000"/>
        </a:spcBef>
        <a:spcAft>
          <a:spcPct val="0"/>
        </a:spcAft>
        <a:buClr>
          <a:schemeClr val="tx2"/>
        </a:buClr>
        <a:buSzPct val="50000"/>
        <a:buFont typeface="Wingdings" pitchFamily="2" charset="2"/>
        <a:buChar char="l"/>
        <a:defRPr sz="1600">
          <a:solidFill>
            <a:schemeClr val="tx2"/>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4708" y="0"/>
            <a:ext cx="4352783" cy="5143500"/>
          </a:xfrm>
          <a:prstGeom prst="rect">
            <a:avLst/>
          </a:prstGeom>
        </p:spPr>
      </p:pic>
      <p:sp>
        <p:nvSpPr>
          <p:cNvPr id="2" name="Rubrik 1"/>
          <p:cNvSpPr>
            <a:spLocks noGrp="1"/>
          </p:cNvSpPr>
          <p:nvPr>
            <p:ph type="title"/>
          </p:nvPr>
        </p:nvSpPr>
        <p:spPr>
          <a:xfrm>
            <a:off x="162086" y="300788"/>
            <a:ext cx="4025900" cy="764363"/>
          </a:xfrm>
        </p:spPr>
        <p:txBody>
          <a:bodyPr/>
          <a:lstStyle/>
          <a:p>
            <a:r>
              <a:rPr lang="sv-SE" dirty="0"/>
              <a:t>Region Norrbotten</a:t>
            </a:r>
          </a:p>
        </p:txBody>
      </p:sp>
      <p:pic>
        <p:nvPicPr>
          <p:cNvPr id="5" name="Bildobjekt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6829" y="1738312"/>
            <a:ext cx="1466850" cy="3114675"/>
          </a:xfrm>
          <a:prstGeom prst="rect">
            <a:avLst/>
          </a:prstGeom>
        </p:spPr>
      </p:pic>
      <p:pic>
        <p:nvPicPr>
          <p:cNvPr id="7" name="Bildobjekt 6"/>
          <p:cNvPicPr>
            <a:picLocks noChangeAspect="1"/>
          </p:cNvPicPr>
          <p:nvPr/>
        </p:nvPicPr>
        <p:blipFill>
          <a:blip r:embed="rId5"/>
          <a:stretch>
            <a:fillRect/>
          </a:stretch>
        </p:blipFill>
        <p:spPr>
          <a:xfrm>
            <a:off x="5019469" y="2476433"/>
            <a:ext cx="183256" cy="187437"/>
          </a:xfrm>
          <a:prstGeom prst="ellipse">
            <a:avLst/>
          </a:prstGeom>
        </p:spPr>
      </p:pic>
      <p:pic>
        <p:nvPicPr>
          <p:cNvPr id="8" name="Bildobjekt 7"/>
          <p:cNvPicPr>
            <a:picLocks noChangeAspect="1"/>
          </p:cNvPicPr>
          <p:nvPr/>
        </p:nvPicPr>
        <p:blipFill>
          <a:blip r:embed="rId5"/>
          <a:stretch>
            <a:fillRect/>
          </a:stretch>
        </p:blipFill>
        <p:spPr>
          <a:xfrm>
            <a:off x="4964107" y="1376408"/>
            <a:ext cx="183256" cy="187437"/>
          </a:xfrm>
          <a:prstGeom prst="ellipse">
            <a:avLst/>
          </a:prstGeom>
        </p:spPr>
      </p:pic>
      <p:pic>
        <p:nvPicPr>
          <p:cNvPr id="9" name="Bildobjekt 8"/>
          <p:cNvPicPr>
            <a:picLocks noChangeAspect="1"/>
          </p:cNvPicPr>
          <p:nvPr/>
        </p:nvPicPr>
        <p:blipFill>
          <a:blip r:embed="rId5"/>
          <a:stretch>
            <a:fillRect/>
          </a:stretch>
        </p:blipFill>
        <p:spPr>
          <a:xfrm>
            <a:off x="5752894" y="4052820"/>
            <a:ext cx="183256" cy="187437"/>
          </a:xfrm>
          <a:prstGeom prst="ellipse">
            <a:avLst/>
          </a:prstGeom>
        </p:spPr>
      </p:pic>
      <p:pic>
        <p:nvPicPr>
          <p:cNvPr id="10" name="Bildobjekt 9"/>
          <p:cNvPicPr>
            <a:picLocks noChangeAspect="1"/>
          </p:cNvPicPr>
          <p:nvPr/>
        </p:nvPicPr>
        <p:blipFill>
          <a:blip r:embed="rId5"/>
          <a:stretch>
            <a:fillRect/>
          </a:stretch>
        </p:blipFill>
        <p:spPr>
          <a:xfrm>
            <a:off x="6352969" y="3771833"/>
            <a:ext cx="183256" cy="187437"/>
          </a:xfrm>
          <a:prstGeom prst="ellipse">
            <a:avLst/>
          </a:prstGeom>
        </p:spPr>
      </p:pic>
      <p:pic>
        <p:nvPicPr>
          <p:cNvPr id="11" name="Bildobjekt 10"/>
          <p:cNvPicPr>
            <a:picLocks noChangeAspect="1"/>
          </p:cNvPicPr>
          <p:nvPr/>
        </p:nvPicPr>
        <p:blipFill>
          <a:blip r:embed="rId5"/>
          <a:stretch>
            <a:fillRect/>
          </a:stretch>
        </p:blipFill>
        <p:spPr>
          <a:xfrm>
            <a:off x="5608949" y="4538595"/>
            <a:ext cx="183256" cy="187437"/>
          </a:xfrm>
          <a:prstGeom prst="ellipse">
            <a:avLst/>
          </a:prstGeom>
        </p:spPr>
      </p:pic>
    </p:spTree>
    <p:extLst>
      <p:ext uri="{BB962C8B-B14F-4D97-AF65-F5344CB8AC3E}">
        <p14:creationId xmlns:p14="http://schemas.microsoft.com/office/powerpoint/2010/main" val="3352118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15802" y="318342"/>
            <a:ext cx="6681998" cy="515549"/>
          </a:xfrm>
        </p:spPr>
        <p:txBody>
          <a:bodyPr/>
          <a:lstStyle/>
          <a:p>
            <a:r>
              <a:rPr lang="sv-SE" dirty="0"/>
              <a:t>Fördelning av arbetad tid</a:t>
            </a:r>
          </a:p>
        </p:txBody>
      </p:sp>
      <p:pic>
        <p:nvPicPr>
          <p:cNvPr id="4" name="Bildobjekt 3"/>
          <p:cNvPicPr/>
          <p:nvPr/>
        </p:nvPicPr>
        <p:blipFill>
          <a:blip r:embed="rId3"/>
          <a:stretch>
            <a:fillRect/>
          </a:stretch>
        </p:blipFill>
        <p:spPr>
          <a:xfrm>
            <a:off x="344170" y="1150301"/>
            <a:ext cx="3985260" cy="2096135"/>
          </a:xfrm>
          <a:prstGeom prst="rect">
            <a:avLst/>
          </a:prstGeom>
        </p:spPr>
      </p:pic>
      <p:pic>
        <p:nvPicPr>
          <p:cNvPr id="5" name="Bildobjekt 4"/>
          <p:cNvPicPr/>
          <p:nvPr/>
        </p:nvPicPr>
        <p:blipFill>
          <a:blip r:embed="rId4"/>
          <a:stretch>
            <a:fillRect/>
          </a:stretch>
        </p:blipFill>
        <p:spPr>
          <a:xfrm>
            <a:off x="4556488" y="1204276"/>
            <a:ext cx="4019550" cy="2042160"/>
          </a:xfrm>
          <a:prstGeom prst="rect">
            <a:avLst/>
          </a:prstGeom>
        </p:spPr>
      </p:pic>
    </p:spTree>
    <p:extLst>
      <p:ext uri="{BB962C8B-B14F-4D97-AF65-F5344CB8AC3E}">
        <p14:creationId xmlns:p14="http://schemas.microsoft.com/office/powerpoint/2010/main" val="1002170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319001" y="648905"/>
            <a:ext cx="6692884" cy="613838"/>
          </a:xfrm>
        </p:spPr>
        <p:txBody>
          <a:bodyPr/>
          <a:lstStyle/>
          <a:p>
            <a:pPr algn="l"/>
            <a:r>
              <a:rPr lang="sv-SE" sz="2400" dirty="0"/>
              <a:t>Utmaningar gällande produktiviteten vid  centraloperation i Region Norrbotten:</a:t>
            </a:r>
          </a:p>
        </p:txBody>
      </p:sp>
      <p:sp>
        <p:nvSpPr>
          <p:cNvPr id="3" name="Platshållare för text 2"/>
          <p:cNvSpPr>
            <a:spLocks noGrp="1"/>
          </p:cNvSpPr>
          <p:nvPr>
            <p:ph type="body" sz="quarter" idx="14"/>
          </p:nvPr>
        </p:nvSpPr>
        <p:spPr>
          <a:xfrm>
            <a:off x="1412444" y="1552723"/>
            <a:ext cx="6505997" cy="2087460"/>
          </a:xfrm>
        </p:spPr>
        <p:txBody>
          <a:bodyPr/>
          <a:lstStyle/>
          <a:p>
            <a:pPr marL="342900" indent="-342900" algn="l">
              <a:buFont typeface="Arial" panose="020B0604020202020204" pitchFamily="34" charset="0"/>
              <a:buChar char="•"/>
            </a:pPr>
            <a:r>
              <a:rPr lang="sv-SE" dirty="0"/>
              <a:t>säkra personalresursen</a:t>
            </a:r>
          </a:p>
          <a:p>
            <a:pPr marL="342900" indent="-342900" algn="l">
              <a:buFont typeface="Arial" panose="020B0604020202020204" pitchFamily="34" charset="0"/>
              <a:buChar char="•"/>
            </a:pPr>
            <a:r>
              <a:rPr lang="sv-SE" dirty="0"/>
              <a:t>renodla utbudet av typoperationer per sjukhus i länet</a:t>
            </a:r>
          </a:p>
          <a:p>
            <a:pPr marL="342900" indent="-342900" algn="l">
              <a:buFont typeface="Arial" panose="020B0604020202020204" pitchFamily="34" charset="0"/>
              <a:buChar char="•"/>
            </a:pPr>
            <a:r>
              <a:rPr lang="sv-SE" dirty="0"/>
              <a:t>fortsätta arbetena med förbättrade operationsflöden för att få upp processfarten </a:t>
            </a:r>
          </a:p>
        </p:txBody>
      </p:sp>
    </p:spTree>
    <p:extLst>
      <p:ext uri="{BB962C8B-B14F-4D97-AF65-F5344CB8AC3E}">
        <p14:creationId xmlns:p14="http://schemas.microsoft.com/office/powerpoint/2010/main" val="3159315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3"/>
          <a:stretch>
            <a:fillRect/>
          </a:stretch>
        </p:blipFill>
        <p:spPr>
          <a:xfrm>
            <a:off x="1510212" y="214008"/>
            <a:ext cx="5085141" cy="4723264"/>
          </a:xfrm>
          <a:prstGeom prst="rect">
            <a:avLst/>
          </a:prstGeom>
        </p:spPr>
      </p:pic>
      <p:sp>
        <p:nvSpPr>
          <p:cNvPr id="2" name="Koppling 1"/>
          <p:cNvSpPr/>
          <p:nvPr/>
        </p:nvSpPr>
        <p:spPr bwMode="auto">
          <a:xfrm>
            <a:off x="3100251" y="1402080"/>
            <a:ext cx="104502" cy="104504"/>
          </a:xfrm>
          <a:prstGeom prst="flowChartConnector">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6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1844597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3"/>
          <a:stretch>
            <a:fillRect/>
          </a:stretch>
        </p:blipFill>
        <p:spPr>
          <a:xfrm>
            <a:off x="787400" y="431800"/>
            <a:ext cx="7366000" cy="4114800"/>
          </a:xfrm>
          <a:prstGeom prst="rect">
            <a:avLst/>
          </a:prstGeom>
        </p:spPr>
      </p:pic>
    </p:spTree>
    <p:extLst>
      <p:ext uri="{BB962C8B-B14F-4D97-AF65-F5344CB8AC3E}">
        <p14:creationId xmlns:p14="http://schemas.microsoft.com/office/powerpoint/2010/main" val="3018251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3"/>
          <a:stretch>
            <a:fillRect/>
          </a:stretch>
        </p:blipFill>
        <p:spPr>
          <a:xfrm>
            <a:off x="863600" y="448310"/>
            <a:ext cx="7480300" cy="3882390"/>
          </a:xfrm>
          <a:prstGeom prst="rect">
            <a:avLst/>
          </a:prstGeom>
        </p:spPr>
      </p:pic>
    </p:spTree>
    <p:extLst>
      <p:ext uri="{BB962C8B-B14F-4D97-AF65-F5344CB8AC3E}">
        <p14:creationId xmlns:p14="http://schemas.microsoft.com/office/powerpoint/2010/main" val="3851292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p:nvPr/>
        </p:nvPicPr>
        <p:blipFill>
          <a:blip r:embed="rId3"/>
          <a:stretch>
            <a:fillRect/>
          </a:stretch>
        </p:blipFill>
        <p:spPr>
          <a:xfrm>
            <a:off x="863600" y="444500"/>
            <a:ext cx="7302499" cy="4051300"/>
          </a:xfrm>
          <a:prstGeom prst="rect">
            <a:avLst/>
          </a:prstGeom>
        </p:spPr>
      </p:pic>
    </p:spTree>
    <p:extLst>
      <p:ext uri="{BB962C8B-B14F-4D97-AF65-F5344CB8AC3E}">
        <p14:creationId xmlns:p14="http://schemas.microsoft.com/office/powerpoint/2010/main" val="3258369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319002" y="1"/>
            <a:ext cx="6497905" cy="609600"/>
          </a:xfrm>
        </p:spPr>
        <p:txBody>
          <a:bodyPr/>
          <a:lstStyle/>
          <a:p>
            <a:r>
              <a:rPr lang="sv-SE" sz="2600" dirty="0"/>
              <a:t>Processfart Piteå</a:t>
            </a:r>
          </a:p>
        </p:txBody>
      </p:sp>
      <p:pic>
        <p:nvPicPr>
          <p:cNvPr id="4" name="Bildobjekt 3"/>
          <p:cNvPicPr/>
          <p:nvPr/>
        </p:nvPicPr>
        <p:blipFill>
          <a:blip r:embed="rId3"/>
          <a:stretch>
            <a:fillRect/>
          </a:stretch>
        </p:blipFill>
        <p:spPr>
          <a:xfrm>
            <a:off x="797242" y="609601"/>
            <a:ext cx="7889558" cy="3975100"/>
          </a:xfrm>
          <a:prstGeom prst="rect">
            <a:avLst/>
          </a:prstGeom>
        </p:spPr>
      </p:pic>
    </p:spTree>
    <p:extLst>
      <p:ext uri="{BB962C8B-B14F-4D97-AF65-F5344CB8AC3E}">
        <p14:creationId xmlns:p14="http://schemas.microsoft.com/office/powerpoint/2010/main" val="1200676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52399" y="603250"/>
            <a:ext cx="3606800" cy="490467"/>
          </a:xfrm>
        </p:spPr>
        <p:txBody>
          <a:bodyPr/>
          <a:lstStyle/>
          <a:p>
            <a:r>
              <a:rPr lang="sv-SE" sz="2600" dirty="0"/>
              <a:t>Operationsvolym i Piteå år 2017-2019</a:t>
            </a:r>
          </a:p>
        </p:txBody>
      </p:sp>
      <p:pic>
        <p:nvPicPr>
          <p:cNvPr id="4" name="Bildobjekt 3"/>
          <p:cNvPicPr>
            <a:picLocks noChangeAspect="1"/>
          </p:cNvPicPr>
          <p:nvPr/>
        </p:nvPicPr>
        <p:blipFill>
          <a:blip r:embed="rId3"/>
          <a:stretch>
            <a:fillRect/>
          </a:stretch>
        </p:blipFill>
        <p:spPr>
          <a:xfrm>
            <a:off x="3867207" y="88900"/>
            <a:ext cx="2910109" cy="4959350"/>
          </a:xfrm>
          <a:prstGeom prst="rect">
            <a:avLst/>
          </a:prstGeom>
        </p:spPr>
      </p:pic>
      <p:pic>
        <p:nvPicPr>
          <p:cNvPr id="6" name="Bildobjekt 5"/>
          <p:cNvPicPr>
            <a:picLocks noChangeAspect="1"/>
          </p:cNvPicPr>
          <p:nvPr/>
        </p:nvPicPr>
        <p:blipFill>
          <a:blip r:embed="rId4"/>
          <a:stretch>
            <a:fillRect/>
          </a:stretch>
        </p:blipFill>
        <p:spPr>
          <a:xfrm>
            <a:off x="916714" y="1591083"/>
            <a:ext cx="1417184" cy="1080427"/>
          </a:xfrm>
          <a:prstGeom prst="rect">
            <a:avLst/>
          </a:prstGeom>
        </p:spPr>
      </p:pic>
    </p:spTree>
    <p:extLst>
      <p:ext uri="{BB962C8B-B14F-4D97-AF65-F5344CB8AC3E}">
        <p14:creationId xmlns:p14="http://schemas.microsoft.com/office/powerpoint/2010/main" val="155722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90402" y="258833"/>
            <a:ext cx="6497905" cy="655567"/>
          </a:xfrm>
        </p:spPr>
        <p:txBody>
          <a:bodyPr/>
          <a:lstStyle/>
          <a:p>
            <a:r>
              <a:rPr lang="sv-SE" dirty="0"/>
              <a:t>Potential att höja farten i Piteå?</a:t>
            </a:r>
          </a:p>
        </p:txBody>
      </p:sp>
      <p:pic>
        <p:nvPicPr>
          <p:cNvPr id="4" name="Bildobjekt 3"/>
          <p:cNvPicPr/>
          <p:nvPr/>
        </p:nvPicPr>
        <p:blipFill>
          <a:blip r:embed="rId3"/>
          <a:stretch>
            <a:fillRect/>
          </a:stretch>
        </p:blipFill>
        <p:spPr>
          <a:xfrm>
            <a:off x="215900" y="1679257"/>
            <a:ext cx="8610600" cy="695643"/>
          </a:xfrm>
          <a:prstGeom prst="rect">
            <a:avLst/>
          </a:prstGeom>
        </p:spPr>
      </p:pic>
      <p:pic>
        <p:nvPicPr>
          <p:cNvPr id="5" name="Bildobjekt 4"/>
          <p:cNvPicPr/>
          <p:nvPr/>
        </p:nvPicPr>
        <p:blipFill>
          <a:blip r:embed="rId4"/>
          <a:stretch>
            <a:fillRect/>
          </a:stretch>
        </p:blipFill>
        <p:spPr>
          <a:xfrm>
            <a:off x="215900" y="2984182"/>
            <a:ext cx="8610600" cy="863918"/>
          </a:xfrm>
          <a:prstGeom prst="rect">
            <a:avLst/>
          </a:prstGeom>
        </p:spPr>
      </p:pic>
      <p:sp>
        <p:nvSpPr>
          <p:cNvPr id="6" name="Rubrik 1"/>
          <p:cNvSpPr txBox="1">
            <a:spLocks/>
          </p:cNvSpPr>
          <p:nvPr/>
        </p:nvSpPr>
        <p:spPr>
          <a:xfrm>
            <a:off x="1" y="868115"/>
            <a:ext cx="3086100" cy="655567"/>
          </a:xfrm>
          <a:prstGeom prst="rect">
            <a:avLst/>
          </a:prstGeom>
        </p:spPr>
        <p:txBody>
          <a:bodyPr anchor="b"/>
          <a:lstStyle>
            <a:lvl1pPr algn="ctr" defTabSz="762000" rtl="0" eaLnBrk="1" fontAlgn="base" hangingPunct="1">
              <a:spcBef>
                <a:spcPct val="0"/>
              </a:spcBef>
              <a:spcAft>
                <a:spcPct val="0"/>
              </a:spcAft>
              <a:defRPr sz="3200" b="1">
                <a:solidFill>
                  <a:srgbClr val="0070C0"/>
                </a:solidFill>
                <a:latin typeface="+mj-lt"/>
                <a:ea typeface="+mj-ea"/>
                <a:cs typeface="+mj-cs"/>
              </a:defRPr>
            </a:lvl1pPr>
            <a:lvl2pPr algn="l" defTabSz="762000" rtl="0" eaLnBrk="1" fontAlgn="base" hangingPunct="1">
              <a:spcBef>
                <a:spcPct val="0"/>
              </a:spcBef>
              <a:spcAft>
                <a:spcPct val="0"/>
              </a:spcAft>
              <a:defRPr sz="3400">
                <a:solidFill>
                  <a:schemeClr val="tx1"/>
                </a:solidFill>
                <a:latin typeface="Arial" charset="0"/>
              </a:defRPr>
            </a:lvl2pPr>
            <a:lvl3pPr algn="l" defTabSz="762000" rtl="0" eaLnBrk="1" fontAlgn="base" hangingPunct="1">
              <a:spcBef>
                <a:spcPct val="0"/>
              </a:spcBef>
              <a:spcAft>
                <a:spcPct val="0"/>
              </a:spcAft>
              <a:defRPr sz="3400">
                <a:solidFill>
                  <a:schemeClr val="tx1"/>
                </a:solidFill>
                <a:latin typeface="Arial" charset="0"/>
              </a:defRPr>
            </a:lvl3pPr>
            <a:lvl4pPr algn="l" defTabSz="762000" rtl="0" eaLnBrk="1" fontAlgn="base" hangingPunct="1">
              <a:spcBef>
                <a:spcPct val="0"/>
              </a:spcBef>
              <a:spcAft>
                <a:spcPct val="0"/>
              </a:spcAft>
              <a:defRPr sz="3400">
                <a:solidFill>
                  <a:schemeClr val="tx1"/>
                </a:solidFill>
                <a:latin typeface="Arial" charset="0"/>
              </a:defRPr>
            </a:lvl4pPr>
            <a:lvl5pPr algn="l" defTabSz="762000" rtl="0" eaLnBrk="1" fontAlgn="base" hangingPunct="1">
              <a:spcBef>
                <a:spcPct val="0"/>
              </a:spcBef>
              <a:spcAft>
                <a:spcPct val="0"/>
              </a:spcAft>
              <a:defRPr sz="3400">
                <a:solidFill>
                  <a:schemeClr val="tx1"/>
                </a:solidFill>
                <a:latin typeface="Arial" charset="0"/>
              </a:defRPr>
            </a:lvl5pPr>
            <a:lvl6pPr marL="457200" algn="l" defTabSz="762000" rtl="0" eaLnBrk="1" fontAlgn="base" hangingPunct="1">
              <a:spcBef>
                <a:spcPct val="0"/>
              </a:spcBef>
              <a:spcAft>
                <a:spcPct val="0"/>
              </a:spcAft>
              <a:defRPr sz="3400">
                <a:solidFill>
                  <a:srgbClr val="0D68B0"/>
                </a:solidFill>
                <a:latin typeface="Arial" charset="0"/>
              </a:defRPr>
            </a:lvl6pPr>
            <a:lvl7pPr marL="914400" algn="l" defTabSz="762000" rtl="0" eaLnBrk="1" fontAlgn="base" hangingPunct="1">
              <a:spcBef>
                <a:spcPct val="0"/>
              </a:spcBef>
              <a:spcAft>
                <a:spcPct val="0"/>
              </a:spcAft>
              <a:defRPr sz="3400">
                <a:solidFill>
                  <a:srgbClr val="0D68B0"/>
                </a:solidFill>
                <a:latin typeface="Arial" charset="0"/>
              </a:defRPr>
            </a:lvl7pPr>
            <a:lvl8pPr marL="1371600" algn="l" defTabSz="762000" rtl="0" eaLnBrk="1" fontAlgn="base" hangingPunct="1">
              <a:spcBef>
                <a:spcPct val="0"/>
              </a:spcBef>
              <a:spcAft>
                <a:spcPct val="0"/>
              </a:spcAft>
              <a:defRPr sz="3400">
                <a:solidFill>
                  <a:srgbClr val="0D68B0"/>
                </a:solidFill>
                <a:latin typeface="Arial" charset="0"/>
              </a:defRPr>
            </a:lvl8pPr>
            <a:lvl9pPr marL="1828800" algn="l" defTabSz="762000" rtl="0" eaLnBrk="1" fontAlgn="base" hangingPunct="1">
              <a:spcBef>
                <a:spcPct val="0"/>
              </a:spcBef>
              <a:spcAft>
                <a:spcPct val="0"/>
              </a:spcAft>
              <a:defRPr sz="3400">
                <a:solidFill>
                  <a:srgbClr val="0D68B0"/>
                </a:solidFill>
                <a:latin typeface="Arial" charset="0"/>
              </a:defRPr>
            </a:lvl9pPr>
          </a:lstStyle>
          <a:p>
            <a:r>
              <a:rPr lang="sv-SE" sz="1600" kern="0" dirty="0"/>
              <a:t>Fart knäplastik 2018-2019:</a:t>
            </a:r>
          </a:p>
        </p:txBody>
      </p:sp>
      <p:sp>
        <p:nvSpPr>
          <p:cNvPr id="7" name="Rubrik 1"/>
          <p:cNvSpPr txBox="1">
            <a:spLocks/>
          </p:cNvSpPr>
          <p:nvPr/>
        </p:nvSpPr>
        <p:spPr>
          <a:xfrm>
            <a:off x="0" y="2328615"/>
            <a:ext cx="3086100" cy="655567"/>
          </a:xfrm>
          <a:prstGeom prst="rect">
            <a:avLst/>
          </a:prstGeom>
        </p:spPr>
        <p:txBody>
          <a:bodyPr anchor="b"/>
          <a:lstStyle>
            <a:lvl1pPr algn="ctr" defTabSz="762000" rtl="0" eaLnBrk="1" fontAlgn="base" hangingPunct="1">
              <a:spcBef>
                <a:spcPct val="0"/>
              </a:spcBef>
              <a:spcAft>
                <a:spcPct val="0"/>
              </a:spcAft>
              <a:defRPr sz="3200" b="1">
                <a:solidFill>
                  <a:srgbClr val="0070C0"/>
                </a:solidFill>
                <a:latin typeface="+mj-lt"/>
                <a:ea typeface="+mj-ea"/>
                <a:cs typeface="+mj-cs"/>
              </a:defRPr>
            </a:lvl1pPr>
            <a:lvl2pPr algn="l" defTabSz="762000" rtl="0" eaLnBrk="1" fontAlgn="base" hangingPunct="1">
              <a:spcBef>
                <a:spcPct val="0"/>
              </a:spcBef>
              <a:spcAft>
                <a:spcPct val="0"/>
              </a:spcAft>
              <a:defRPr sz="3400">
                <a:solidFill>
                  <a:schemeClr val="tx1"/>
                </a:solidFill>
                <a:latin typeface="Arial" charset="0"/>
              </a:defRPr>
            </a:lvl2pPr>
            <a:lvl3pPr algn="l" defTabSz="762000" rtl="0" eaLnBrk="1" fontAlgn="base" hangingPunct="1">
              <a:spcBef>
                <a:spcPct val="0"/>
              </a:spcBef>
              <a:spcAft>
                <a:spcPct val="0"/>
              </a:spcAft>
              <a:defRPr sz="3400">
                <a:solidFill>
                  <a:schemeClr val="tx1"/>
                </a:solidFill>
                <a:latin typeface="Arial" charset="0"/>
              </a:defRPr>
            </a:lvl3pPr>
            <a:lvl4pPr algn="l" defTabSz="762000" rtl="0" eaLnBrk="1" fontAlgn="base" hangingPunct="1">
              <a:spcBef>
                <a:spcPct val="0"/>
              </a:spcBef>
              <a:spcAft>
                <a:spcPct val="0"/>
              </a:spcAft>
              <a:defRPr sz="3400">
                <a:solidFill>
                  <a:schemeClr val="tx1"/>
                </a:solidFill>
                <a:latin typeface="Arial" charset="0"/>
              </a:defRPr>
            </a:lvl4pPr>
            <a:lvl5pPr algn="l" defTabSz="762000" rtl="0" eaLnBrk="1" fontAlgn="base" hangingPunct="1">
              <a:spcBef>
                <a:spcPct val="0"/>
              </a:spcBef>
              <a:spcAft>
                <a:spcPct val="0"/>
              </a:spcAft>
              <a:defRPr sz="3400">
                <a:solidFill>
                  <a:schemeClr val="tx1"/>
                </a:solidFill>
                <a:latin typeface="Arial" charset="0"/>
              </a:defRPr>
            </a:lvl5pPr>
            <a:lvl6pPr marL="457200" algn="l" defTabSz="762000" rtl="0" eaLnBrk="1" fontAlgn="base" hangingPunct="1">
              <a:spcBef>
                <a:spcPct val="0"/>
              </a:spcBef>
              <a:spcAft>
                <a:spcPct val="0"/>
              </a:spcAft>
              <a:defRPr sz="3400">
                <a:solidFill>
                  <a:srgbClr val="0D68B0"/>
                </a:solidFill>
                <a:latin typeface="Arial" charset="0"/>
              </a:defRPr>
            </a:lvl6pPr>
            <a:lvl7pPr marL="914400" algn="l" defTabSz="762000" rtl="0" eaLnBrk="1" fontAlgn="base" hangingPunct="1">
              <a:spcBef>
                <a:spcPct val="0"/>
              </a:spcBef>
              <a:spcAft>
                <a:spcPct val="0"/>
              </a:spcAft>
              <a:defRPr sz="3400">
                <a:solidFill>
                  <a:srgbClr val="0D68B0"/>
                </a:solidFill>
                <a:latin typeface="Arial" charset="0"/>
              </a:defRPr>
            </a:lvl7pPr>
            <a:lvl8pPr marL="1371600" algn="l" defTabSz="762000" rtl="0" eaLnBrk="1" fontAlgn="base" hangingPunct="1">
              <a:spcBef>
                <a:spcPct val="0"/>
              </a:spcBef>
              <a:spcAft>
                <a:spcPct val="0"/>
              </a:spcAft>
              <a:defRPr sz="3400">
                <a:solidFill>
                  <a:srgbClr val="0D68B0"/>
                </a:solidFill>
                <a:latin typeface="Arial" charset="0"/>
              </a:defRPr>
            </a:lvl8pPr>
            <a:lvl9pPr marL="1828800" algn="l" defTabSz="762000" rtl="0" eaLnBrk="1" fontAlgn="base" hangingPunct="1">
              <a:spcBef>
                <a:spcPct val="0"/>
              </a:spcBef>
              <a:spcAft>
                <a:spcPct val="0"/>
              </a:spcAft>
              <a:defRPr sz="3400">
                <a:solidFill>
                  <a:srgbClr val="0D68B0"/>
                </a:solidFill>
                <a:latin typeface="Arial" charset="0"/>
              </a:defRPr>
            </a:lvl9pPr>
          </a:lstStyle>
          <a:p>
            <a:r>
              <a:rPr lang="sv-SE" sz="1600" kern="0" dirty="0"/>
              <a:t>Fart höftplastik 2018-2019:</a:t>
            </a:r>
          </a:p>
        </p:txBody>
      </p:sp>
    </p:spTree>
    <p:extLst>
      <p:ext uri="{BB962C8B-B14F-4D97-AF65-F5344CB8AC3E}">
        <p14:creationId xmlns:p14="http://schemas.microsoft.com/office/powerpoint/2010/main" val="1493149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26622" y="716033"/>
            <a:ext cx="7541553" cy="439667"/>
          </a:xfrm>
        </p:spPr>
        <p:txBody>
          <a:bodyPr/>
          <a:lstStyle/>
          <a:p>
            <a:r>
              <a:rPr lang="sv-SE" dirty="0"/>
              <a:t>Även satsa på att öka farten för ECT?</a:t>
            </a:r>
          </a:p>
        </p:txBody>
      </p:sp>
      <p:pic>
        <p:nvPicPr>
          <p:cNvPr id="5" name="Bildobjekt 4"/>
          <p:cNvPicPr>
            <a:picLocks noChangeAspect="1"/>
          </p:cNvPicPr>
          <p:nvPr/>
        </p:nvPicPr>
        <p:blipFill>
          <a:blip r:embed="rId3"/>
          <a:stretch>
            <a:fillRect/>
          </a:stretch>
        </p:blipFill>
        <p:spPr>
          <a:xfrm>
            <a:off x="0" y="2060420"/>
            <a:ext cx="9144000" cy="1073460"/>
          </a:xfrm>
          <a:prstGeom prst="rect">
            <a:avLst/>
          </a:prstGeom>
        </p:spPr>
      </p:pic>
      <p:sp>
        <p:nvSpPr>
          <p:cNvPr id="6" name="Rubrik 1"/>
          <p:cNvSpPr txBox="1">
            <a:spLocks/>
          </p:cNvSpPr>
          <p:nvPr/>
        </p:nvSpPr>
        <p:spPr>
          <a:xfrm>
            <a:off x="1122" y="1155700"/>
            <a:ext cx="2462678" cy="655567"/>
          </a:xfrm>
          <a:prstGeom prst="rect">
            <a:avLst/>
          </a:prstGeom>
        </p:spPr>
        <p:txBody>
          <a:bodyPr anchor="b"/>
          <a:lstStyle>
            <a:lvl1pPr algn="ctr" defTabSz="762000" rtl="0" eaLnBrk="1" fontAlgn="base" hangingPunct="1">
              <a:spcBef>
                <a:spcPct val="0"/>
              </a:spcBef>
              <a:spcAft>
                <a:spcPct val="0"/>
              </a:spcAft>
              <a:defRPr sz="3200" b="1">
                <a:solidFill>
                  <a:srgbClr val="0070C0"/>
                </a:solidFill>
                <a:latin typeface="+mj-lt"/>
                <a:ea typeface="+mj-ea"/>
                <a:cs typeface="+mj-cs"/>
              </a:defRPr>
            </a:lvl1pPr>
            <a:lvl2pPr algn="l" defTabSz="762000" rtl="0" eaLnBrk="1" fontAlgn="base" hangingPunct="1">
              <a:spcBef>
                <a:spcPct val="0"/>
              </a:spcBef>
              <a:spcAft>
                <a:spcPct val="0"/>
              </a:spcAft>
              <a:defRPr sz="3400">
                <a:solidFill>
                  <a:schemeClr val="tx1"/>
                </a:solidFill>
                <a:latin typeface="Arial" charset="0"/>
              </a:defRPr>
            </a:lvl2pPr>
            <a:lvl3pPr algn="l" defTabSz="762000" rtl="0" eaLnBrk="1" fontAlgn="base" hangingPunct="1">
              <a:spcBef>
                <a:spcPct val="0"/>
              </a:spcBef>
              <a:spcAft>
                <a:spcPct val="0"/>
              </a:spcAft>
              <a:defRPr sz="3400">
                <a:solidFill>
                  <a:schemeClr val="tx1"/>
                </a:solidFill>
                <a:latin typeface="Arial" charset="0"/>
              </a:defRPr>
            </a:lvl3pPr>
            <a:lvl4pPr algn="l" defTabSz="762000" rtl="0" eaLnBrk="1" fontAlgn="base" hangingPunct="1">
              <a:spcBef>
                <a:spcPct val="0"/>
              </a:spcBef>
              <a:spcAft>
                <a:spcPct val="0"/>
              </a:spcAft>
              <a:defRPr sz="3400">
                <a:solidFill>
                  <a:schemeClr val="tx1"/>
                </a:solidFill>
                <a:latin typeface="Arial" charset="0"/>
              </a:defRPr>
            </a:lvl4pPr>
            <a:lvl5pPr algn="l" defTabSz="762000" rtl="0" eaLnBrk="1" fontAlgn="base" hangingPunct="1">
              <a:spcBef>
                <a:spcPct val="0"/>
              </a:spcBef>
              <a:spcAft>
                <a:spcPct val="0"/>
              </a:spcAft>
              <a:defRPr sz="3400">
                <a:solidFill>
                  <a:schemeClr val="tx1"/>
                </a:solidFill>
                <a:latin typeface="Arial" charset="0"/>
              </a:defRPr>
            </a:lvl5pPr>
            <a:lvl6pPr marL="457200" algn="l" defTabSz="762000" rtl="0" eaLnBrk="1" fontAlgn="base" hangingPunct="1">
              <a:spcBef>
                <a:spcPct val="0"/>
              </a:spcBef>
              <a:spcAft>
                <a:spcPct val="0"/>
              </a:spcAft>
              <a:defRPr sz="3400">
                <a:solidFill>
                  <a:srgbClr val="0D68B0"/>
                </a:solidFill>
                <a:latin typeface="Arial" charset="0"/>
              </a:defRPr>
            </a:lvl6pPr>
            <a:lvl7pPr marL="914400" algn="l" defTabSz="762000" rtl="0" eaLnBrk="1" fontAlgn="base" hangingPunct="1">
              <a:spcBef>
                <a:spcPct val="0"/>
              </a:spcBef>
              <a:spcAft>
                <a:spcPct val="0"/>
              </a:spcAft>
              <a:defRPr sz="3400">
                <a:solidFill>
                  <a:srgbClr val="0D68B0"/>
                </a:solidFill>
                <a:latin typeface="Arial" charset="0"/>
              </a:defRPr>
            </a:lvl7pPr>
            <a:lvl8pPr marL="1371600" algn="l" defTabSz="762000" rtl="0" eaLnBrk="1" fontAlgn="base" hangingPunct="1">
              <a:spcBef>
                <a:spcPct val="0"/>
              </a:spcBef>
              <a:spcAft>
                <a:spcPct val="0"/>
              </a:spcAft>
              <a:defRPr sz="3400">
                <a:solidFill>
                  <a:srgbClr val="0D68B0"/>
                </a:solidFill>
                <a:latin typeface="Arial" charset="0"/>
              </a:defRPr>
            </a:lvl8pPr>
            <a:lvl9pPr marL="1828800" algn="l" defTabSz="762000" rtl="0" eaLnBrk="1" fontAlgn="base" hangingPunct="1">
              <a:spcBef>
                <a:spcPct val="0"/>
              </a:spcBef>
              <a:spcAft>
                <a:spcPct val="0"/>
              </a:spcAft>
              <a:defRPr sz="3400">
                <a:solidFill>
                  <a:srgbClr val="0D68B0"/>
                </a:solidFill>
                <a:latin typeface="Arial" charset="0"/>
              </a:defRPr>
            </a:lvl9pPr>
          </a:lstStyle>
          <a:p>
            <a:r>
              <a:rPr lang="sv-SE" sz="1600" kern="0" dirty="0"/>
              <a:t>Fart ECT 2017-2019:</a:t>
            </a:r>
          </a:p>
        </p:txBody>
      </p:sp>
    </p:spTree>
    <p:extLst>
      <p:ext uri="{BB962C8B-B14F-4D97-AF65-F5344CB8AC3E}">
        <p14:creationId xmlns:p14="http://schemas.microsoft.com/office/powerpoint/2010/main" val="3948669754"/>
      </p:ext>
    </p:extLst>
  </p:cSld>
  <p:clrMapOvr>
    <a:masterClrMapping/>
  </p:clrMapOvr>
</p:sld>
</file>

<file path=ppt/theme/theme1.xml><?xml version="1.0" encoding="utf-8"?>
<a:theme xmlns:a="http://schemas.openxmlformats.org/drawingml/2006/main" name="Region Norrbotten_vit">
  <a:themeElements>
    <a:clrScheme name="Region Norrbotten blandad">
      <a:dk1>
        <a:srgbClr val="000000"/>
      </a:dk1>
      <a:lt1>
        <a:srgbClr val="FFFFFF"/>
      </a:lt1>
      <a:dk2>
        <a:srgbClr val="403D45"/>
      </a:dk2>
      <a:lt2>
        <a:srgbClr val="D0D1CD"/>
      </a:lt2>
      <a:accent1>
        <a:srgbClr val="0070C0"/>
      </a:accent1>
      <a:accent2>
        <a:srgbClr val="F8951F"/>
      </a:accent2>
      <a:accent3>
        <a:srgbClr val="83C55B"/>
      </a:accent3>
      <a:accent4>
        <a:srgbClr val="7F7F7F"/>
      </a:accent4>
      <a:accent5>
        <a:srgbClr val="403D45"/>
      </a:accent5>
      <a:accent6>
        <a:srgbClr val="C0C0BD"/>
      </a:accent6>
      <a:hlink>
        <a:srgbClr val="0070C0"/>
      </a:hlink>
      <a:folHlink>
        <a:srgbClr val="7F7F7F"/>
      </a:folHlink>
    </a:clrScheme>
    <a:fontScheme name="Office - klassiskt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600" b="0" i="0" u="none" strike="noStrike" cap="none" normalizeH="0" baseline="0" smtClean="0">
            <a:ln>
              <a:noFill/>
            </a:ln>
            <a:solidFill>
              <a:schemeClr val="tx1"/>
            </a:solidFill>
            <a:effectLst/>
            <a:latin typeface="Arial" charset="0"/>
          </a:defRPr>
        </a:defPPr>
      </a:lstStyle>
    </a:lnDef>
    <a:txDef>
      <a:spPr>
        <a:noFill/>
      </a:spPr>
      <a:bodyPr wrap="none" rtlCol="0">
        <a:spAutoFit/>
      </a:bodyPr>
      <a:lstStyle>
        <a:defPPr>
          <a:defRPr dirty="0"/>
        </a:defPPr>
      </a:lstStyle>
    </a:txDef>
  </a:objectDefaults>
  <a:extraClrSchemeLst>
    <a:extraClrScheme>
      <a:clrScheme name="vit med jpglogga 180_ny 1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it med jpglogga 180_ny 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vit med jpglogga 180_ny 1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it med jpglogga 180_ny 1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it med jpglogga 180_ny 1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it med jpglogga 180_ny 1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vit med jpglogga 180_ny 1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Kopia av 1Kopia av MALL_VI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Kopia av 1Kopia av MALL_VI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Kopia av 1Kopia av MALL_VI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Kopia av 1Kopia av MALL_VI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Kopia av 1Kopia av MALL_VI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Kopia av 1Kopia av MALL_VI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Kopia av 1Kopia av MALL_VI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Kopia av 1Kopia av MALL_VIT 8">
        <a:dk1>
          <a:srgbClr val="003399"/>
        </a:dk1>
        <a:lt1>
          <a:srgbClr val="0D68B0"/>
        </a:lt1>
        <a:dk2>
          <a:srgbClr val="FFFFFF"/>
        </a:dk2>
        <a:lt2>
          <a:srgbClr val="969696"/>
        </a:lt2>
        <a:accent1>
          <a:srgbClr val="969696"/>
        </a:accent1>
        <a:accent2>
          <a:srgbClr val="FFFF99"/>
        </a:accent2>
        <a:accent3>
          <a:srgbClr val="AAB9D4"/>
        </a:accent3>
        <a:accent4>
          <a:srgbClr val="002A82"/>
        </a:accent4>
        <a:accent5>
          <a:srgbClr val="C9C9C9"/>
        </a:accent5>
        <a:accent6>
          <a:srgbClr val="E7E78A"/>
        </a:accent6>
        <a:hlink>
          <a:srgbClr val="99FF99"/>
        </a:hlink>
        <a:folHlink>
          <a:srgbClr val="CC0000"/>
        </a:folHlink>
      </a:clrScheme>
      <a:clrMap bg1="lt1" tx1="dk1" bg2="lt2" tx2="dk2" accent1="accent1" accent2="accent2" accent3="accent3" accent4="accent4" accent5="accent5" accent6="accent6" hlink="hlink" folHlink="folHlink"/>
    </a:extraClrScheme>
    <a:extraClrScheme>
      <a:clrScheme name="Kopia av 1Kopia av MALL_VIT 9">
        <a:dk1>
          <a:srgbClr val="969696"/>
        </a:dk1>
        <a:lt1>
          <a:srgbClr val="FFFFFF"/>
        </a:lt1>
        <a:dk2>
          <a:srgbClr val="0D68B0"/>
        </a:dk2>
        <a:lt2>
          <a:srgbClr val="FFFFFF"/>
        </a:lt2>
        <a:accent1>
          <a:srgbClr val="969696"/>
        </a:accent1>
        <a:accent2>
          <a:srgbClr val="FFFF99"/>
        </a:accent2>
        <a:accent3>
          <a:srgbClr val="AAB9D4"/>
        </a:accent3>
        <a:accent4>
          <a:srgbClr val="DADADA"/>
        </a:accent4>
        <a:accent5>
          <a:srgbClr val="C9C9C9"/>
        </a:accent5>
        <a:accent6>
          <a:srgbClr val="E7E78A"/>
        </a:accent6>
        <a:hlink>
          <a:srgbClr val="99FF99"/>
        </a:hlink>
        <a:folHlink>
          <a:srgbClr val="CC0000"/>
        </a:folHlink>
      </a:clrScheme>
      <a:clrMap bg1="dk2" tx1="lt1" bg2="dk1" tx2="lt2" accent1="accent1" accent2="accent2" accent3="accent3" accent4="accent4" accent5="accent5" accent6="accent6" hlink="hlink" folHlink="folHlink"/>
    </a:extraClrScheme>
    <a:extraClrScheme>
      <a:clrScheme name="Kopia av 1Kopia av MALL_VIT 10">
        <a:dk1>
          <a:srgbClr val="969696"/>
        </a:dk1>
        <a:lt1>
          <a:srgbClr val="FFFFFF"/>
        </a:lt1>
        <a:dk2>
          <a:srgbClr val="0D68B0"/>
        </a:dk2>
        <a:lt2>
          <a:srgbClr val="FFFFFF"/>
        </a:lt2>
        <a:accent1>
          <a:srgbClr val="969696"/>
        </a:accent1>
        <a:accent2>
          <a:srgbClr val="0D68B0"/>
        </a:accent2>
        <a:accent3>
          <a:srgbClr val="AAB9D4"/>
        </a:accent3>
        <a:accent4>
          <a:srgbClr val="DADADA"/>
        </a:accent4>
        <a:accent5>
          <a:srgbClr val="C9C9C9"/>
        </a:accent5>
        <a:accent6>
          <a:srgbClr val="0B5E9F"/>
        </a:accent6>
        <a:hlink>
          <a:srgbClr val="99FF99"/>
        </a:hlink>
        <a:folHlink>
          <a:srgbClr val="CC0000"/>
        </a:folHlink>
      </a:clrScheme>
      <a:clrMap bg1="dk2" tx1="lt1" bg2="dk1" tx2="lt2" accent1="accent1" accent2="accent2" accent3="accent3" accent4="accent4" accent5="accent5" accent6="accent6" hlink="hlink" folHlink="folHlink"/>
    </a:extraClrScheme>
    <a:extraClrScheme>
      <a:clrScheme name="Kopia av 1Kopia av MALL_VIT 11">
        <a:dk1>
          <a:srgbClr val="FFFFFF"/>
        </a:dk1>
        <a:lt1>
          <a:srgbClr val="FFFFFF"/>
        </a:lt1>
        <a:dk2>
          <a:srgbClr val="FFFFFF"/>
        </a:dk2>
        <a:lt2>
          <a:srgbClr val="969696"/>
        </a:lt2>
        <a:accent1>
          <a:srgbClr val="969696"/>
        </a:accent1>
        <a:accent2>
          <a:srgbClr val="0D68B0"/>
        </a:accent2>
        <a:accent3>
          <a:srgbClr val="FFFFFF"/>
        </a:accent3>
        <a:accent4>
          <a:srgbClr val="DADADA"/>
        </a:accent4>
        <a:accent5>
          <a:srgbClr val="C9C9C9"/>
        </a:accent5>
        <a:accent6>
          <a:srgbClr val="0B5E9F"/>
        </a:accent6>
        <a:hlink>
          <a:srgbClr val="99FF99"/>
        </a:hlink>
        <a:folHlink>
          <a:srgbClr val="CC0000"/>
        </a:folHlink>
      </a:clrScheme>
      <a:clrMap bg1="lt1" tx1="dk1" bg2="lt2" tx2="dk2" accent1="accent1" accent2="accent2" accent3="accent3" accent4="accent4" accent5="accent5" accent6="accent6" hlink="hlink" folHlink="folHlink"/>
    </a:extraClrScheme>
    <a:extraClrScheme>
      <a:clrScheme name="Kopia av 1Kopia av MALL_VIT 12">
        <a:dk1>
          <a:srgbClr val="969696"/>
        </a:dk1>
        <a:lt1>
          <a:srgbClr val="FFFFFF"/>
        </a:lt1>
        <a:dk2>
          <a:srgbClr val="0D68B0"/>
        </a:dk2>
        <a:lt2>
          <a:srgbClr val="FFFFFF"/>
        </a:lt2>
        <a:accent1>
          <a:srgbClr val="969696"/>
        </a:accent1>
        <a:accent2>
          <a:srgbClr val="0D68B0"/>
        </a:accent2>
        <a:accent3>
          <a:srgbClr val="AAB9D4"/>
        </a:accent3>
        <a:accent4>
          <a:srgbClr val="DADADA"/>
        </a:accent4>
        <a:accent5>
          <a:srgbClr val="C9C9C9"/>
        </a:accent5>
        <a:accent6>
          <a:srgbClr val="0B5E9F"/>
        </a:accent6>
        <a:hlink>
          <a:srgbClr val="FFFFFF"/>
        </a:hlink>
        <a:folHlink>
          <a:srgbClr val="FFFF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Region Norrbotten_vit</Template>
  <TotalTime>290</TotalTime>
  <Words>984</Words>
  <Application>Microsoft Office PowerPoint</Application>
  <PresentationFormat>Bildspel på skärmen (16:9)</PresentationFormat>
  <Paragraphs>47</Paragraphs>
  <Slides>11</Slides>
  <Notes>11</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11</vt:i4>
      </vt:variant>
    </vt:vector>
  </HeadingPairs>
  <TitlesOfParts>
    <vt:vector size="15" baseType="lpstr">
      <vt:lpstr>Arial</vt:lpstr>
      <vt:lpstr>Calibri</vt:lpstr>
      <vt:lpstr>Wingdings</vt:lpstr>
      <vt:lpstr>Region Norrbotten_vit</vt:lpstr>
      <vt:lpstr>Region Norrbotten</vt:lpstr>
      <vt:lpstr>PowerPoint-presentation</vt:lpstr>
      <vt:lpstr>PowerPoint-presentation</vt:lpstr>
      <vt:lpstr>PowerPoint-presentation</vt:lpstr>
      <vt:lpstr>PowerPoint-presentation</vt:lpstr>
      <vt:lpstr>Processfart Piteå</vt:lpstr>
      <vt:lpstr>Operationsvolym i Piteå år 2017-2019</vt:lpstr>
      <vt:lpstr>Potential att höja farten i Piteå?</vt:lpstr>
      <vt:lpstr>Även satsa på att öka farten för ECT?</vt:lpstr>
      <vt:lpstr>Fördelning av arbetad tid</vt:lpstr>
      <vt:lpstr>Utmaningar gällande produktiviteten vid  centraloperation i Region Norrbotten:</vt:lpstr>
    </vt:vector>
  </TitlesOfParts>
  <Company>Region Norrbotten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Maria Levén</dc:creator>
  <cp:lastModifiedBy>gunnar.enlund@outlook.com</cp:lastModifiedBy>
  <cp:revision>34</cp:revision>
  <cp:lastPrinted>2015-10-01T11:12:07Z</cp:lastPrinted>
  <dcterms:created xsi:type="dcterms:W3CDTF">2021-02-02T11:21:14Z</dcterms:created>
  <dcterms:modified xsi:type="dcterms:W3CDTF">2021-02-03T07:46:32Z</dcterms:modified>
</cp:coreProperties>
</file>