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14"/>
  </p:notesMasterIdLst>
  <p:handoutMasterIdLst>
    <p:handoutMasterId r:id="rId15"/>
  </p:handoutMasterIdLst>
  <p:sldIdLst>
    <p:sldId id="2373" r:id="rId3"/>
    <p:sldId id="320" r:id="rId4"/>
    <p:sldId id="2337" r:id="rId5"/>
    <p:sldId id="2340" r:id="rId6"/>
    <p:sldId id="2331" r:id="rId7"/>
    <p:sldId id="2341" r:id="rId8"/>
    <p:sldId id="2370" r:id="rId9"/>
    <p:sldId id="2366" r:id="rId10"/>
    <p:sldId id="348" r:id="rId11"/>
    <p:sldId id="258" r:id="rId12"/>
    <p:sldId id="257" r:id="rId13"/>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Löfgren" initials="LL" lastIdx="9" clrIdx="0">
    <p:extLst>
      <p:ext uri="{19B8F6BF-5375-455C-9EA6-DF929625EA0E}">
        <p15:presenceInfo xmlns:p15="http://schemas.microsoft.com/office/powerpoint/2012/main" userId="S-1-5-21-4207368772-811273523-976865563-120359" providerId="AD"/>
      </p:ext>
    </p:extLst>
  </p:cmAuthor>
  <p:cmAuthor id="2" name="Elin Roos" initials="ER" lastIdx="9" clrIdx="1">
    <p:extLst>
      <p:ext uri="{19B8F6BF-5375-455C-9EA6-DF929625EA0E}">
        <p15:presenceInfo xmlns:p15="http://schemas.microsoft.com/office/powerpoint/2012/main" userId="S-1-5-21-4207368772-811273523-976865563-74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9960" autoAdjust="0"/>
  </p:normalViewPr>
  <p:slideViewPr>
    <p:cSldViewPr snapToGrid="0">
      <p:cViewPr varScale="1">
        <p:scale>
          <a:sx n="58" d="100"/>
          <a:sy n="58" d="100"/>
        </p:scale>
        <p:origin x="964" y="40"/>
      </p:cViewPr>
      <p:guideLst/>
    </p:cSldViewPr>
  </p:slideViewPr>
  <p:notesTextViewPr>
    <p:cViewPr>
      <p:scale>
        <a:sx n="3" d="2"/>
        <a:sy n="3" d="2"/>
      </p:scale>
      <p:origin x="0" y="0"/>
    </p:cViewPr>
  </p:notesTextViewPr>
  <p:sorterViewPr>
    <p:cViewPr varScale="1">
      <p:scale>
        <a:sx n="1" d="1"/>
        <a:sy n="1" d="1"/>
      </p:scale>
      <p:origin x="0" y="-11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CA91C-0401-3E42-B13F-98F8D13CBA2D}" type="datetimeFigureOut">
              <a:rPr lang="sv-SE" smtClean="0"/>
              <a:t>2020-10-22</a:t>
            </a:fld>
            <a:endParaRPr lang="sv-SE" dirty="0"/>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36A3B8-DDC8-EB47-954C-1015D3CA7DBE}" type="slidenum">
              <a:rPr lang="sv-SE" smtClean="0"/>
              <a:t>‹#›</a:t>
            </a:fld>
            <a:endParaRPr lang="sv-SE" dirty="0"/>
          </a:p>
        </p:txBody>
      </p:sp>
    </p:spTree>
    <p:extLst>
      <p:ext uri="{BB962C8B-B14F-4D97-AF65-F5344CB8AC3E}">
        <p14:creationId xmlns:p14="http://schemas.microsoft.com/office/powerpoint/2010/main" val="26408650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28BF5-D6B6-EE4D-9D45-1FFBBDD3C6B6}" type="datetimeFigureOut">
              <a:rPr lang="sv-SE" smtClean="0"/>
              <a:t>2020-10-22</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60D78-0732-444B-B0D5-1543BC9666EF}" type="slidenum">
              <a:rPr lang="sv-SE" smtClean="0"/>
              <a:t>‹#›</a:t>
            </a:fld>
            <a:endParaRPr lang="sv-SE" dirty="0"/>
          </a:p>
        </p:txBody>
      </p:sp>
    </p:spTree>
    <p:extLst>
      <p:ext uri="{BB962C8B-B14F-4D97-AF65-F5344CB8AC3E}">
        <p14:creationId xmlns:p14="http://schemas.microsoft.com/office/powerpoint/2010/main" val="4183794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1</a:t>
            </a:fld>
            <a:endParaRPr lang="sv-SE" dirty="0"/>
          </a:p>
        </p:txBody>
      </p:sp>
    </p:spTree>
    <p:extLst>
      <p:ext uri="{BB962C8B-B14F-4D97-AF65-F5344CB8AC3E}">
        <p14:creationId xmlns:p14="http://schemas.microsoft.com/office/powerpoint/2010/main" val="395405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2E060D78-0732-444B-B0D5-1543BC9666EF}" type="slidenum">
              <a:rPr lang="sv-SE" smtClean="0"/>
              <a:t>2</a:t>
            </a:fld>
            <a:endParaRPr lang="sv-SE"/>
          </a:p>
        </p:txBody>
      </p:sp>
    </p:spTree>
    <p:extLst>
      <p:ext uri="{BB962C8B-B14F-4D97-AF65-F5344CB8AC3E}">
        <p14:creationId xmlns:p14="http://schemas.microsoft.com/office/powerpoint/2010/main" val="270004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u="sng"/>
              <a:t>Fakta om Millennium </a:t>
            </a:r>
            <a:br>
              <a:rPr lang="sv-SE"/>
            </a:br>
            <a:r>
              <a:rPr lang="sv-SE"/>
              <a:t>Navet i framtidens vårdinformationsmiljö är det nya systemet Millennium. VGR skrev avtal med leverantören Cerner om Millennium hösten 2018 efter en omfattande upphandlingsprocess. Det</a:t>
            </a:r>
            <a:r>
              <a:rPr lang="sv-SE">
                <a:effectLst/>
              </a:rPr>
              <a:t> är Cerners modell för förberedelser och införande vi använder oss av i nära samarbete, inte minst under designfasen 2020</a:t>
            </a:r>
            <a:r>
              <a:rPr lang="sv-SE" b="0">
                <a:solidFill>
                  <a:srgbClr val="FFFF00"/>
                </a:solidFill>
                <a:effectLst/>
                <a:highlight>
                  <a:srgbClr val="FFFF00"/>
                </a:highlight>
              </a:rPr>
              <a:t>. </a:t>
            </a:r>
          </a:p>
          <a:p>
            <a:pPr marL="0" marR="0" lvl="0" indent="0" algn="l" defTabSz="456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p>
          <a:p>
            <a:pPr marL="0" marR="0" lvl="0" indent="0" algn="l" defTabSz="456468"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Millenium kommer att ersätta många av de system som</a:t>
            </a:r>
            <a:r>
              <a:rPr lang="sv-SE" baseline="0"/>
              <a:t> hälso- och sjukvården i Västra Götalandsregionen använder idag, som </a:t>
            </a:r>
            <a:r>
              <a:rPr lang="sv-SE" sz="1200"/>
              <a:t>Melior, </a:t>
            </a:r>
            <a:r>
              <a:rPr lang="sv-SE" sz="1200" err="1"/>
              <a:t>AsynjaVisph</a:t>
            </a:r>
            <a:r>
              <a:rPr lang="sv-SE" sz="1200"/>
              <a:t>, Orbit, Obstetrix och Elvis. Det gäller även SAMSA som används för samverkan mellan VGR och kommunerna. Exakt vilka ytterligare system som kommer att ersättas och vilka funktioner som kommer att ingå beslutas i arbetet med den regionala designen under 2020. </a:t>
            </a:r>
            <a:r>
              <a:rPr lang="sv-SE" sz="1200">
                <a:solidFill>
                  <a:schemeClr val="accent4"/>
                </a:solidFill>
              </a:rPr>
              <a:t>Systemet innehåller standardprocesser som ska anpassas till behoven i Västra Götaland.</a:t>
            </a:r>
          </a:p>
          <a:p>
            <a:pPr marL="0" marR="0" lvl="0" indent="0" algn="l" defTabSz="456468"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effectLst/>
            </a:endParaRPr>
          </a:p>
          <a:p>
            <a:pPr marL="0" indent="0" defTabSz="456468">
              <a:buFont typeface="Arial" panose="020B0604020202020204" pitchFamily="34" charset="0"/>
              <a:buNone/>
              <a:defRPr/>
            </a:pPr>
            <a:r>
              <a:rPr lang="sv-SE"/>
              <a:t>Den här bilden visar de olika komponenter som ska ingå i det nya systemet, Det</a:t>
            </a:r>
            <a:r>
              <a:rPr lang="sv-SE" baseline="0">
                <a:solidFill>
                  <a:schemeClr val="tx1"/>
                </a:solidFill>
              </a:rPr>
              <a:t> </a:t>
            </a:r>
            <a:r>
              <a:rPr lang="sv-SE">
                <a:solidFill>
                  <a:srgbClr val="000000"/>
                </a:solidFill>
              </a:rPr>
              <a:t>blir ett gemensamt IT-stöd för hela hälso-</a:t>
            </a:r>
            <a:r>
              <a:rPr lang="sv-SE" baseline="0">
                <a:solidFill>
                  <a:srgbClr val="000000"/>
                </a:solidFill>
              </a:rPr>
              <a:t> och sjukvården, med bland annat en </a:t>
            </a:r>
            <a:r>
              <a:rPr lang="sv-SE">
                <a:solidFill>
                  <a:srgbClr val="000000"/>
                </a:solidFill>
              </a:rPr>
              <a:t>gemensam journal och en samlad</a:t>
            </a:r>
            <a:r>
              <a:rPr lang="sv-SE" baseline="0">
                <a:solidFill>
                  <a:srgbClr val="000000"/>
                </a:solidFill>
              </a:rPr>
              <a:t> </a:t>
            </a:r>
            <a:r>
              <a:rPr lang="sv-SE">
                <a:solidFill>
                  <a:srgbClr val="000000"/>
                </a:solidFill>
              </a:rPr>
              <a:t>läkemedelslista.</a:t>
            </a:r>
            <a:r>
              <a:rPr lang="sv-SE" baseline="0">
                <a:solidFill>
                  <a:srgbClr val="000000"/>
                </a:solidFill>
              </a:rPr>
              <a:t>  Millennium ska bli ett v</a:t>
            </a:r>
            <a:r>
              <a:rPr lang="sv-SE">
                <a:solidFill>
                  <a:srgbClr val="000000"/>
                </a:solidFill>
              </a:rPr>
              <a:t>älfungerande arbetsredskap för alla verksamheter och alla yrkeskategorier inom hälso- och sjukvården.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a:solidFill>
                <a:srgbClr val="000000"/>
              </a:solidFill>
            </a:endParaRPr>
          </a:p>
          <a:p>
            <a:r>
              <a:rPr lang="sv-SE"/>
              <a:t>Kort beskrivning av delarna: </a:t>
            </a:r>
          </a:p>
          <a:p>
            <a:r>
              <a:rPr lang="sv-SE"/>
              <a:t> </a:t>
            </a:r>
          </a:p>
          <a:p>
            <a:pPr marL="0" indent="0" defTabSz="456468">
              <a:buFont typeface="Arial" panose="020B0604020202020204" pitchFamily="34" charset="0"/>
              <a:buNone/>
              <a:defRPr/>
            </a:pPr>
            <a:r>
              <a:rPr lang="sv-SE" b="0" u="sng"/>
              <a:t>Patientportal: </a:t>
            </a:r>
            <a:r>
              <a:rPr lang="sv-SE"/>
              <a:t>patientens och</a:t>
            </a:r>
            <a:r>
              <a:rPr lang="sv-SE" baseline="0"/>
              <a:t> anhörigas väg in till sin information, </a:t>
            </a:r>
            <a:r>
              <a:rPr lang="sv-SE" i="0" baseline="0"/>
              <a:t>delaktighet och kommunikation. </a:t>
            </a:r>
            <a:br>
              <a:rPr lang="sv-SE" i="0" baseline="0"/>
            </a:br>
            <a:br>
              <a:rPr lang="sv-SE" i="0" baseline="0"/>
            </a:br>
            <a:r>
              <a:rPr lang="sv-SE" i="0" baseline="0"/>
              <a:t>Genom patientportalen möjliggörs patienten och invånaren att vara mer delaktig i sin egen vård och kunna interagera bättre. Patienten kan bidra med information och få tillgång till sin information. Patientportalen möjliggör även kommunikation med vården med stöd av olika digitala vårdtjänster. </a:t>
            </a:r>
          </a:p>
          <a:p>
            <a:pPr marL="0" indent="0" defTabSz="456468">
              <a:buFont typeface="Arial" panose="020B0604020202020204" pitchFamily="34" charset="0"/>
              <a:buNone/>
              <a:defRPr/>
            </a:pPr>
            <a:br>
              <a:rPr lang="sv-SE" b="1" baseline="0"/>
            </a:br>
            <a:r>
              <a:rPr lang="sv-SE" b="0" u="sng" baseline="0"/>
              <a:t>Vårdplaner</a:t>
            </a:r>
            <a:r>
              <a:rPr lang="sv-SE" b="1" baseline="0"/>
              <a:t>: </a:t>
            </a:r>
            <a:r>
              <a:rPr lang="sv-SE" b="0" baseline="0"/>
              <a:t>mycket av dokumentationen och presentationen av information kommer att styras av vårdplaner som gör det möjligt med standardiserade vårdförlopp</a:t>
            </a:r>
          </a:p>
          <a:p>
            <a:pPr marL="0" indent="0" defTabSz="456468">
              <a:buFont typeface="Arial" panose="020B0604020202020204" pitchFamily="34" charset="0"/>
              <a:buNone/>
              <a:defRPr/>
            </a:pPr>
            <a:br>
              <a:rPr lang="sv-SE" b="1" baseline="0"/>
            </a:br>
            <a:r>
              <a:rPr lang="sv-SE" b="0" u="sng" baseline="0"/>
              <a:t>Läkemedelslista: </a:t>
            </a:r>
            <a:r>
              <a:rPr lang="sv-SE" baseline="0"/>
              <a:t>en gemensam läkemedelslista där all information kommer att finnas tillgänglig och dubbeldokumentationen är ett minne blott</a:t>
            </a:r>
          </a:p>
          <a:p>
            <a:pPr marL="0" indent="0" defTabSz="456468">
              <a:buFont typeface="Arial" panose="020B0604020202020204" pitchFamily="34" charset="0"/>
              <a:buNone/>
              <a:defRPr/>
            </a:pPr>
            <a:br>
              <a:rPr lang="sv-SE" b="1" baseline="0"/>
            </a:br>
            <a:r>
              <a:rPr lang="sv-SE" b="0" u="sng" baseline="0"/>
              <a:t>Resurshantering</a:t>
            </a:r>
            <a:r>
              <a:rPr lang="sv-SE" baseline="0"/>
              <a:t>: effektiv hantering och planering av resurser. Hur operationsbord ska monteras och vilka galler som ska användas ingår exempelvis i operationsplaneringen, likaså vilket rum och vilken personal som ska vara tillgänglig</a:t>
            </a:r>
          </a:p>
          <a:p>
            <a:pPr marL="0" indent="0" defTabSz="456468">
              <a:buFont typeface="Arial" panose="020B0604020202020204" pitchFamily="34" charset="0"/>
              <a:buNone/>
              <a:defRPr/>
            </a:pPr>
            <a:br>
              <a:rPr lang="sv-SE" b="1"/>
            </a:br>
            <a:r>
              <a:rPr lang="sv-SE" b="0" u="sng"/>
              <a:t>Vårdbegäran/remisser</a:t>
            </a:r>
            <a:r>
              <a:rPr lang="sv-SE"/>
              <a:t>: att skriva</a:t>
            </a:r>
            <a:r>
              <a:rPr lang="sv-SE" baseline="0"/>
              <a:t> och skicka </a:t>
            </a:r>
            <a:r>
              <a:rPr lang="sv-SE"/>
              <a:t>en remiss kommer att kunna ske med hjälp av några få klick då all information oftast redan finns i systemet</a:t>
            </a:r>
          </a:p>
          <a:p>
            <a:pPr marL="0" indent="0" defTabSz="456468">
              <a:buFont typeface="Arial" panose="020B0604020202020204" pitchFamily="34" charset="0"/>
              <a:buNone/>
              <a:defRPr/>
            </a:pPr>
            <a:br>
              <a:rPr lang="sv-SE" b="1"/>
            </a:br>
            <a:r>
              <a:rPr lang="sv-SE" b="0" u="sng"/>
              <a:t>Beslutsstöd</a:t>
            </a:r>
            <a:r>
              <a:rPr lang="sv-SE" b="0"/>
              <a:t>: systemet kan stötta patienter och personal i viktiga beslut med rekommendationer kopplat till sammanhanget</a:t>
            </a:r>
          </a:p>
          <a:p>
            <a:pPr marL="0" indent="0" defTabSz="456468">
              <a:buFont typeface="Arial" panose="020B0604020202020204" pitchFamily="34" charset="0"/>
              <a:buNone/>
              <a:defRPr/>
            </a:pPr>
            <a:br>
              <a:rPr lang="sv-SE" b="1"/>
            </a:br>
            <a:r>
              <a:rPr lang="sv-SE" b="0" u="sng"/>
              <a:t>Journaldokumentation: </a:t>
            </a:r>
            <a:r>
              <a:rPr lang="sv-SE" b="0"/>
              <a:t>de blir </a:t>
            </a:r>
            <a:r>
              <a:rPr lang="sv-SE" baseline="0">
                <a:solidFill>
                  <a:srgbClr val="000000"/>
                </a:solidFill>
              </a:rPr>
              <a:t>en </a:t>
            </a:r>
            <a:r>
              <a:rPr lang="sv-SE">
                <a:solidFill>
                  <a:srgbClr val="000000"/>
                </a:solidFill>
              </a:rPr>
              <a:t>gemensam journal för all vård i Västra Götalandsregionen och de privata vårdgivarna inom vårdvalet. D</a:t>
            </a:r>
            <a:r>
              <a:rPr lang="sv-SE" b="0"/>
              <a:t>ubbeldokumentation</a:t>
            </a:r>
            <a:r>
              <a:rPr lang="sv-SE" b="0" baseline="0"/>
              <a:t> ska inte ske. Finns informationen kommer den att återanvändas där den gör nytta.</a:t>
            </a:r>
          </a:p>
          <a:p>
            <a:pPr marL="0" indent="0" defTabSz="456468">
              <a:buFont typeface="Arial" panose="020B0604020202020204" pitchFamily="34" charset="0"/>
              <a:buNone/>
              <a:defRPr/>
            </a:pPr>
            <a:br>
              <a:rPr lang="sv-SE" b="0" u="sng"/>
            </a:br>
            <a:r>
              <a:rPr lang="sv-SE" b="0" u="sng"/>
              <a:t>Processtöd</a:t>
            </a:r>
            <a:r>
              <a:rPr lang="sv-SE" b="1"/>
              <a:t>: </a:t>
            </a:r>
            <a:r>
              <a:rPr lang="sv-SE" b="0" i="0"/>
              <a:t>standardiserade processer anpassade utifrån yrkesroll och specialitet</a:t>
            </a:r>
            <a:endParaRPr lang="sv-SE" b="0" i="0" baseline="0"/>
          </a:p>
          <a:p>
            <a:pPr marL="0" indent="0" defTabSz="456468">
              <a:buFont typeface="Arial" panose="020B0604020202020204" pitchFamily="34" charset="0"/>
              <a:buNone/>
              <a:defRPr/>
            </a:pPr>
            <a:endParaRPr lang="sv-SE" b="0" baseline="0"/>
          </a:p>
          <a:p>
            <a:endParaRPr lang="sv-SE"/>
          </a:p>
        </p:txBody>
      </p:sp>
      <p:sp>
        <p:nvSpPr>
          <p:cNvPr id="4" name="Platshållare för bildnummer 3"/>
          <p:cNvSpPr>
            <a:spLocks noGrp="1"/>
          </p:cNvSpPr>
          <p:nvPr>
            <p:ph type="sldNum" sz="quarter" idx="10"/>
          </p:nvPr>
        </p:nvSpPr>
        <p:spPr/>
        <p:txBody>
          <a:bodyPr/>
          <a:lstStyle/>
          <a:p>
            <a:fld id="{2E060D78-0732-444B-B0D5-1543BC9666EF}" type="slidenum">
              <a:rPr lang="sv-SE" smtClean="0"/>
              <a:t>3</a:t>
            </a:fld>
            <a:endParaRPr lang="sv-SE"/>
          </a:p>
        </p:txBody>
      </p:sp>
    </p:spTree>
    <p:extLst>
      <p:ext uri="{BB962C8B-B14F-4D97-AF65-F5344CB8AC3E}">
        <p14:creationId xmlns:p14="http://schemas.microsoft.com/office/powerpoint/2010/main" val="3002633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noProof="0" dirty="0">
                <a:solidFill>
                  <a:schemeClr val="tx1"/>
                </a:solidFill>
                <a:effectLst/>
                <a:latin typeface="+mn-lt"/>
                <a:ea typeface="+mn-ea"/>
                <a:cs typeface="+mn-cs"/>
              </a:rPr>
              <a:t>Framtidens vårdinformationsmiljö skapar nya möjligheter för framtiden</a:t>
            </a:r>
          </a:p>
          <a:p>
            <a:r>
              <a:rPr lang="sv-SE" sz="1200" kern="1200" noProof="0" dirty="0">
                <a:solidFill>
                  <a:schemeClr val="tx1"/>
                </a:solidFill>
                <a:effectLst/>
                <a:latin typeface="+mn-lt"/>
                <a:ea typeface="+mn-ea"/>
                <a:cs typeface="+mn-cs"/>
              </a:rPr>
              <a:t>Medarbetaren och patienten ska uppleva att de loggar in i en informationsmiljö/ett system, där de kommer åt den information och den funktionalitet de behöver i vardagen. </a:t>
            </a:r>
            <a:br>
              <a:rPr lang="sv-SE" sz="1200" kern="1200" noProof="0" dirty="0">
                <a:solidFill>
                  <a:schemeClr val="tx1"/>
                </a:solidFill>
                <a:effectLst/>
                <a:latin typeface="+mn-lt"/>
                <a:ea typeface="+mn-ea"/>
                <a:cs typeface="+mn-cs"/>
              </a:rPr>
            </a:br>
            <a:r>
              <a:rPr lang="sv-SE" sz="1200" b="1" kern="1200" noProof="0" dirty="0">
                <a:solidFill>
                  <a:schemeClr val="tx1"/>
                </a:solidFill>
                <a:effectLst/>
                <a:latin typeface="+mn-lt"/>
                <a:ea typeface="+mn-ea"/>
                <a:cs typeface="+mn-cs"/>
              </a:rPr>
              <a:t>I bilden finns mer detaljer om dessa funktioner och möjligheter</a:t>
            </a:r>
            <a:endParaRPr lang="sv-SE" sz="1200" kern="1200" noProof="0" dirty="0">
              <a:solidFill>
                <a:schemeClr val="tx1"/>
              </a:solidFill>
              <a:effectLst/>
              <a:latin typeface="+mn-lt"/>
              <a:ea typeface="+mn-ea"/>
              <a:cs typeface="+mn-cs"/>
            </a:endParaRPr>
          </a:p>
          <a:p>
            <a:r>
              <a:rPr lang="sv-SE" sz="1200" kern="1200" noProof="0" dirty="0">
                <a:solidFill>
                  <a:schemeClr val="tx1"/>
                </a:solidFill>
                <a:effectLst/>
                <a:latin typeface="+mn-lt"/>
                <a:ea typeface="+mn-ea"/>
                <a:cs typeface="+mn-cs"/>
              </a:rPr>
              <a:t>Millennium utgör kärnan och kommer vara det huvudsakliga arbetsverktyget för medarbetarna, för att bedriva en god vård med hög kvalitet.</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I Millennium sker den huvudsakliga journal dokumentation. Den sker digitalt, samlat, strukturerat och standardiserat. Det möjliggör att information kan återanvändas och vara tillgänglig.</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Systemet är processorienterat med beslutsstöd. Det möjliggör att vi kan arbeta på ett standardiserat sätt i hela regionen. Beslutsstödet ger stöd till hälso- och sjukvården om vilka aktiviteter eller vilka åtgärder som bör vidtas i nästa steg för en individuell patient.</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Med en sluten medicineringskedja får vi en ökad säkerhet i läkemedelshantering.</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Med ett gemensamt system erhålls en gemensam läkemedelslista. Arbete pågår nationellt med att skapa en gemensam nationell läkemedelslista</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Elektroniska remisser och svar</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Stöd för en effektiv resursstyrning, det avser såväl materiella som personella resurser</a:t>
            </a:r>
          </a:p>
          <a:p>
            <a:pPr marL="171450" lvl="0" indent="-171450">
              <a:buFont typeface="Arial" panose="020B0604020202020204" pitchFamily="34" charset="0"/>
              <a:buChar char="•"/>
            </a:pPr>
            <a:r>
              <a:rPr lang="sv-SE" sz="1200" kern="1200" noProof="0" dirty="0">
                <a:solidFill>
                  <a:schemeClr val="tx1"/>
                </a:solidFill>
                <a:effectLst/>
                <a:latin typeface="+mn-lt"/>
                <a:ea typeface="+mn-ea"/>
                <a:cs typeface="+mn-cs"/>
              </a:rPr>
              <a:t>Tillgänglighet till information och dokumentation ska kunna ske oavsett var patienten eller hälso- och sjukvårdpersonalen befinner sig exempelvis vid patientens säng eller i patientens hem</a:t>
            </a:r>
          </a:p>
          <a:p>
            <a:r>
              <a:rPr lang="sv-SE" sz="1200" kern="1200" noProof="0" dirty="0">
                <a:solidFill>
                  <a:schemeClr val="tx1"/>
                </a:solidFill>
                <a:effectLst/>
                <a:latin typeface="+mn-lt"/>
                <a:ea typeface="+mn-ea"/>
                <a:cs typeface="+mn-cs"/>
              </a:rPr>
              <a:t> </a:t>
            </a:r>
          </a:p>
          <a:p>
            <a:r>
              <a:rPr lang="sv-SE" sz="1200" kern="1200" noProof="0" dirty="0">
                <a:solidFill>
                  <a:schemeClr val="tx1"/>
                </a:solidFill>
                <a:effectLst/>
                <a:latin typeface="+mn-lt"/>
                <a:ea typeface="+mn-ea"/>
                <a:cs typeface="+mn-cs"/>
              </a:rPr>
              <a:t>Med framtidens vårdinformationsmiljö tillgängliggörs även annan funktionalitet som ska bidra till en god vård.</a:t>
            </a:r>
          </a:p>
          <a:p>
            <a:pPr marL="171450" indent="-171450">
              <a:buFont typeface="Arial" panose="020B0604020202020204" pitchFamily="34" charset="0"/>
              <a:buChar char="•"/>
            </a:pPr>
            <a:r>
              <a:rPr lang="sv-SE" sz="1200" kern="1200" noProof="0" dirty="0">
                <a:solidFill>
                  <a:schemeClr val="tx1"/>
                </a:solidFill>
                <a:effectLst/>
                <a:latin typeface="+mn-lt"/>
                <a:ea typeface="+mn-ea"/>
                <a:cs typeface="+mn-cs"/>
              </a:rPr>
              <a:t>Patientportalen ska öka patientens delaktighet i sin vård och tillgänglighet till information som stöd för och kontroll över sin egen hälsa. Patienten når sina vårdtjänster via 1177. I patientportalen kan patienten kommunicera med vården och dela information. </a:t>
            </a:r>
          </a:p>
          <a:p>
            <a:pPr marL="171450" indent="-171450">
              <a:buFont typeface="Arial" panose="020B0604020202020204" pitchFamily="34" charset="0"/>
              <a:buChar char="•"/>
            </a:pPr>
            <a:r>
              <a:rPr lang="sv-SE" sz="1200" kern="1200" noProof="0" dirty="0">
                <a:solidFill>
                  <a:schemeClr val="tx1"/>
                </a:solidFill>
                <a:effectLst/>
                <a:latin typeface="+mn-lt"/>
                <a:ea typeface="+mn-ea"/>
                <a:cs typeface="+mn-cs"/>
              </a:rPr>
              <a:t>Populationshälsa är ett stöd för regionen att kunna hantera hela populationens hälsotillstånd och erbjuda insatser i rätt tid för rätt patient.</a:t>
            </a:r>
          </a:p>
          <a:p>
            <a:pPr marL="171450" indent="-171450">
              <a:buFont typeface="Arial" panose="020B0604020202020204" pitchFamily="34" charset="0"/>
              <a:buChar char="•"/>
            </a:pPr>
            <a:r>
              <a:rPr lang="sv-SE" sz="1200" kern="1200" noProof="0" dirty="0">
                <a:solidFill>
                  <a:schemeClr val="tx1"/>
                </a:solidFill>
                <a:effectLst/>
                <a:latin typeface="+mn-lt"/>
                <a:ea typeface="+mn-ea"/>
                <a:cs typeface="+mn-cs"/>
              </a:rPr>
              <a:t>Digital kommunikation är en vårdtjänst och möjliggör fler kommunikations sätt för patienten, tjänsten inkluderas i patientportalen för patienten.</a:t>
            </a:r>
          </a:p>
          <a:p>
            <a:pPr marL="171450" indent="-171450">
              <a:buFont typeface="Arial" panose="020B0604020202020204" pitchFamily="34" charset="0"/>
              <a:buChar char="•"/>
            </a:pPr>
            <a:r>
              <a:rPr lang="sv-SE" sz="1200" kern="1200" noProof="0" dirty="0">
                <a:solidFill>
                  <a:schemeClr val="tx1"/>
                </a:solidFill>
                <a:effectLst/>
                <a:latin typeface="+mn-lt"/>
                <a:ea typeface="+mn-ea"/>
                <a:cs typeface="+mn-cs"/>
              </a:rPr>
              <a:t>Monitorering av patienter kan ske såväl inne på vårdinrättning som utanför exempelvis i patientens hem. Patienten kommer även ha möjlighet till egen monitorering</a:t>
            </a:r>
          </a:p>
          <a:p>
            <a:pPr marL="171450" indent="-171450">
              <a:buFont typeface="Arial" panose="020B0604020202020204" pitchFamily="34" charset="0"/>
              <a:buChar char="•"/>
            </a:pPr>
            <a:r>
              <a:rPr lang="sv-SE" sz="1200" kern="1200" noProof="0" dirty="0">
                <a:solidFill>
                  <a:schemeClr val="tx1"/>
                </a:solidFill>
                <a:effectLst/>
                <a:latin typeface="+mn-lt"/>
                <a:ea typeface="+mn-ea"/>
                <a:cs typeface="+mn-cs"/>
              </a:rPr>
              <a:t>Systemet innehåller funktionalitet som ska stimulera och ge stöd för såväl innovation som forskning. Information kan integreras i kliniska studier, samt ge stöd för urval av specifika patientgrupper för forskning.</a:t>
            </a:r>
          </a:p>
          <a:p>
            <a:r>
              <a:rPr lang="sv-SE" sz="1200" kern="1200" noProof="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E060D78-0732-444B-B0D5-1543BC9666EF}"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849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0" i="0" dirty="0"/>
              <a:t>Det gemensamma arbetet med att anpassa Millennium till en västsvensk version av systemet är ett omfattande arbete under 2020.  Införandet av systemet görs i etapper så att vi säkerställer att allt funkar som det ska innan vi går vidare med nästa område.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effectLst/>
              </a:rPr>
              <a:t>Övergången till Millennium kommer att ske vid samma tidpunkt för all berörd verksamhet i ett geografiskt område, alltså i både Västra Götalandsregionens förvaltningar, hos privata vårdgivare och i kommunal hälso- och sjukvård. I praktiken görs detta i tre etapper, så det norra och östra området har </a:t>
            </a:r>
            <a:r>
              <a:rPr lang="sv-SE" dirty="0" err="1">
                <a:effectLst/>
              </a:rPr>
              <a:t>driftstart</a:t>
            </a:r>
            <a:r>
              <a:rPr lang="sv-SE" dirty="0">
                <a:effectLst/>
              </a:rPr>
              <a:t> samtidigt. Först ut är södra området med Södra Älvsborgs sjukhus, primärvården och annan verksamhet i området. </a:t>
            </a:r>
          </a:p>
          <a:p>
            <a:endParaRPr lang="sv-SE" dirty="0">
              <a:effectLst/>
            </a:endParaRPr>
          </a:p>
          <a:p>
            <a:r>
              <a:rPr lang="sv-SE" dirty="0">
                <a:effectLst/>
              </a:rPr>
              <a:t>Habilitering &amp; Hälsa och Regionservice hjälpmedelscentraler ansluter till Millennium i hela Västra Götaland vid det första införandet (samtidigt som södra området). </a:t>
            </a:r>
            <a:endParaRPr lang="sv-SE" sz="1200" b="0" i="0" u="none" strike="noStrike" kern="1200" baseline="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
            </a:r>
          </a:p>
          <a:p>
            <a:r>
              <a:rPr lang="sv-SE" sz="1200" b="0" kern="1200" dirty="0">
                <a:solidFill>
                  <a:schemeClr val="tx1"/>
                </a:solidFill>
                <a:effectLst/>
                <a:latin typeface="+mn-lt"/>
                <a:ea typeface="+mn-ea"/>
                <a:cs typeface="+mn-cs"/>
              </a:rPr>
              <a:t>Dessa verksamheter ingår i de fyra områdena</a:t>
            </a:r>
          </a:p>
          <a:p>
            <a:endParaRPr lang="sv-SE" sz="1200" b="1" kern="1200" dirty="0">
              <a:solidFill>
                <a:schemeClr val="tx1"/>
              </a:solidFill>
              <a:effectLst/>
              <a:latin typeface="+mn-lt"/>
              <a:ea typeface="+mn-ea"/>
              <a:cs typeface="+mn-cs"/>
            </a:endParaRPr>
          </a:p>
          <a:p>
            <a:r>
              <a:rPr lang="sv-SE" b="1" dirty="0">
                <a:effectLst/>
              </a:rPr>
              <a:t>Södra området</a:t>
            </a:r>
            <a:r>
              <a:rPr lang="sv-SE" dirty="0">
                <a:effectLst/>
              </a:rPr>
              <a:t>: Södra Älvsborgs sjukhus, Alingsås lasarett, Alingsås, Lerum, Vårgårda, Herrljunga, Ulricehamn, Borås, Bollebygd, Mark, Tranemo och Svenljunga</a:t>
            </a:r>
          </a:p>
          <a:p>
            <a:r>
              <a:rPr lang="sv-SE" b="1" dirty="0">
                <a:effectLst/>
              </a:rPr>
              <a:t>Västra området</a:t>
            </a:r>
            <a:r>
              <a:rPr lang="sv-SE" dirty="0">
                <a:effectLst/>
              </a:rPr>
              <a:t>: Sahlgrenska Universitetssjukhuset, Angereds närsjukhus, Kungälvs sjukhus, Frölunda specialistsjukhus, Tjörn, </a:t>
            </a:r>
            <a:r>
              <a:rPr lang="sv-SE" dirty="0" err="1">
                <a:effectLst/>
              </a:rPr>
              <a:t>Stenungsund</a:t>
            </a:r>
            <a:r>
              <a:rPr lang="sv-SE" dirty="0">
                <a:effectLst/>
              </a:rPr>
              <a:t>, Kungälv, Ale, Partille, Härryda, Mölndal, Öckerö och Göteborg</a:t>
            </a:r>
          </a:p>
          <a:p>
            <a:r>
              <a:rPr lang="sv-SE" b="1" dirty="0">
                <a:effectLst/>
              </a:rPr>
              <a:t>Norra området</a:t>
            </a:r>
            <a:r>
              <a:rPr lang="sv-SE" dirty="0">
                <a:effectLst/>
              </a:rPr>
              <a:t>: NU-sjukvården, Strömstad, Dals-Ed, Bengtsfors, Åmål, Mellerud, Färgelanda, Munkedal, Tanum, Sotenäs, Lysekil, Uddevalla, Vänersborg, Trollhättan, Orust och Lilla Edet</a:t>
            </a:r>
          </a:p>
          <a:p>
            <a:r>
              <a:rPr lang="sv-SE" b="1" dirty="0">
                <a:effectLst/>
              </a:rPr>
              <a:t>Östra området</a:t>
            </a:r>
            <a:r>
              <a:rPr lang="sv-SE" dirty="0">
                <a:effectLst/>
              </a:rPr>
              <a:t>: Skaraborgs sjukhus, Gullspång, Mariestad, Töreboda, Karlsborg, Tibro, Hjo, Tidaholm, Falköping, Skövde, Skara, Götene, Lidköping, Vara, Grästorp och Essunga</a:t>
            </a:r>
          </a:p>
          <a:p>
            <a:endParaRPr lang="sv-SE" dirty="0">
              <a:effectLst/>
            </a:endParaRPr>
          </a:p>
          <a:p>
            <a:r>
              <a:rPr lang="sv-SE" dirty="0">
                <a:effectLst/>
              </a:rPr>
              <a:t>Beslutet om områdesindelningen togs i mars 2019 av FVM beredning och bygger på en analys av bland annat hur patienter rör sig mellan olika vårdgivare, till exempel från en vårdcentral till specialistvård på sjukhus. Befintliga samverkansformer mellan olika vårdgivare och kliniska samarbeten och vårdprocesser har varit andra viktiga principer i analysarbetet.</a:t>
            </a:r>
          </a:p>
          <a:p>
            <a:endParaRPr lang="sv-SE" sz="1200" kern="1200" dirty="0">
              <a:solidFill>
                <a:schemeClr val="tx1"/>
              </a:solidFill>
              <a:effectLst/>
              <a:latin typeface="+mn-lt"/>
              <a:ea typeface="+mn-ea"/>
              <a:cs typeface="+mn-cs"/>
            </a:endParaRPr>
          </a:p>
          <a:p>
            <a:r>
              <a:rPr lang="sv-SE" b="0" dirty="0"/>
              <a:t>Vad gäller </a:t>
            </a:r>
            <a:r>
              <a:rPr lang="sv-SE" sz="1200" b="0" kern="0" dirty="0">
                <a:solidFill>
                  <a:srgbClr val="FF0000"/>
                </a:solidFill>
                <a:cs typeface="Calibri"/>
              </a:rPr>
              <a:t>privata vårdgivare som Västra Götalandsregionen har avtal med enligt vårdvalet, så beslutade regionfullmäktige 9 oktober 2018 att de som vill ha avtal med VGR när regionen går över till Millennium också måste ansluta sig till systemet. </a:t>
            </a:r>
            <a:r>
              <a:rPr lang="sv-SE" sz="1200" b="0" kern="1200" dirty="0">
                <a:solidFill>
                  <a:schemeClr val="tx1"/>
                </a:solidFill>
                <a:effectLst/>
                <a:latin typeface="+mn-lt"/>
                <a:ea typeface="+mn-ea"/>
                <a:cs typeface="+mn-cs"/>
              </a:rPr>
              <a:t>Förutsättningarna kommer att lyftas in i </a:t>
            </a:r>
            <a:r>
              <a:rPr lang="sv-SE" sz="1200" kern="1200" dirty="0" err="1">
                <a:solidFill>
                  <a:schemeClr val="tx1"/>
                </a:solidFill>
                <a:effectLst/>
                <a:latin typeface="+mn-lt"/>
                <a:ea typeface="+mn-ea"/>
                <a:cs typeface="+mn-cs"/>
              </a:rPr>
              <a:t>KoK</a:t>
            </a:r>
            <a:r>
              <a:rPr lang="sv-SE" sz="1200" kern="1200" dirty="0">
                <a:solidFill>
                  <a:schemeClr val="tx1"/>
                </a:solidFill>
                <a:effectLst/>
                <a:latin typeface="+mn-lt"/>
                <a:ea typeface="+mn-ea"/>
                <a:cs typeface="+mn-cs"/>
              </a:rPr>
              <a:t>-boken (krav och kvalitetsboken).</a:t>
            </a:r>
          </a:p>
          <a:p>
            <a:endParaRPr lang="sv-SE" sz="1200" kern="1200" dirty="0">
              <a:solidFill>
                <a:schemeClr val="tx1"/>
              </a:solidFill>
              <a:effectLst/>
              <a:latin typeface="+mn-lt"/>
              <a:ea typeface="+mn-ea"/>
              <a:cs typeface="+mn-cs"/>
            </a:endParaRPr>
          </a:p>
          <a:p>
            <a:r>
              <a:rPr lang="sv-SE" sz="1200" b="0" i="0" u="none" strike="noStrike" kern="1200" baseline="0" dirty="0">
                <a:solidFill>
                  <a:schemeClr val="tx1"/>
                </a:solidFill>
                <a:effectLst/>
                <a:latin typeface="+mn-lt"/>
                <a:ea typeface="+mn-ea"/>
                <a:cs typeface="+mn-cs"/>
              </a:rPr>
              <a:t>Privat specialistvård utöver vårdvalet, till exempel enskilda mottagningar och privata sjukhus, hanteras genom nya eller omförhandlade avtal med VGR.</a:t>
            </a:r>
            <a:endParaRPr lang="sv-SE"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5</a:t>
            </a:fld>
            <a:endParaRPr lang="sv-SE"/>
          </a:p>
        </p:txBody>
      </p:sp>
    </p:spTree>
    <p:extLst>
      <p:ext uri="{BB962C8B-B14F-4D97-AF65-F5344CB8AC3E}">
        <p14:creationId xmlns:p14="http://schemas.microsoft.com/office/powerpoint/2010/main" val="161829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fasen av programmet </a:t>
            </a:r>
            <a:r>
              <a:rPr lang="sv-SE" sz="1200" kern="1200" dirty="0">
                <a:solidFill>
                  <a:schemeClr val="tx1"/>
                </a:solidFill>
                <a:effectLst/>
                <a:latin typeface="+mn-lt"/>
                <a:ea typeface="+mn-ea"/>
                <a:cs typeface="+mn-cs"/>
              </a:rPr>
              <a:t>Framtidens vårdinformationsmiljö (</a:t>
            </a:r>
            <a:r>
              <a:rPr lang="sv-SE" dirty="0"/>
              <a:t>FVM) innebär att hälso- och sjukvårdsförvaltningarna i VGR, företrädare för privata vårdgivare och kommunerna i Västra Götaland i allt större skala involveras i arbetet med att forma framtidens vårdinformationsmiljö. </a:t>
            </a:r>
            <a:r>
              <a:rPr lang="sv-SE" sz="1200" kern="1200" dirty="0">
                <a:solidFill>
                  <a:schemeClr val="tx1"/>
                </a:solidFill>
                <a:effectLst/>
                <a:latin typeface="+mn-lt"/>
                <a:ea typeface="+mn-ea"/>
                <a:cs typeface="+mn-cs"/>
              </a:rPr>
              <a:t>Detta arbete görs inom projekten Standardisering och kliniskt innehåll (</a:t>
            </a:r>
            <a:r>
              <a:rPr lang="sv-SE" sz="1200" kern="1200" dirty="0" err="1">
                <a:solidFill>
                  <a:schemeClr val="tx1"/>
                </a:solidFill>
                <a:effectLst/>
                <a:latin typeface="+mn-lt"/>
                <a:ea typeface="+mn-ea"/>
                <a:cs typeface="+mn-cs"/>
              </a:rPr>
              <a:t>Soki</a:t>
            </a:r>
            <a:r>
              <a:rPr lang="sv-SE" sz="1200" kern="1200" dirty="0">
                <a:solidFill>
                  <a:schemeClr val="tx1"/>
                </a:solidFill>
                <a:effectLst/>
                <a:latin typeface="+mn-lt"/>
                <a:ea typeface="+mn-ea"/>
                <a:cs typeface="+mn-cs"/>
              </a:rPr>
              <a:t>) och Standardisering och innehåll diagnostik och utredning (</a:t>
            </a:r>
            <a:r>
              <a:rPr lang="sv-SE" sz="1200" kern="1200" dirty="0" err="1">
                <a:solidFill>
                  <a:schemeClr val="tx1"/>
                </a:solidFill>
                <a:effectLst/>
                <a:latin typeface="+mn-lt"/>
                <a:ea typeface="+mn-ea"/>
                <a:cs typeface="+mn-cs"/>
              </a:rPr>
              <a:t>Sidu</a:t>
            </a:r>
            <a:r>
              <a:rPr lang="sv-SE" sz="1200" kern="1200" dirty="0">
                <a:solidFill>
                  <a:schemeClr val="tx1"/>
                </a:solidFill>
                <a:effectLst/>
                <a:latin typeface="+mn-lt"/>
                <a:ea typeface="+mn-ea"/>
                <a:cs typeface="+mn-cs"/>
              </a:rPr>
              <a:t>).</a:t>
            </a:r>
          </a:p>
          <a:p>
            <a:endParaRPr lang="sv-SE" sz="1200" b="1" kern="1200" dirty="0">
              <a:solidFill>
                <a:schemeClr val="tx1"/>
              </a:solidFill>
              <a:effectLst/>
              <a:latin typeface="+mn-lt"/>
              <a:ea typeface="+mn-ea"/>
              <a:cs typeface="+mn-cs"/>
            </a:endParaRPr>
          </a:p>
          <a:p>
            <a:r>
              <a:rPr lang="sv-SE" sz="1200" b="0" i="0" u="sng" kern="1200" dirty="0">
                <a:solidFill>
                  <a:schemeClr val="tx1"/>
                </a:solidFill>
                <a:effectLst/>
                <a:latin typeface="+mn-lt"/>
                <a:ea typeface="+mn-ea"/>
                <a:cs typeface="+mn-cs"/>
              </a:rPr>
              <a:t>Designarbetet 2020 </a:t>
            </a:r>
          </a:p>
          <a:p>
            <a:r>
              <a:rPr lang="sv-SE" sz="1200" kern="1200" dirty="0">
                <a:solidFill>
                  <a:schemeClr val="tx1"/>
                </a:solidFill>
                <a:effectLst/>
                <a:latin typeface="+mn-lt"/>
                <a:ea typeface="+mn-ea"/>
                <a:cs typeface="+mn-cs"/>
              </a:rPr>
              <a:t>Under 2020 görs det gemensamma arbetet med att anpassa standardprocesserna i Millennium till verksamheternas behov. Det är detta som är designfasen. Arbetet sker i team med närmare 300 medarbetare från hälso- och sjukvårdsförvaltningarna i VGR, privata vårdgivare och kommunerna i Västra Götaland som blivit utsedda till verksamhetsexperter – mer om deras uppdrag och roll i bild 4.</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Målet är att utforma gemensamma processer och arbetssätt som utvecklar vården och förenklar arbetet, och att nå fram till en gemensam syn på hur Millennium ska användas i olika verksamheter. Det vi kommer fram till under designarbetet är </a:t>
            </a:r>
            <a:r>
              <a:rPr lang="sv-SE" sz="1200" i="1" kern="1200" dirty="0">
                <a:solidFill>
                  <a:schemeClr val="tx1"/>
                </a:solidFill>
                <a:effectLst/>
                <a:latin typeface="+mn-lt"/>
                <a:ea typeface="+mn-ea"/>
                <a:cs typeface="+mn-cs"/>
              </a:rPr>
              <a:t>allas</a:t>
            </a:r>
            <a:r>
              <a:rPr lang="sv-SE" sz="1200" kern="1200" dirty="0">
                <a:solidFill>
                  <a:schemeClr val="tx1"/>
                </a:solidFill>
                <a:effectLst/>
                <a:latin typeface="+mn-lt"/>
                <a:ea typeface="+mn-ea"/>
                <a:cs typeface="+mn-cs"/>
              </a:rPr>
              <a:t> version av Millennium, oavsett vilken </a:t>
            </a:r>
            <a:r>
              <a:rPr lang="sv-SE" sz="1200" kern="1200" dirty="0" err="1">
                <a:solidFill>
                  <a:schemeClr val="tx1"/>
                </a:solidFill>
                <a:effectLst/>
                <a:latin typeface="+mn-lt"/>
                <a:ea typeface="+mn-ea"/>
                <a:cs typeface="+mn-cs"/>
              </a:rPr>
              <a:t>driftstart</a:t>
            </a:r>
            <a:r>
              <a:rPr lang="sv-SE" sz="1200" kern="1200" dirty="0">
                <a:solidFill>
                  <a:schemeClr val="tx1"/>
                </a:solidFill>
                <a:effectLst/>
                <a:latin typeface="+mn-lt"/>
                <a:ea typeface="+mn-ea"/>
                <a:cs typeface="+mn-cs"/>
              </a:rPr>
              <a:t> man hör till.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Efter designfasen testas hela systemet för att säkerställa att Millennium är redo för </a:t>
            </a:r>
            <a:r>
              <a:rPr lang="sv-SE" sz="1200" kern="1200" dirty="0" err="1">
                <a:solidFill>
                  <a:schemeClr val="tx1"/>
                </a:solidFill>
                <a:effectLst/>
                <a:latin typeface="+mn-lt"/>
                <a:ea typeface="+mn-ea"/>
                <a:cs typeface="+mn-cs"/>
              </a:rPr>
              <a:t>driftstart</a:t>
            </a:r>
            <a:r>
              <a:rPr lang="sv-SE" sz="1200" kern="1200" dirty="0">
                <a:solidFill>
                  <a:schemeClr val="tx1"/>
                </a:solidFill>
                <a:effectLst/>
                <a:latin typeface="+mn-lt"/>
                <a:ea typeface="+mn-ea"/>
                <a:cs typeface="+mn-cs"/>
              </a:rPr>
              <a:t>. När systemet väl är infört i södra området (etapp 1) fortsätter arbetet med att optimera det inför driftstarten i västra området (etapp 2).</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pPr rtl="0"/>
            <a:endParaRPr lang="sv-SE" dirty="0"/>
          </a:p>
        </p:txBody>
      </p:sp>
      <p:sp>
        <p:nvSpPr>
          <p:cNvPr id="4" name="Platshållare för bildnummer 3"/>
          <p:cNvSpPr>
            <a:spLocks noGrp="1"/>
          </p:cNvSpPr>
          <p:nvPr>
            <p:ph type="sldNum" sz="quarter" idx="5"/>
          </p:nvPr>
        </p:nvSpPr>
        <p:spPr/>
        <p:txBody>
          <a:bodyPr/>
          <a:lstStyle/>
          <a:p>
            <a:fld id="{2E060D78-0732-444B-B0D5-1543BC9666EF}" type="slidenum">
              <a:rPr lang="sv-SE" smtClean="0"/>
              <a:t>6</a:t>
            </a:fld>
            <a:endParaRPr lang="sv-SE"/>
          </a:p>
        </p:txBody>
      </p:sp>
    </p:spTree>
    <p:extLst>
      <p:ext uri="{BB962C8B-B14F-4D97-AF65-F5344CB8AC3E}">
        <p14:creationId xmlns:p14="http://schemas.microsoft.com/office/powerpoint/2010/main" val="2934833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sz="1200" b="1" dirty="0">
                <a:solidFill>
                  <a:schemeClr val="bg1"/>
                </a:solidFill>
              </a:rPr>
              <a:t>Alla de 49 kommunerna i Västra Götaland är med i satsningen på den gemensamma vårdinformationsmiljön tillsammans med VGR.</a:t>
            </a:r>
            <a:r>
              <a:rPr lang="sv-SE" b="1" dirty="0">
                <a:solidFill>
                  <a:schemeClr val="bg1"/>
                </a:solidFill>
              </a:rPr>
              <a:t> </a:t>
            </a:r>
            <a:endParaRPr lang="sv-SE" sz="1200" b="1" dirty="0">
              <a:solidFill>
                <a:schemeClr val="bg1"/>
              </a:solidFill>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kommer att underlätta samverkan mellan olika vårdgivare – </a:t>
            </a:r>
            <a:r>
              <a:rPr lang="sv-SE" dirty="0">
                <a:effectLst/>
              </a:rPr>
              <a:t>göra det enklare både för invånare och medarbetare i vården. Det blir enklare för samtliga aktörer som på olika sätt är involverade när barn, unga, vuxna och äldre behöver stöd, vård och omsorg.</a:t>
            </a:r>
            <a:endParaRPr lang="sv-SE" dirty="0">
              <a:effectLst/>
              <a:cs typeface="Calibri"/>
            </a:endParaRPr>
          </a:p>
          <a:p>
            <a:r>
              <a:rPr lang="sv-SE" dirty="0">
                <a:effectLst/>
              </a:rPr>
              <a:t>Vi kommer att kunna samarbeta kring patienter på nya enklare, modernare och smartare sätt och invånarna får helt nya möjligheter att vara delaktiga i sin vård.</a:t>
            </a:r>
            <a:endParaRPr lang="sv-SE" dirty="0">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effectLst/>
              </a:rPr>
              <a:t>När alla inblandade vårdgivare har samma uppdaterade information behöver den enskilda personen inte själv förmedla uppgifterna. Det kommer också att bli enklare att ha kontakt med vården.</a:t>
            </a:r>
            <a:endParaRPr lang="sv-SE" dirty="0">
              <a:effectLst/>
              <a:cs typeface="Calibri"/>
            </a:endParaRPr>
          </a:p>
          <a:p>
            <a:endParaRPr lang="sv-SE" dirty="0">
              <a:effectLst/>
            </a:endParaRPr>
          </a:p>
          <a:p>
            <a:pPr>
              <a:defRPr/>
            </a:pPr>
            <a:r>
              <a:rPr lang="sv-SE" dirty="0">
                <a:effectLst/>
              </a:rPr>
              <a:t>Vårt samarbete är unikt genom att kommunerna i Västra Götaland varit involverade redan då systemet upphandlades, genom samarbetsorganisationen </a:t>
            </a:r>
            <a:r>
              <a:rPr lang="sv-SE" dirty="0" err="1">
                <a:effectLst/>
              </a:rPr>
              <a:t>VästKom</a:t>
            </a:r>
            <a:r>
              <a:rPr lang="sv-SE" dirty="0">
                <a:effectLst/>
              </a:rPr>
              <a:t>. På så sätt har kommunernas perspektiv funnits med i valet av nytt vårdinformationssystem redan från början. Under 2020 pågår arbetet med att designa funktioner och arbetsflöden i Millennium för att anpassa systemet till hälso- och sjukvården i Västra Götaland. I det arbetet kommer även kommunerna att delta.</a:t>
            </a:r>
            <a:r>
              <a:rPr lang="sv-SE" dirty="0"/>
              <a:t> </a:t>
            </a:r>
            <a:endParaRPr lang="sv-SE" dirty="0">
              <a:effectLst/>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effectLst/>
              </a:rPr>
              <a:t>Varje kommun har kunnat välja mellan tre olika avtalspaket med olika funktionaliteter. Grunden som alla 49 kommuner har är valt är den viktigaste och är den som utgör grunden för informationsutbyte mellan vårdgivare.</a:t>
            </a:r>
            <a:endParaRPr lang="sv-SE" dirty="0">
              <a:cs typeface="Calibri"/>
            </a:endParaRPr>
          </a:p>
        </p:txBody>
      </p:sp>
      <p:sp>
        <p:nvSpPr>
          <p:cNvPr id="4" name="Platshållare för bildnummer 3"/>
          <p:cNvSpPr>
            <a:spLocks noGrp="1"/>
          </p:cNvSpPr>
          <p:nvPr>
            <p:ph type="sldNum" sz="quarter" idx="5"/>
          </p:nvPr>
        </p:nvSpPr>
        <p:spPr/>
        <p:txBody>
          <a:bodyPr/>
          <a:lstStyle/>
          <a:p>
            <a:fld id="{2E060D78-0732-444B-B0D5-1543BC9666EF}" type="slidenum">
              <a:rPr lang="sv-SE" smtClean="0"/>
              <a:t>7</a:t>
            </a:fld>
            <a:endParaRPr lang="sv-SE"/>
          </a:p>
        </p:txBody>
      </p:sp>
    </p:spTree>
    <p:extLst>
      <p:ext uri="{BB962C8B-B14F-4D97-AF65-F5344CB8AC3E}">
        <p14:creationId xmlns:p14="http://schemas.microsoft.com/office/powerpoint/2010/main" val="250478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För den som vill följa arbete med </a:t>
            </a:r>
            <a:r>
              <a:rPr lang="sv-SE" b="0" dirty="0"/>
              <a:t>FVM finns flera kanaler, med olika syften och innehåll. Skärmklippen visar kanaler som alla når och som VGR ansvarar för.</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1"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sv-SE" b="1" dirty="0"/>
              <a:t>Vårdskiftet – för alla intresserade, ligger på </a:t>
            </a:r>
            <a:r>
              <a:rPr lang="sv-SE" b="1" dirty="0" err="1"/>
              <a:t>VGR:s</a:t>
            </a:r>
            <a:r>
              <a:rPr lang="sv-SE" b="1" dirty="0"/>
              <a:t> externa webbplats</a:t>
            </a:r>
            <a:br>
              <a:rPr lang="sv-SE" dirty="0"/>
            </a:br>
            <a:r>
              <a:rPr lang="sv-SE" dirty="0"/>
              <a:t>VGR-webben Vårdskiftet, som handlar om utvecklingsarbetet inom programmen FVM och omställningen av hälso- och sjukvården, är den externa platsen för information,</a:t>
            </a:r>
            <a:r>
              <a:rPr lang="sv-SE" baseline="0" dirty="0"/>
              <a:t> aktuella lägessummeringar varje månad, kontaktuppgifter och mycket annat.</a:t>
            </a:r>
          </a:p>
          <a:p>
            <a:br>
              <a:rPr lang="sv-SE" baseline="0" dirty="0"/>
            </a:br>
            <a:r>
              <a:rPr lang="sv-SE" baseline="0" dirty="0"/>
              <a:t>Även </a:t>
            </a:r>
            <a:r>
              <a:rPr lang="sv-SE" baseline="0" dirty="0" err="1"/>
              <a:t>VästKom</a:t>
            </a:r>
            <a:r>
              <a:rPr lang="sv-SE" baseline="0" dirty="0"/>
              <a:t> har information om FVM på sin webbplats: vastkom.se/</a:t>
            </a:r>
            <a:r>
              <a:rPr lang="sv-SE" baseline="0" dirty="0" err="1"/>
              <a:t>fvm</a:t>
            </a:r>
            <a:r>
              <a:rPr lang="sv-SE" baseline="0" dirty="0"/>
              <a:t>. På FVM-startsidan (enligt bild ovan) finns en länk till </a:t>
            </a:r>
            <a:r>
              <a:rPr lang="sv-SE" baseline="0" dirty="0" err="1"/>
              <a:t>VästKoms</a:t>
            </a:r>
            <a:r>
              <a:rPr lang="sv-SE" baseline="0" dirty="0"/>
              <a:t> sida.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1" baseline="0" dirty="0"/>
              <a:t>2) Insidan - sidor bara för VGR</a:t>
            </a:r>
          </a:p>
          <a:p>
            <a:r>
              <a:rPr lang="sv-SE" baseline="0" dirty="0"/>
              <a:t>Fördjupad material och fler dokument jämfört med Vårdskiftet. Dessa sidor kopieras ut till alla förvaltningars intranät när de går över till nya Insidan, och kan kompletteras med lokalt material. För besökaren blir det därmed bara ett ställe för all info om FVM.</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dirty="0"/>
              <a:t>Kortadress: insidan.vgregion.se/</a:t>
            </a:r>
            <a:r>
              <a:rPr lang="sv-SE" baseline="0" dirty="0" err="1"/>
              <a:t>fvm</a:t>
            </a:r>
            <a:endParaRPr lang="sv-SE" baseline="0" dirty="0"/>
          </a:p>
          <a:p>
            <a:endParaRPr lang="sv-SE"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1" baseline="0" dirty="0"/>
              <a:t>3) Vårdgivarwebben – under menyn ”Uppdrag och avtal”</a:t>
            </a:r>
            <a:br>
              <a:rPr lang="sv-SE" baseline="0" dirty="0"/>
            </a:br>
            <a:r>
              <a:rPr lang="sv-SE" baseline="0" dirty="0"/>
              <a:t>FVM-sidor för privata vårdgivare och kommunerna, med dokument om de kommunala optionerna, FAQ mm. </a:t>
            </a:r>
            <a:br>
              <a:rPr lang="sv-SE" baseline="0" dirty="0"/>
            </a:br>
            <a:r>
              <a:rPr lang="sv-SE" baseline="0" dirty="0"/>
              <a:t>Även </a:t>
            </a:r>
            <a:r>
              <a:rPr lang="sv-SE" baseline="0" dirty="0" err="1"/>
              <a:t>VästKom</a:t>
            </a:r>
            <a:r>
              <a:rPr lang="sv-SE" baseline="0" dirty="0"/>
              <a:t> har information om FVM på sin webbplats: vastkom.se/</a:t>
            </a:r>
            <a:r>
              <a:rPr lang="sv-SE" baseline="0" dirty="0" err="1"/>
              <a:t>fvm</a:t>
            </a:r>
            <a:r>
              <a:rPr lang="sv-SE" baseline="0" dirty="0"/>
              <a:t>. </a:t>
            </a:r>
          </a:p>
          <a:p>
            <a:endParaRPr lang="sv-SE" baseline="0" dirty="0"/>
          </a:p>
          <a:p>
            <a:r>
              <a:rPr lang="sv-SE" b="1" baseline="0" dirty="0"/>
              <a:t>4) Facebook</a:t>
            </a:r>
            <a:br>
              <a:rPr lang="sv-SE" baseline="0" dirty="0"/>
            </a:br>
            <a:r>
              <a:rPr lang="sv-SE" baseline="0" dirty="0"/>
              <a:t>På Facebooksidan Vårdskiftet kan man följa vad som händer inom programmet, på samma sätt som webbplatsen med samma namn. FVM:s kommunikationsteam delar också inlägg från andra förvaltningar och lägger ut lite mer personliga inlägg om vad som händer i stort och smått, med bidrag från projektledare och andra programmedarbetare.</a:t>
            </a:r>
          </a:p>
        </p:txBody>
      </p:sp>
      <p:sp>
        <p:nvSpPr>
          <p:cNvPr id="4" name="Platshållare för bildnummer 3"/>
          <p:cNvSpPr>
            <a:spLocks noGrp="1"/>
          </p:cNvSpPr>
          <p:nvPr>
            <p:ph type="sldNum" sz="quarter" idx="10"/>
          </p:nvPr>
        </p:nvSpPr>
        <p:spPr/>
        <p:txBody>
          <a:bodyPr/>
          <a:lstStyle/>
          <a:p>
            <a:fld id="{2E060D78-0732-444B-B0D5-1543BC9666EF}" type="slidenum">
              <a:rPr lang="sv-SE" smtClean="0"/>
              <a:t>8</a:t>
            </a:fld>
            <a:endParaRPr lang="sv-SE"/>
          </a:p>
        </p:txBody>
      </p:sp>
    </p:spTree>
    <p:extLst>
      <p:ext uri="{BB962C8B-B14F-4D97-AF65-F5344CB8AC3E}">
        <p14:creationId xmlns:p14="http://schemas.microsoft.com/office/powerpoint/2010/main" val="128815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E060D78-0732-444B-B0D5-1543BC9666EF}" type="slidenum">
              <a:rPr lang="sv-SE" smtClean="0"/>
              <a:t>9</a:t>
            </a:fld>
            <a:endParaRPr lang="sv-SE"/>
          </a:p>
        </p:txBody>
      </p:sp>
    </p:spTree>
    <p:extLst>
      <p:ext uri="{BB962C8B-B14F-4D97-AF65-F5344CB8AC3E}">
        <p14:creationId xmlns:p14="http://schemas.microsoft.com/office/powerpoint/2010/main" val="871024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5.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vgregion.se/fv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www.vgregion.se/fvm"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5.png"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Alt 1">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374960"/>
            <a:ext cx="9147599" cy="2423723"/>
          </a:xfrm>
          <a:prstGeom prst="rect">
            <a:avLst/>
          </a:prstGeom>
        </p:spPr>
      </p:pic>
      <p:sp>
        <p:nvSpPr>
          <p:cNvPr id="2" name="Rubrik 1"/>
          <p:cNvSpPr>
            <a:spLocks noGrp="1"/>
          </p:cNvSpPr>
          <p:nvPr>
            <p:ph type="ctrTitle" hasCustomPrompt="1"/>
          </p:nvPr>
        </p:nvSpPr>
        <p:spPr>
          <a:xfrm>
            <a:off x="628650" y="1915628"/>
            <a:ext cx="8093825" cy="1152000"/>
          </a:xfrm>
          <a:prstGeom prst="rect">
            <a:avLst/>
          </a:prstGeom>
        </p:spPr>
        <p:txBody>
          <a:bodyPr lIns="0" tIns="0" rIns="0" bIns="0" anchor="ctr" anchorCtr="0"/>
          <a:lstStyle>
            <a:lvl1pPr algn="l">
              <a:defRPr sz="4000" baseline="0">
                <a:solidFill>
                  <a:srgbClr val="FFFFFF"/>
                </a:solidFill>
              </a:defRPr>
            </a:lvl1pPr>
          </a:lstStyle>
          <a:p>
            <a:r>
              <a:rPr lang="sv-SE" dirty="0"/>
              <a:t>Framtidens Vårdinformationsmiljö</a:t>
            </a:r>
          </a:p>
        </p:txBody>
      </p:sp>
      <p:pic>
        <p:nvPicPr>
          <p:cNvPr id="12" name="Platshållare för innehåll 4">
            <a:extLst>
              <a:ext uri="{FF2B5EF4-FFF2-40B4-BE49-F238E27FC236}">
                <a16:creationId xmlns:a16="http://schemas.microsoft.com/office/drawing/2014/main" id="{3E4A882F-B7DA-3141-9C82-2AD3CF356D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9879" y="4141351"/>
            <a:ext cx="1956081" cy="396000"/>
          </a:xfrm>
          <a:prstGeom prst="rect">
            <a:avLst/>
          </a:prstGeom>
        </p:spPr>
      </p:pic>
    </p:spTree>
    <p:extLst>
      <p:ext uri="{BB962C8B-B14F-4D97-AF65-F5344CB8AC3E}">
        <p14:creationId xmlns:p14="http://schemas.microsoft.com/office/powerpoint/2010/main" val="1778318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underrubrik och bilder">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5" name="Platshållare för bild 9">
            <a:extLst>
              <a:ext uri="{FF2B5EF4-FFF2-40B4-BE49-F238E27FC236}">
                <a16:creationId xmlns:a16="http://schemas.microsoft.com/office/drawing/2014/main" id="{A1D940B2-D8FD-374C-BF11-EDB7AA6E8EE0}"/>
              </a:ext>
            </a:extLst>
          </p:cNvPr>
          <p:cNvSpPr>
            <a:spLocks noGrp="1"/>
          </p:cNvSpPr>
          <p:nvPr>
            <p:ph type="pic" sz="quarter" idx="15"/>
          </p:nvPr>
        </p:nvSpPr>
        <p:spPr>
          <a:xfrm>
            <a:off x="250824" y="1584000"/>
            <a:ext cx="2801367" cy="28959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8" name="Platshållare för bild 9">
            <a:extLst>
              <a:ext uri="{FF2B5EF4-FFF2-40B4-BE49-F238E27FC236}">
                <a16:creationId xmlns:a16="http://schemas.microsoft.com/office/drawing/2014/main" id="{D05AD325-57AA-954B-8BE0-E022EC728593}"/>
              </a:ext>
            </a:extLst>
          </p:cNvPr>
          <p:cNvSpPr>
            <a:spLocks noGrp="1"/>
          </p:cNvSpPr>
          <p:nvPr>
            <p:ph type="pic" sz="quarter" idx="17"/>
          </p:nvPr>
        </p:nvSpPr>
        <p:spPr>
          <a:xfrm>
            <a:off x="6091808" y="1584000"/>
            <a:ext cx="2801367" cy="2895925"/>
          </a:xfrm>
          <a:prstGeom prst="rect">
            <a:avLst/>
          </a:prstGeom>
        </p:spPr>
        <p:txBody>
          <a:bodyPr/>
          <a:lstStyle>
            <a:lvl1pPr marL="0" indent="0">
              <a:buFontTx/>
              <a:buNone/>
              <a:defRPr/>
            </a:lvl1pPr>
          </a:lstStyle>
          <a:p>
            <a:r>
              <a:rPr lang="sv-SE"/>
              <a:t>Klicka på ikonen för att lägga till en bild</a:t>
            </a:r>
            <a:endParaRPr lang="sv-SE" dirty="0"/>
          </a:p>
        </p:txBody>
      </p:sp>
      <p:sp useBgFill="1">
        <p:nvSpPr>
          <p:cNvPr id="10" name="Platshållare för innehåll 2">
            <a:extLst>
              <a:ext uri="{FF2B5EF4-FFF2-40B4-BE49-F238E27FC236}">
                <a16:creationId xmlns:a16="http://schemas.microsoft.com/office/drawing/2014/main" id="{5C8AF169-0F38-6545-8505-63FCC5347A61}"/>
              </a:ext>
            </a:extLst>
          </p:cNvPr>
          <p:cNvSpPr>
            <a:spLocks noGrp="1"/>
          </p:cNvSpPr>
          <p:nvPr>
            <p:ph idx="1" hasCustomPrompt="1"/>
          </p:nvPr>
        </p:nvSpPr>
        <p:spPr>
          <a:xfrm>
            <a:off x="250825" y="1098000"/>
            <a:ext cx="2801366"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1" name="Platshållare för bild 9">
            <a:extLst>
              <a:ext uri="{FF2B5EF4-FFF2-40B4-BE49-F238E27FC236}">
                <a16:creationId xmlns:a16="http://schemas.microsoft.com/office/drawing/2014/main" id="{4E246B66-9DBD-7D40-BB96-0894F5514A34}"/>
              </a:ext>
            </a:extLst>
          </p:cNvPr>
          <p:cNvSpPr>
            <a:spLocks noGrp="1"/>
          </p:cNvSpPr>
          <p:nvPr>
            <p:ph type="pic" sz="quarter" idx="18"/>
          </p:nvPr>
        </p:nvSpPr>
        <p:spPr>
          <a:xfrm>
            <a:off x="3171316" y="1584000"/>
            <a:ext cx="2801367" cy="28959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14" name="Platshållare för innehåll 2">
            <a:extLst>
              <a:ext uri="{FF2B5EF4-FFF2-40B4-BE49-F238E27FC236}">
                <a16:creationId xmlns:a16="http://schemas.microsoft.com/office/drawing/2014/main" id="{3883D98A-6975-A745-92E5-87D4E83F9D59}"/>
              </a:ext>
            </a:extLst>
          </p:cNvPr>
          <p:cNvSpPr>
            <a:spLocks noGrp="1"/>
          </p:cNvSpPr>
          <p:nvPr>
            <p:ph idx="19" hasCustomPrompt="1"/>
          </p:nvPr>
        </p:nvSpPr>
        <p:spPr>
          <a:xfrm>
            <a:off x="3171316" y="1098000"/>
            <a:ext cx="2801367"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5" name="Platshållare för innehåll 2">
            <a:extLst>
              <a:ext uri="{FF2B5EF4-FFF2-40B4-BE49-F238E27FC236}">
                <a16:creationId xmlns:a16="http://schemas.microsoft.com/office/drawing/2014/main" id="{E7DE67FE-892F-1C43-AF02-C996036DCF7C}"/>
              </a:ext>
            </a:extLst>
          </p:cNvPr>
          <p:cNvSpPr>
            <a:spLocks noGrp="1"/>
          </p:cNvSpPr>
          <p:nvPr>
            <p:ph idx="20" hasCustomPrompt="1"/>
          </p:nvPr>
        </p:nvSpPr>
        <p:spPr>
          <a:xfrm>
            <a:off x="6091807" y="1098000"/>
            <a:ext cx="2801368"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Tree>
    <p:extLst>
      <p:ext uri="{BB962C8B-B14F-4D97-AF65-F5344CB8AC3E}">
        <p14:creationId xmlns:p14="http://schemas.microsoft.com/office/powerpoint/2010/main" val="12600583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underrubrik och innehåll">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10" name="Platshållare för innehåll 2">
            <a:extLst>
              <a:ext uri="{FF2B5EF4-FFF2-40B4-BE49-F238E27FC236}">
                <a16:creationId xmlns:a16="http://schemas.microsoft.com/office/drawing/2014/main" id="{5C8AF169-0F38-6545-8505-63FCC5347A61}"/>
              </a:ext>
            </a:extLst>
          </p:cNvPr>
          <p:cNvSpPr>
            <a:spLocks noGrp="1"/>
          </p:cNvSpPr>
          <p:nvPr>
            <p:ph idx="1" hasCustomPrompt="1"/>
          </p:nvPr>
        </p:nvSpPr>
        <p:spPr>
          <a:xfrm>
            <a:off x="250825" y="1098000"/>
            <a:ext cx="2801366"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4" name="Platshållare för innehåll 2">
            <a:extLst>
              <a:ext uri="{FF2B5EF4-FFF2-40B4-BE49-F238E27FC236}">
                <a16:creationId xmlns:a16="http://schemas.microsoft.com/office/drawing/2014/main" id="{3883D98A-6975-A745-92E5-87D4E83F9D59}"/>
              </a:ext>
            </a:extLst>
          </p:cNvPr>
          <p:cNvSpPr>
            <a:spLocks noGrp="1"/>
          </p:cNvSpPr>
          <p:nvPr>
            <p:ph idx="19" hasCustomPrompt="1"/>
          </p:nvPr>
        </p:nvSpPr>
        <p:spPr>
          <a:xfrm>
            <a:off x="3171316" y="1098000"/>
            <a:ext cx="2801367"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5" name="Platshållare för innehåll 2">
            <a:extLst>
              <a:ext uri="{FF2B5EF4-FFF2-40B4-BE49-F238E27FC236}">
                <a16:creationId xmlns:a16="http://schemas.microsoft.com/office/drawing/2014/main" id="{E7DE67FE-892F-1C43-AF02-C996036DCF7C}"/>
              </a:ext>
            </a:extLst>
          </p:cNvPr>
          <p:cNvSpPr>
            <a:spLocks noGrp="1"/>
          </p:cNvSpPr>
          <p:nvPr>
            <p:ph idx="20" hasCustomPrompt="1"/>
          </p:nvPr>
        </p:nvSpPr>
        <p:spPr>
          <a:xfrm>
            <a:off x="6091807" y="1098000"/>
            <a:ext cx="2801368"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6" name="Platshållare för innehåll 2">
            <a:extLst>
              <a:ext uri="{FF2B5EF4-FFF2-40B4-BE49-F238E27FC236}">
                <a16:creationId xmlns:a16="http://schemas.microsoft.com/office/drawing/2014/main" id="{10E13DAE-7C84-AA48-8A3C-9110782363D9}"/>
              </a:ext>
            </a:extLst>
          </p:cNvPr>
          <p:cNvSpPr>
            <a:spLocks noGrp="1"/>
          </p:cNvSpPr>
          <p:nvPr>
            <p:ph idx="21"/>
          </p:nvPr>
        </p:nvSpPr>
        <p:spPr>
          <a:xfrm>
            <a:off x="250825" y="1583999"/>
            <a:ext cx="2801366" cy="289592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a:t>Klicka här för att ändra format på bakgrundstexten</a:t>
            </a:r>
          </a:p>
        </p:txBody>
      </p:sp>
      <p:sp>
        <p:nvSpPr>
          <p:cNvPr id="17" name="Platshållare för innehåll 2">
            <a:extLst>
              <a:ext uri="{FF2B5EF4-FFF2-40B4-BE49-F238E27FC236}">
                <a16:creationId xmlns:a16="http://schemas.microsoft.com/office/drawing/2014/main" id="{65FE0362-994F-F842-9A5C-E511A3E9D552}"/>
              </a:ext>
            </a:extLst>
          </p:cNvPr>
          <p:cNvSpPr>
            <a:spLocks noGrp="1"/>
          </p:cNvSpPr>
          <p:nvPr>
            <p:ph idx="22"/>
          </p:nvPr>
        </p:nvSpPr>
        <p:spPr>
          <a:xfrm>
            <a:off x="3171316" y="1583999"/>
            <a:ext cx="2801367" cy="2895925"/>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Pct val="100000"/>
              <a:buFontTx/>
              <a:buNone/>
              <a:tabLst/>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marL="0" marR="0" lvl="0" indent="0" algn="l" defTabSz="685800" rtl="0" eaLnBrk="1" fontAlgn="auto" latinLnBrk="0" hangingPunct="1">
              <a:lnSpc>
                <a:spcPct val="100000"/>
              </a:lnSpc>
              <a:spcBef>
                <a:spcPts val="750"/>
              </a:spcBef>
              <a:spcAft>
                <a:spcPts val="0"/>
              </a:spcAft>
              <a:buClrTx/>
              <a:buSzPct val="100000"/>
              <a:buFontTx/>
              <a:buNone/>
              <a:tabLst/>
              <a:defRPr/>
            </a:pPr>
            <a:r>
              <a:rPr lang="sv-SE"/>
              <a:t>Klicka här för att ändra format på bakgrundstexten</a:t>
            </a:r>
          </a:p>
        </p:txBody>
      </p:sp>
      <p:sp>
        <p:nvSpPr>
          <p:cNvPr id="18" name="Platshållare för innehåll 2">
            <a:extLst>
              <a:ext uri="{FF2B5EF4-FFF2-40B4-BE49-F238E27FC236}">
                <a16:creationId xmlns:a16="http://schemas.microsoft.com/office/drawing/2014/main" id="{F1C90045-DF90-1D40-8E85-C2E3B246966E}"/>
              </a:ext>
            </a:extLst>
          </p:cNvPr>
          <p:cNvSpPr>
            <a:spLocks noGrp="1"/>
          </p:cNvSpPr>
          <p:nvPr>
            <p:ph idx="23"/>
          </p:nvPr>
        </p:nvSpPr>
        <p:spPr>
          <a:xfrm>
            <a:off x="6091807" y="1584000"/>
            <a:ext cx="2801368" cy="2895924"/>
          </a:xfrm>
          <a:prstGeom prst="rect">
            <a:avLst/>
          </a:prstGeom>
        </p:spPr>
        <p:txBody>
          <a:bodyPr/>
          <a:lstStyle>
            <a:lvl1pPr marL="0" marR="0" indent="0" algn="l" defTabSz="685800" rtl="0" eaLnBrk="1" fontAlgn="auto" latinLnBrk="0" hangingPunct="1">
              <a:lnSpc>
                <a:spcPct val="100000"/>
              </a:lnSpc>
              <a:spcBef>
                <a:spcPts val="750"/>
              </a:spcBef>
              <a:spcAft>
                <a:spcPts val="0"/>
              </a:spcAft>
              <a:buClrTx/>
              <a:buSzPct val="100000"/>
              <a:buFontTx/>
              <a:buNone/>
              <a:tabLst/>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marL="0" marR="0" lvl="0" indent="0" algn="l" defTabSz="685800" rtl="0" eaLnBrk="1" fontAlgn="auto" latinLnBrk="0" hangingPunct="1">
              <a:lnSpc>
                <a:spcPct val="100000"/>
              </a:lnSpc>
              <a:spcBef>
                <a:spcPts val="750"/>
              </a:spcBef>
              <a:spcAft>
                <a:spcPts val="0"/>
              </a:spcAft>
              <a:buClrTx/>
              <a:buSzPct val="100000"/>
              <a:buFontTx/>
              <a:buNone/>
              <a:tabLst/>
              <a:defRPr/>
            </a:pPr>
            <a:r>
              <a:rPr lang="sv-SE"/>
              <a:t>Klicka här för att ändra format på bakgrundstexten</a:t>
            </a:r>
          </a:p>
          <a:p>
            <a:pPr marL="0" marR="0" lvl="1" indent="0" algn="l" defTabSz="685800" rtl="0" eaLnBrk="1" fontAlgn="auto" latinLnBrk="0" hangingPunct="1">
              <a:lnSpc>
                <a:spcPct val="100000"/>
              </a:lnSpc>
              <a:spcBef>
                <a:spcPts val="750"/>
              </a:spcBef>
              <a:spcAft>
                <a:spcPts val="0"/>
              </a:spcAft>
              <a:buClrTx/>
              <a:buSzPct val="100000"/>
              <a:buFontTx/>
              <a:buNone/>
              <a:tabLst/>
              <a:defRPr/>
            </a:pPr>
            <a:r>
              <a:rPr lang="sv-SE"/>
              <a:t>Nivå två</a:t>
            </a:r>
          </a:p>
        </p:txBody>
      </p:sp>
    </p:spTree>
    <p:extLst>
      <p:ext uri="{BB962C8B-B14F-4D97-AF65-F5344CB8AC3E}">
        <p14:creationId xmlns:p14="http://schemas.microsoft.com/office/powerpoint/2010/main" val="1811478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ningsbild Alt 1">
    <p:spTree>
      <p:nvGrpSpPr>
        <p:cNvPr id="1" name=""/>
        <p:cNvGrpSpPr/>
        <p:nvPr/>
      </p:nvGrpSpPr>
      <p:grpSpPr>
        <a:xfrm>
          <a:off x="0" y="0"/>
          <a:ext cx="0" cy="0"/>
          <a:chOff x="0" y="0"/>
          <a:chExt cx="0" cy="0"/>
        </a:xfrm>
      </p:grpSpPr>
      <p:sp>
        <p:nvSpPr>
          <p:cNvPr id="8" name="Rubrik 5">
            <a:extLst>
              <a:ext uri="{FF2B5EF4-FFF2-40B4-BE49-F238E27FC236}">
                <a16:creationId xmlns:a16="http://schemas.microsoft.com/office/drawing/2014/main" id="{EF3F0B4A-E7E1-AD4F-ADEB-2AB886112D8F}"/>
              </a:ext>
            </a:extLst>
          </p:cNvPr>
          <p:cNvSpPr txBox="1">
            <a:spLocks/>
          </p:cNvSpPr>
          <p:nvPr userDrawn="1"/>
        </p:nvSpPr>
        <p:spPr>
          <a:xfrm>
            <a:off x="250826" y="4479925"/>
            <a:ext cx="8325004" cy="509326"/>
          </a:xfrm>
          <a:prstGeom prst="rect">
            <a:avLst/>
          </a:prstGeom>
        </p:spPr>
        <p:txBody>
          <a:bodyPr vert="horz" lIns="0" tIns="0" rIns="0" bIns="0" rtlCol="0" anchor="ctr" anchorCtr="0">
            <a:noAutofit/>
          </a:bodyPr>
          <a:lstStyle>
            <a:lvl1pPr algn="l" defTabSz="685800" rtl="0" eaLnBrk="1" latinLnBrk="0" hangingPunct="1">
              <a:lnSpc>
                <a:spcPct val="150000"/>
              </a:lnSpc>
              <a:spcBef>
                <a:spcPct val="0"/>
              </a:spcBef>
              <a:buNone/>
              <a:defRPr sz="1400" kern="1200">
                <a:solidFill>
                  <a:schemeClr val="tx1"/>
                </a:solidFill>
                <a:latin typeface="+mj-lt"/>
                <a:ea typeface="+mj-ea"/>
                <a:cs typeface="+mj-cs"/>
              </a:defRPr>
            </a:lvl1pPr>
          </a:lstStyle>
          <a:p>
            <a:pPr algn="ctr"/>
            <a:r>
              <a:rPr lang="sv-SE" dirty="0">
                <a:hlinkClick r:id="rId2"/>
              </a:rPr>
              <a:t>www.vgregion.se/fvm</a:t>
            </a:r>
            <a:r>
              <a:rPr lang="sv-SE" dirty="0"/>
              <a:t>                      fvm@vgregion.se</a:t>
            </a:r>
          </a:p>
        </p:txBody>
      </p:sp>
      <p:pic>
        <p:nvPicPr>
          <p:cNvPr id="5" name="Platshållare för innehåll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0800" y="3132000"/>
            <a:ext cx="3962400" cy="802170"/>
          </a:xfrm>
          <a:prstGeom prst="rect">
            <a:avLst/>
          </a:prstGeom>
        </p:spPr>
      </p:pic>
      <p:sp>
        <p:nvSpPr>
          <p:cNvPr id="9" name="Rubrik 5">
            <a:extLst>
              <a:ext uri="{FF2B5EF4-FFF2-40B4-BE49-F238E27FC236}">
                <a16:creationId xmlns:a16="http://schemas.microsoft.com/office/drawing/2014/main" id="{31FF9E11-EDC2-394A-B6D4-3E5A641C9651}"/>
              </a:ext>
            </a:extLst>
          </p:cNvPr>
          <p:cNvSpPr>
            <a:spLocks noGrp="1"/>
          </p:cNvSpPr>
          <p:nvPr>
            <p:ph type="title" hasCustomPrompt="1"/>
          </p:nvPr>
        </p:nvSpPr>
        <p:spPr>
          <a:xfrm>
            <a:off x="250825" y="1836000"/>
            <a:ext cx="8642349" cy="876392"/>
          </a:xfrm>
          <a:prstGeom prst="rect">
            <a:avLst/>
          </a:prstGeom>
        </p:spPr>
        <p:txBody>
          <a:bodyPr anchor="t" anchorCtr="0">
            <a:noAutofit/>
          </a:bodyPr>
          <a:lstStyle>
            <a:lvl1pPr algn="ctr">
              <a:lnSpc>
                <a:spcPct val="100000"/>
              </a:lnSpc>
              <a:defRPr sz="2400"/>
            </a:lvl1pPr>
          </a:lstStyle>
          <a:p>
            <a:r>
              <a:rPr lang="sv-SE" dirty="0"/>
              <a:t>Välj vit eller svart text för kontrast</a:t>
            </a:r>
          </a:p>
        </p:txBody>
      </p:sp>
      <p:sp>
        <p:nvSpPr>
          <p:cNvPr id="10" name="Rubrik 5">
            <a:extLst>
              <a:ext uri="{FF2B5EF4-FFF2-40B4-BE49-F238E27FC236}">
                <a16:creationId xmlns:a16="http://schemas.microsoft.com/office/drawing/2014/main" id="{0864F4B1-F386-1641-A75E-F3202D47E663}"/>
              </a:ext>
            </a:extLst>
          </p:cNvPr>
          <p:cNvSpPr txBox="1">
            <a:spLocks/>
          </p:cNvSpPr>
          <p:nvPr userDrawn="1"/>
        </p:nvSpPr>
        <p:spPr>
          <a:xfrm>
            <a:off x="250824" y="1260000"/>
            <a:ext cx="8642349" cy="942637"/>
          </a:xfrm>
          <a:prstGeom prst="rect">
            <a:avLst/>
          </a:prstGeom>
        </p:spPr>
        <p:txBody>
          <a:bodyPr vert="horz" lIns="0" tIns="0" rIns="0" bIns="0" rtlCol="0" anchor="t" anchorCtr="0">
            <a:noAutofit/>
          </a:bodyPr>
          <a:lstStyle>
            <a:lvl1pPr algn="ctr" defTabSz="685800" rtl="0" eaLnBrk="1" latinLnBrk="0" hangingPunct="1">
              <a:lnSpc>
                <a:spcPct val="100000"/>
              </a:lnSpc>
              <a:spcBef>
                <a:spcPct val="0"/>
              </a:spcBef>
              <a:buNone/>
              <a:defRPr sz="3600" kern="1200">
                <a:solidFill>
                  <a:schemeClr val="tx1"/>
                </a:solidFill>
                <a:latin typeface="+mj-lt"/>
                <a:ea typeface="+mj-ea"/>
                <a:cs typeface="+mj-cs"/>
              </a:defRPr>
            </a:lvl1pPr>
          </a:lstStyle>
          <a:p>
            <a:pPr>
              <a:lnSpc>
                <a:spcPct val="100000"/>
              </a:lnSpc>
            </a:pPr>
            <a:r>
              <a:rPr lang="sv-SE" sz="3600" dirty="0"/>
              <a:t>Framtidens vårdinformationsmiljö</a:t>
            </a:r>
          </a:p>
        </p:txBody>
      </p:sp>
    </p:spTree>
    <p:extLst>
      <p:ext uri="{BB962C8B-B14F-4D97-AF65-F5344CB8AC3E}">
        <p14:creationId xmlns:p14="http://schemas.microsoft.com/office/powerpoint/2010/main" val="3972081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ningsbild Alt 2">
    <p:spTree>
      <p:nvGrpSpPr>
        <p:cNvPr id="1" name=""/>
        <p:cNvGrpSpPr/>
        <p:nvPr/>
      </p:nvGrpSpPr>
      <p:grpSpPr>
        <a:xfrm>
          <a:off x="0" y="0"/>
          <a:ext cx="0" cy="0"/>
          <a:chOff x="0" y="0"/>
          <a:chExt cx="0" cy="0"/>
        </a:xfrm>
      </p:grpSpPr>
      <p:pic>
        <p:nvPicPr>
          <p:cNvPr id="12" name="Platshållare för innehåll 4">
            <a:extLst>
              <a:ext uri="{FF2B5EF4-FFF2-40B4-BE49-F238E27FC236}">
                <a16:creationId xmlns:a16="http://schemas.microsoft.com/office/drawing/2014/main" id="{B562E97E-7F30-4249-A60D-D8DF7618C1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54548" y="3060000"/>
            <a:ext cx="2916000" cy="590332"/>
          </a:xfrm>
          <a:prstGeom prst="rect">
            <a:avLst/>
          </a:prstGeom>
        </p:spPr>
      </p:pic>
      <p:pic>
        <p:nvPicPr>
          <p:cNvPr id="13" name="Bildobjekt 12">
            <a:extLst>
              <a:ext uri="{FF2B5EF4-FFF2-40B4-BE49-F238E27FC236}">
                <a16:creationId xmlns:a16="http://schemas.microsoft.com/office/drawing/2014/main" id="{25EC6EAB-DA79-534D-9EE0-173EE8D3CD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2000" y="3060000"/>
            <a:ext cx="2797200" cy="577152"/>
          </a:xfrm>
          <a:prstGeom prst="rect">
            <a:avLst/>
          </a:prstGeom>
        </p:spPr>
      </p:pic>
      <p:sp>
        <p:nvSpPr>
          <p:cNvPr id="14" name="Rubrik 5">
            <a:extLst>
              <a:ext uri="{FF2B5EF4-FFF2-40B4-BE49-F238E27FC236}">
                <a16:creationId xmlns:a16="http://schemas.microsoft.com/office/drawing/2014/main" id="{51FD3B0F-56EE-274B-BC60-31E05EBB4F87}"/>
              </a:ext>
            </a:extLst>
          </p:cNvPr>
          <p:cNvSpPr txBox="1">
            <a:spLocks/>
          </p:cNvSpPr>
          <p:nvPr userDrawn="1"/>
        </p:nvSpPr>
        <p:spPr>
          <a:xfrm>
            <a:off x="250826" y="4479925"/>
            <a:ext cx="8325004" cy="509326"/>
          </a:xfrm>
          <a:prstGeom prst="rect">
            <a:avLst/>
          </a:prstGeom>
        </p:spPr>
        <p:txBody>
          <a:bodyPr vert="horz" lIns="0" tIns="0" rIns="0" bIns="0" rtlCol="0" anchor="ctr" anchorCtr="0">
            <a:noAutofit/>
          </a:bodyPr>
          <a:lstStyle>
            <a:lvl1pPr algn="l" defTabSz="685800" rtl="0" eaLnBrk="1" latinLnBrk="0" hangingPunct="1">
              <a:lnSpc>
                <a:spcPct val="150000"/>
              </a:lnSpc>
              <a:spcBef>
                <a:spcPct val="0"/>
              </a:spcBef>
              <a:buNone/>
              <a:defRPr sz="1400" kern="1200">
                <a:solidFill>
                  <a:schemeClr val="tx1"/>
                </a:solidFill>
                <a:latin typeface="+mj-lt"/>
                <a:ea typeface="+mj-ea"/>
                <a:cs typeface="+mj-cs"/>
              </a:defRPr>
            </a:lvl1pPr>
          </a:lstStyle>
          <a:p>
            <a:pPr algn="ctr"/>
            <a:r>
              <a:rPr lang="sv-SE" dirty="0">
                <a:hlinkClick r:id="rId4"/>
              </a:rPr>
              <a:t>www.vgregion.se/fvm</a:t>
            </a:r>
            <a:r>
              <a:rPr lang="sv-SE" dirty="0"/>
              <a:t>                      fvm@vgregion.se</a:t>
            </a:r>
          </a:p>
        </p:txBody>
      </p:sp>
      <p:sp>
        <p:nvSpPr>
          <p:cNvPr id="15" name="Rubrik 5">
            <a:extLst>
              <a:ext uri="{FF2B5EF4-FFF2-40B4-BE49-F238E27FC236}">
                <a16:creationId xmlns:a16="http://schemas.microsoft.com/office/drawing/2014/main" id="{4D1A2453-A733-0941-8779-7555B2E2E2CD}"/>
              </a:ext>
            </a:extLst>
          </p:cNvPr>
          <p:cNvSpPr>
            <a:spLocks noGrp="1"/>
          </p:cNvSpPr>
          <p:nvPr>
            <p:ph type="title" hasCustomPrompt="1"/>
          </p:nvPr>
        </p:nvSpPr>
        <p:spPr>
          <a:xfrm>
            <a:off x="250825" y="1836000"/>
            <a:ext cx="8642349" cy="876392"/>
          </a:xfrm>
          <a:prstGeom prst="rect">
            <a:avLst/>
          </a:prstGeom>
        </p:spPr>
        <p:txBody>
          <a:bodyPr anchor="t" anchorCtr="0">
            <a:noAutofit/>
          </a:bodyPr>
          <a:lstStyle>
            <a:lvl1pPr algn="ctr">
              <a:lnSpc>
                <a:spcPct val="100000"/>
              </a:lnSpc>
              <a:defRPr sz="2400"/>
            </a:lvl1pPr>
          </a:lstStyle>
          <a:p>
            <a:r>
              <a:rPr lang="sv-SE" dirty="0"/>
              <a:t>Välj vit eller svart text för kontrast</a:t>
            </a:r>
          </a:p>
        </p:txBody>
      </p:sp>
      <p:sp>
        <p:nvSpPr>
          <p:cNvPr id="16" name="Rubrik 5">
            <a:extLst>
              <a:ext uri="{FF2B5EF4-FFF2-40B4-BE49-F238E27FC236}">
                <a16:creationId xmlns:a16="http://schemas.microsoft.com/office/drawing/2014/main" id="{AE2C478C-8127-4944-A3C9-1842D510AF2A}"/>
              </a:ext>
            </a:extLst>
          </p:cNvPr>
          <p:cNvSpPr txBox="1">
            <a:spLocks/>
          </p:cNvSpPr>
          <p:nvPr userDrawn="1"/>
        </p:nvSpPr>
        <p:spPr>
          <a:xfrm>
            <a:off x="250824" y="1260000"/>
            <a:ext cx="8642349" cy="942637"/>
          </a:xfrm>
          <a:prstGeom prst="rect">
            <a:avLst/>
          </a:prstGeom>
        </p:spPr>
        <p:txBody>
          <a:bodyPr vert="horz" lIns="0" tIns="0" rIns="0" bIns="0" rtlCol="0" anchor="t" anchorCtr="0">
            <a:noAutofit/>
          </a:bodyPr>
          <a:lstStyle>
            <a:lvl1pPr algn="ctr" defTabSz="685800" rtl="0" eaLnBrk="1" latinLnBrk="0" hangingPunct="1">
              <a:lnSpc>
                <a:spcPct val="100000"/>
              </a:lnSpc>
              <a:spcBef>
                <a:spcPct val="0"/>
              </a:spcBef>
              <a:buNone/>
              <a:defRPr sz="3600" kern="1200">
                <a:solidFill>
                  <a:schemeClr val="tx1"/>
                </a:solidFill>
                <a:latin typeface="+mj-lt"/>
                <a:ea typeface="+mj-ea"/>
                <a:cs typeface="+mj-cs"/>
              </a:defRPr>
            </a:lvl1pPr>
          </a:lstStyle>
          <a:p>
            <a:pPr>
              <a:lnSpc>
                <a:spcPct val="100000"/>
              </a:lnSpc>
            </a:pPr>
            <a:r>
              <a:rPr lang="sv-SE" sz="3600" dirty="0"/>
              <a:t>Framtidens vårdinformationsmiljö</a:t>
            </a:r>
          </a:p>
        </p:txBody>
      </p:sp>
    </p:spTree>
    <p:extLst>
      <p:ext uri="{BB962C8B-B14F-4D97-AF65-F5344CB8AC3E}">
        <p14:creationId xmlns:p14="http://schemas.microsoft.com/office/powerpoint/2010/main" val="2473649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96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Rubrik och text och bred bild Alt 1">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8" y="302401"/>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4" name="Platshållare för bild 7">
            <a:extLst>
              <a:ext uri="{FF2B5EF4-FFF2-40B4-BE49-F238E27FC236}">
                <a16:creationId xmlns:a16="http://schemas.microsoft.com/office/drawing/2014/main" id="{3673CF12-2950-0A40-BF01-523B1EDC5B84}"/>
              </a:ext>
            </a:extLst>
          </p:cNvPr>
          <p:cNvSpPr>
            <a:spLocks noGrp="1"/>
          </p:cNvSpPr>
          <p:nvPr>
            <p:ph type="pic" sz="quarter" idx="13"/>
          </p:nvPr>
        </p:nvSpPr>
        <p:spPr>
          <a:xfrm>
            <a:off x="0" y="1095374"/>
            <a:ext cx="9144000" cy="38726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B15F05ED-5292-8647-919C-80F75E37061A}"/>
              </a:ext>
            </a:extLst>
          </p:cNvPr>
          <p:cNvSpPr>
            <a:spLocks noGrp="1"/>
          </p:cNvSpPr>
          <p:nvPr>
            <p:ph type="body" sz="quarter" idx="14" hasCustomPrompt="1"/>
          </p:nvPr>
        </p:nvSpPr>
        <p:spPr>
          <a:xfrm>
            <a:off x="792200" y="3365174"/>
            <a:ext cx="4334693" cy="886396"/>
          </a:xfrm>
        </p:spPr>
        <p:txBody>
          <a:bodyPr lIns="180000" tIns="180000" rIns="180000" bIns="180000" anchor="ctr" anchorCtr="0"/>
          <a:lstStyle>
            <a:lvl1pPr marL="0" indent="0">
              <a:buFontTx/>
              <a:buNone/>
              <a:defRPr sz="2100" b="1"/>
            </a:lvl1pPr>
            <a:lvl2pPr>
              <a:defRPr sz="1800"/>
            </a:lvl2pPr>
          </a:lstStyle>
          <a:p>
            <a:pPr lvl="0"/>
            <a:r>
              <a:rPr lang="sv-SE" dirty="0"/>
              <a:t>Välj vit eller svart text för kontrast</a:t>
            </a:r>
          </a:p>
        </p:txBody>
      </p:sp>
      <p:sp>
        <p:nvSpPr>
          <p:cNvPr id="6" name="Platshållare för text 2">
            <a:extLst>
              <a:ext uri="{FF2B5EF4-FFF2-40B4-BE49-F238E27FC236}">
                <a16:creationId xmlns:a16="http://schemas.microsoft.com/office/drawing/2014/main" id="{E964876A-03B6-4EBC-977B-4647EC21B94C}"/>
              </a:ext>
            </a:extLst>
          </p:cNvPr>
          <p:cNvSpPr>
            <a:spLocks noGrp="1"/>
          </p:cNvSpPr>
          <p:nvPr>
            <p:ph type="body" sz="quarter" idx="15" hasCustomPrompt="1"/>
          </p:nvPr>
        </p:nvSpPr>
        <p:spPr>
          <a:xfrm>
            <a:off x="250826" y="108000"/>
            <a:ext cx="2596459" cy="182880"/>
          </a:xfrm>
        </p:spPr>
        <p:txBody>
          <a:bodyPr lIns="0" tIns="0" rIns="0" bIns="0" anchor="t" anchorCtr="0"/>
          <a:lstStyle>
            <a:lvl1pPr marL="0" indent="0">
              <a:buFontTx/>
              <a:buNone/>
              <a:defRPr sz="1000" b="0" cap="all" baseline="0">
                <a:solidFill>
                  <a:srgbClr val="006298"/>
                </a:solidFill>
              </a:defRPr>
            </a:lvl1pPr>
            <a:lvl2pPr>
              <a:defRPr sz="1800"/>
            </a:lvl2pPr>
          </a:lstStyle>
          <a:p>
            <a:r>
              <a:rPr lang="sv-SE" dirty="0"/>
              <a:t>CALIBRI VERSALER 10, BLÅ</a:t>
            </a:r>
          </a:p>
        </p:txBody>
      </p:sp>
    </p:spTree>
    <p:extLst>
      <p:ext uri="{BB962C8B-B14F-4D97-AF65-F5344CB8AC3E}">
        <p14:creationId xmlns:p14="http://schemas.microsoft.com/office/powerpoint/2010/main" val="38833751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1EF3E-58F3-44E4-9ED1-E9709E584EE5}"/>
              </a:ext>
            </a:extLst>
          </p:cNvPr>
          <p:cNvSpPr>
            <a:spLocks noGrp="1"/>
          </p:cNvSpPr>
          <p:nvPr>
            <p:ph type="ctrTitle"/>
          </p:nvPr>
        </p:nvSpPr>
        <p:spPr>
          <a:xfrm>
            <a:off x="1143000" y="841772"/>
            <a:ext cx="6858000" cy="17907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1B98644D-E0E3-4CCF-A3C7-A780CC543312}"/>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6034F81-E1EE-45DB-8187-0F3C90E80685}"/>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C3968E96-214B-47C4-BE1A-9573443323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7E6E4B-2FC4-4FE6-B3D7-3106D43B342A}"/>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47117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74FB3C-7062-46D5-94A2-097797A6880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59BE225-CDE8-4F02-81A9-DB4734D4585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CE1B45-059F-45B1-BE26-7AFC82082E26}"/>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CE14C5AD-9BFD-4AB0-BF08-13530E48515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77F5D4-E277-4138-8E33-D6C0D28F02AF}"/>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4093754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897206-3842-4D35-84DF-5032A87C3387}"/>
              </a:ext>
            </a:extLst>
          </p:cNvPr>
          <p:cNvSpPr>
            <a:spLocks noGrp="1"/>
          </p:cNvSpPr>
          <p:nvPr>
            <p:ph type="title"/>
          </p:nvPr>
        </p:nvSpPr>
        <p:spPr>
          <a:xfrm>
            <a:off x="623888" y="1282304"/>
            <a:ext cx="7886700" cy="2139553"/>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6F1E301-076C-4328-A52E-14B12007190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3051CDC-AE7E-4E41-BBA7-46DBBFA2D77E}"/>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C8A636B3-EF89-4135-AB88-37A286A637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BDF8072-9695-4D3E-9809-52F917A73103}"/>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3837084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68A083-8EE1-4098-A942-A1612CB05C4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9943128-683F-4C73-A287-027E9C70F81C}"/>
              </a:ext>
            </a:extLst>
          </p:cNvPr>
          <p:cNvSpPr>
            <a:spLocks noGrp="1"/>
          </p:cNvSpPr>
          <p:nvPr>
            <p:ph sz="half" idx="1"/>
          </p:nvPr>
        </p:nvSpPr>
        <p:spPr>
          <a:xfrm>
            <a:off x="6286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CB4205FC-F624-440B-B2B0-CD19C56F08E2}"/>
              </a:ext>
            </a:extLst>
          </p:cNvPr>
          <p:cNvSpPr>
            <a:spLocks noGrp="1"/>
          </p:cNvSpPr>
          <p:nvPr>
            <p:ph sz="half" idx="2"/>
          </p:nvPr>
        </p:nvSpPr>
        <p:spPr>
          <a:xfrm>
            <a:off x="4629150" y="1369219"/>
            <a:ext cx="3886200" cy="326350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EF243F9-EF35-432C-91B5-83F45B1F5FE7}"/>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6" name="Platshållare för sidfot 5">
            <a:extLst>
              <a:ext uri="{FF2B5EF4-FFF2-40B4-BE49-F238E27FC236}">
                <a16:creationId xmlns:a16="http://schemas.microsoft.com/office/drawing/2014/main" id="{3C6135CD-922F-4F90-AC25-B8086119710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3C566E-EC78-4085-8CB1-02225A1CA1D6}"/>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68553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bild Alt 2">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374960"/>
            <a:ext cx="9147599" cy="2423723"/>
          </a:xfrm>
          <a:prstGeom prst="rect">
            <a:avLst/>
          </a:prstGeom>
        </p:spPr>
      </p:pic>
      <p:sp>
        <p:nvSpPr>
          <p:cNvPr id="2" name="Rubrik 1"/>
          <p:cNvSpPr>
            <a:spLocks noGrp="1"/>
          </p:cNvSpPr>
          <p:nvPr>
            <p:ph type="ctrTitle" hasCustomPrompt="1"/>
          </p:nvPr>
        </p:nvSpPr>
        <p:spPr>
          <a:xfrm>
            <a:off x="628650" y="1915628"/>
            <a:ext cx="8093825" cy="1152000"/>
          </a:xfrm>
          <a:prstGeom prst="rect">
            <a:avLst/>
          </a:prstGeom>
        </p:spPr>
        <p:txBody>
          <a:bodyPr lIns="0" tIns="0" rIns="0" bIns="0" anchor="ctr" anchorCtr="0"/>
          <a:lstStyle>
            <a:lvl1pPr algn="l">
              <a:defRPr sz="4000" baseline="0">
                <a:solidFill>
                  <a:srgbClr val="FFFFFF"/>
                </a:solidFill>
              </a:defRPr>
            </a:lvl1pPr>
          </a:lstStyle>
          <a:p>
            <a:r>
              <a:rPr lang="sv-SE" dirty="0"/>
              <a:t>Framtidens Vårdinformationsmiljö</a:t>
            </a:r>
          </a:p>
        </p:txBody>
      </p:sp>
      <p:pic>
        <p:nvPicPr>
          <p:cNvPr id="12" name="Platshållare för innehåll 4">
            <a:extLst>
              <a:ext uri="{FF2B5EF4-FFF2-40B4-BE49-F238E27FC236}">
                <a16:creationId xmlns:a16="http://schemas.microsoft.com/office/drawing/2014/main" id="{3E4A882F-B7DA-3141-9C82-2AD3CF356DC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9879" y="4141351"/>
            <a:ext cx="1956081" cy="396000"/>
          </a:xfrm>
          <a:prstGeom prst="rect">
            <a:avLst/>
          </a:prstGeom>
        </p:spPr>
      </p:pic>
      <p:pic>
        <p:nvPicPr>
          <p:cNvPr id="13" name="Bildobjekt 12">
            <a:extLst>
              <a:ext uri="{FF2B5EF4-FFF2-40B4-BE49-F238E27FC236}">
                <a16:creationId xmlns:a16="http://schemas.microsoft.com/office/drawing/2014/main" id="{E7D135F4-881C-7249-B791-50C00C0757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89188" y="4141351"/>
            <a:ext cx="1875600" cy="386996"/>
          </a:xfrm>
          <a:prstGeom prst="rect">
            <a:avLst/>
          </a:prstGeom>
        </p:spPr>
      </p:pic>
    </p:spTree>
    <p:extLst>
      <p:ext uri="{BB962C8B-B14F-4D97-AF65-F5344CB8AC3E}">
        <p14:creationId xmlns:p14="http://schemas.microsoft.com/office/powerpoint/2010/main" val="4279578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97897-0006-454B-9BD9-1A75C4491BBF}"/>
              </a:ext>
            </a:extLst>
          </p:cNvPr>
          <p:cNvSpPr>
            <a:spLocks noGrp="1"/>
          </p:cNvSpPr>
          <p:nvPr>
            <p:ph type="title"/>
          </p:nvPr>
        </p:nvSpPr>
        <p:spPr>
          <a:xfrm>
            <a:off x="629841" y="273844"/>
            <a:ext cx="7886700" cy="994172"/>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44963DB-BE27-4995-823E-CF2EC4B22C49}"/>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9054940-6A43-4D6A-925F-703E03ADA41F}"/>
              </a:ext>
            </a:extLst>
          </p:cNvPr>
          <p:cNvSpPr>
            <a:spLocks noGrp="1"/>
          </p:cNvSpPr>
          <p:nvPr>
            <p:ph sz="half" idx="2"/>
          </p:nvPr>
        </p:nvSpPr>
        <p:spPr>
          <a:xfrm>
            <a:off x="629842" y="1878806"/>
            <a:ext cx="3868340"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F9EB8DC-49C4-4D73-9477-268445F7B1C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DDB0EC8-13F2-4525-8CA1-488A88BDBD1A}"/>
              </a:ext>
            </a:extLst>
          </p:cNvPr>
          <p:cNvSpPr>
            <a:spLocks noGrp="1"/>
          </p:cNvSpPr>
          <p:nvPr>
            <p:ph sz="quarter" idx="4"/>
          </p:nvPr>
        </p:nvSpPr>
        <p:spPr>
          <a:xfrm>
            <a:off x="4629150" y="1878806"/>
            <a:ext cx="3887391" cy="276344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DC13134-578A-4600-BB8B-BC1A0EF9EB9C}"/>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8" name="Platshållare för sidfot 7">
            <a:extLst>
              <a:ext uri="{FF2B5EF4-FFF2-40B4-BE49-F238E27FC236}">
                <a16:creationId xmlns:a16="http://schemas.microsoft.com/office/drawing/2014/main" id="{6CE52B49-1DFB-4396-A062-63C805904FA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FA90428-C1BC-4D65-B094-D1FE0B5E130B}"/>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193506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665C80-B4CA-485D-906F-632394DDED6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8A750DB2-4D27-48D1-A174-19E27D707C5C}"/>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4" name="Platshållare för sidfot 3">
            <a:extLst>
              <a:ext uri="{FF2B5EF4-FFF2-40B4-BE49-F238E27FC236}">
                <a16:creationId xmlns:a16="http://schemas.microsoft.com/office/drawing/2014/main" id="{9452BC8E-13E7-4421-9229-8C2A67482FB4}"/>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7641868-C656-4CAF-8A23-528BE36CFDF0}"/>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715831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9267E45-714A-4A22-A445-69F8585FACFF}"/>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3" name="Platshållare för sidfot 2">
            <a:extLst>
              <a:ext uri="{FF2B5EF4-FFF2-40B4-BE49-F238E27FC236}">
                <a16:creationId xmlns:a16="http://schemas.microsoft.com/office/drawing/2014/main" id="{F4B6FB82-57AF-4478-9398-658E807E9DF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611BA4E-FB94-4C63-85EC-E6EC95865A06}"/>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3595808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A45A34-DCD5-4351-AF75-218DDBB2C37E}"/>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B6668E4-6AC8-45FC-92F8-B908CF1284D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0B18206-10C6-490F-86DF-D373EB733D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E776506-946D-48EA-A5A6-0E5A3B83D61B}"/>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6" name="Platshållare för sidfot 5">
            <a:extLst>
              <a:ext uri="{FF2B5EF4-FFF2-40B4-BE49-F238E27FC236}">
                <a16:creationId xmlns:a16="http://schemas.microsoft.com/office/drawing/2014/main" id="{7C86A46D-401E-4172-9B20-6369DA50606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4ADD33B-9D1C-42AE-B93E-AC2E6B0D05D0}"/>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1868367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32B4F9-B739-4820-B6C9-D9848961AB35}"/>
              </a:ext>
            </a:extLst>
          </p:cNvPr>
          <p:cNvSpPr>
            <a:spLocks noGrp="1"/>
          </p:cNvSpPr>
          <p:nvPr>
            <p:ph type="title"/>
          </p:nvPr>
        </p:nvSpPr>
        <p:spPr>
          <a:xfrm>
            <a:off x="629841" y="342900"/>
            <a:ext cx="2949178" cy="120015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6C0C5968-FBAE-47AD-A819-F1C84BB2CEB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0AA9AB9B-F099-4C20-AB14-A132F042D0D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E328CCC-9C06-45A7-9325-0F3AE78FD72C}"/>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6" name="Platshållare för sidfot 5">
            <a:extLst>
              <a:ext uri="{FF2B5EF4-FFF2-40B4-BE49-F238E27FC236}">
                <a16:creationId xmlns:a16="http://schemas.microsoft.com/office/drawing/2014/main" id="{A4CC5A95-FA71-4463-B933-2C78E5AE88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54B7C86-BAD5-4E74-83F6-2D8FE1A5AA7F}"/>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19405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AC1143-D3E1-42BB-82AE-BFB6FE06321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D82D875-8172-43F5-8C86-D2089B5705F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CF06FC1-1D11-4EEA-A8BA-4C0D8620B143}"/>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A9ABE063-B7E0-4E82-8114-DE16DDF1BAC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4FC41FA-82EC-4002-9919-855E822AC9D0}"/>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28409221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AAD16CB-F101-4693-BFF9-C36B4AD1C067}"/>
              </a:ext>
            </a:extLst>
          </p:cNvPr>
          <p:cNvSpPr>
            <a:spLocks noGrp="1"/>
          </p:cNvSpPr>
          <p:nvPr>
            <p:ph type="title" orient="vert"/>
          </p:nvPr>
        </p:nvSpPr>
        <p:spPr>
          <a:xfrm>
            <a:off x="6543675" y="273844"/>
            <a:ext cx="1971675" cy="4358879"/>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4646087-5190-4674-B6E9-42AFF62CD9A6}"/>
              </a:ext>
            </a:extLst>
          </p:cNvPr>
          <p:cNvSpPr>
            <a:spLocks noGrp="1"/>
          </p:cNvSpPr>
          <p:nvPr>
            <p:ph type="body" orient="vert" idx="1"/>
          </p:nvPr>
        </p:nvSpPr>
        <p:spPr>
          <a:xfrm>
            <a:off x="628650" y="273844"/>
            <a:ext cx="5800725" cy="435887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4C61FA-CBD6-4F55-836F-9182B2803DA7}"/>
              </a:ext>
            </a:extLst>
          </p:cNvPr>
          <p:cNvSpPr>
            <a:spLocks noGrp="1"/>
          </p:cNvSpPr>
          <p:nvPr>
            <p:ph type="dt" sz="half" idx="10"/>
          </p:nvPr>
        </p:nvSpPr>
        <p:spPr/>
        <p:txBody>
          <a:body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70836166-0EE2-4E75-A033-8DDEEF0E30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6B9CDE0-58F3-47CF-B850-B97956B5B0D0}"/>
              </a:ext>
            </a:extLst>
          </p:cNvPr>
          <p:cNvSpPr>
            <a:spLocks noGrp="1"/>
          </p:cNvSpPr>
          <p:nvPr>
            <p:ph type="sldNum" sz="quarter" idx="12"/>
          </p:nvPr>
        </p:nvSpPr>
        <p:spPr/>
        <p:txBody>
          <a:bodyPr/>
          <a:lstStyle/>
          <a:p>
            <a:fld id="{DFE7D6ED-CE6B-4C14-BFA6-5869C2F004EB}" type="slidenum">
              <a:rPr lang="sv-SE" smtClean="0"/>
              <a:t>‹#›</a:t>
            </a:fld>
            <a:endParaRPr lang="sv-SE"/>
          </a:p>
        </p:txBody>
      </p:sp>
    </p:spTree>
    <p:extLst>
      <p:ext uri="{BB962C8B-B14F-4D97-AF65-F5344CB8AC3E}">
        <p14:creationId xmlns:p14="http://schemas.microsoft.com/office/powerpoint/2010/main" val="6032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och bild">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6" y="302400"/>
            <a:ext cx="8642349"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5" name="Platshållare för innehåll 2">
            <a:extLst>
              <a:ext uri="{FF2B5EF4-FFF2-40B4-BE49-F238E27FC236}">
                <a16:creationId xmlns:a16="http://schemas.microsoft.com/office/drawing/2014/main" id="{D3E40A32-4D9C-3148-8706-653DAC3C42A9}"/>
              </a:ext>
            </a:extLst>
          </p:cNvPr>
          <p:cNvSpPr>
            <a:spLocks noGrp="1"/>
          </p:cNvSpPr>
          <p:nvPr>
            <p:ph idx="1"/>
          </p:nvPr>
        </p:nvSpPr>
        <p:spPr>
          <a:xfrm>
            <a:off x="250825" y="1098000"/>
            <a:ext cx="5113338" cy="3381925"/>
          </a:xfrm>
          <a:prstGeom prst="rect">
            <a:avLst/>
          </a:prstGeom>
        </p:spPr>
        <p:txBody>
          <a:bodyPr/>
          <a:lstStyle>
            <a:lvl1pPr>
              <a:defRPr sz="1600" b="1"/>
            </a:lvl1pPr>
            <a:lvl2pPr>
              <a:defRPr sz="1600"/>
            </a:lvl2pPr>
            <a:lvl3pPr>
              <a:defRPr sz="135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 7">
            <a:extLst>
              <a:ext uri="{FF2B5EF4-FFF2-40B4-BE49-F238E27FC236}">
                <a16:creationId xmlns:a16="http://schemas.microsoft.com/office/drawing/2014/main" id="{B1B0B9C6-41D9-9A4B-8886-CBF651381257}"/>
              </a:ext>
            </a:extLst>
          </p:cNvPr>
          <p:cNvSpPr>
            <a:spLocks noGrp="1"/>
          </p:cNvSpPr>
          <p:nvPr>
            <p:ph type="pic" sz="quarter" idx="13"/>
          </p:nvPr>
        </p:nvSpPr>
        <p:spPr>
          <a:xfrm>
            <a:off x="5616000" y="1098000"/>
            <a:ext cx="3277175" cy="33819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10" name="Platshållare för text 2">
            <a:extLst>
              <a:ext uri="{FF2B5EF4-FFF2-40B4-BE49-F238E27FC236}">
                <a16:creationId xmlns:a16="http://schemas.microsoft.com/office/drawing/2014/main" id="{9F8CFCE7-024F-844A-9040-F3CC00B8B1B6}"/>
              </a:ext>
            </a:extLst>
          </p:cNvPr>
          <p:cNvSpPr>
            <a:spLocks noGrp="1"/>
          </p:cNvSpPr>
          <p:nvPr>
            <p:ph type="body" sz="quarter" idx="14" hasCustomPrompt="1"/>
          </p:nvPr>
        </p:nvSpPr>
        <p:spPr>
          <a:xfrm>
            <a:off x="250825" y="108000"/>
            <a:ext cx="2596459" cy="182880"/>
          </a:xfrm>
        </p:spPr>
        <p:txBody>
          <a:bodyPr lIns="0" tIns="0" rIns="0" bIns="0" anchor="t" anchorCtr="0"/>
          <a:lstStyle>
            <a:lvl1pPr marL="0" indent="0">
              <a:buFontTx/>
              <a:buNone/>
              <a:defRPr sz="1000" b="0">
                <a:solidFill>
                  <a:srgbClr val="006298"/>
                </a:solidFill>
              </a:defRPr>
            </a:lvl1pPr>
            <a:lvl2pPr>
              <a:defRPr sz="1800"/>
            </a:lvl2pPr>
          </a:lstStyle>
          <a:p>
            <a:pPr lvl="0"/>
            <a:r>
              <a:rPr lang="sv-SE" dirty="0"/>
              <a:t>BLÅ VERSALER</a:t>
            </a:r>
          </a:p>
        </p:txBody>
      </p:sp>
    </p:spTree>
    <p:extLst>
      <p:ext uri="{BB962C8B-B14F-4D97-AF65-F5344CB8AC3E}">
        <p14:creationId xmlns:p14="http://schemas.microsoft.com/office/powerpoint/2010/main" val="4206905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och hög bild">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511333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5" name="Platshållare för innehåll 2">
            <a:extLst>
              <a:ext uri="{FF2B5EF4-FFF2-40B4-BE49-F238E27FC236}">
                <a16:creationId xmlns:a16="http://schemas.microsoft.com/office/drawing/2014/main" id="{D3E40A32-4D9C-3148-8706-653DAC3C42A9}"/>
              </a:ext>
            </a:extLst>
          </p:cNvPr>
          <p:cNvSpPr>
            <a:spLocks noGrp="1"/>
          </p:cNvSpPr>
          <p:nvPr>
            <p:ph idx="1"/>
          </p:nvPr>
        </p:nvSpPr>
        <p:spPr>
          <a:xfrm>
            <a:off x="250826" y="1098000"/>
            <a:ext cx="5113337" cy="3381925"/>
          </a:xfrm>
          <a:prstGeom prst="rect">
            <a:avLst/>
          </a:prstGeom>
        </p:spPr>
        <p:txBody>
          <a:bodyPr/>
          <a:lstStyle>
            <a:lvl1pPr>
              <a:defRPr sz="1600" b="1"/>
            </a:lvl1pPr>
            <a:lvl2pPr>
              <a:defRPr sz="1600"/>
            </a:lvl2pPr>
            <a:lvl3pPr>
              <a:defRPr sz="135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bild 7">
            <a:extLst>
              <a:ext uri="{FF2B5EF4-FFF2-40B4-BE49-F238E27FC236}">
                <a16:creationId xmlns:a16="http://schemas.microsoft.com/office/drawing/2014/main" id="{3673CF12-2950-0A40-BF01-523B1EDC5B84}"/>
              </a:ext>
            </a:extLst>
          </p:cNvPr>
          <p:cNvSpPr>
            <a:spLocks noGrp="1"/>
          </p:cNvSpPr>
          <p:nvPr>
            <p:ph type="pic" sz="quarter" idx="13"/>
          </p:nvPr>
        </p:nvSpPr>
        <p:spPr>
          <a:xfrm>
            <a:off x="5616000" y="0"/>
            <a:ext cx="3528000" cy="4968000"/>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6" name="Platshållare för text 2">
            <a:extLst>
              <a:ext uri="{FF2B5EF4-FFF2-40B4-BE49-F238E27FC236}">
                <a16:creationId xmlns:a16="http://schemas.microsoft.com/office/drawing/2014/main" id="{4F4BAA91-6A1D-AB41-AB69-3E7A77328F10}"/>
              </a:ext>
            </a:extLst>
          </p:cNvPr>
          <p:cNvSpPr>
            <a:spLocks noGrp="1"/>
          </p:cNvSpPr>
          <p:nvPr>
            <p:ph type="body" sz="quarter" idx="14" hasCustomPrompt="1"/>
          </p:nvPr>
        </p:nvSpPr>
        <p:spPr>
          <a:xfrm>
            <a:off x="250825" y="108000"/>
            <a:ext cx="2596459" cy="182880"/>
          </a:xfrm>
        </p:spPr>
        <p:txBody>
          <a:bodyPr lIns="0" tIns="0" rIns="0" bIns="0" anchor="t" anchorCtr="0"/>
          <a:lstStyle>
            <a:lvl1pPr marL="0" indent="0">
              <a:buFontTx/>
              <a:buNone/>
              <a:defRPr sz="1000" b="0" cap="all" baseline="0">
                <a:solidFill>
                  <a:srgbClr val="006298"/>
                </a:solidFill>
              </a:defRPr>
            </a:lvl1pPr>
            <a:lvl2pPr>
              <a:defRPr sz="1800"/>
            </a:lvl2pPr>
          </a:lstStyle>
          <a:p>
            <a:pPr lvl="0"/>
            <a:r>
              <a:rPr lang="sv-SE" dirty="0"/>
              <a:t>BLÅ VERSALER</a:t>
            </a:r>
          </a:p>
        </p:txBody>
      </p:sp>
    </p:spTree>
    <p:extLst>
      <p:ext uri="{BB962C8B-B14F-4D97-AF65-F5344CB8AC3E}">
        <p14:creationId xmlns:p14="http://schemas.microsoft.com/office/powerpoint/2010/main" val="661422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text och bred bild Alt 1">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4" name="Platshållare för bild 7">
            <a:extLst>
              <a:ext uri="{FF2B5EF4-FFF2-40B4-BE49-F238E27FC236}">
                <a16:creationId xmlns:a16="http://schemas.microsoft.com/office/drawing/2014/main" id="{3673CF12-2950-0A40-BF01-523B1EDC5B84}"/>
              </a:ext>
            </a:extLst>
          </p:cNvPr>
          <p:cNvSpPr>
            <a:spLocks noGrp="1"/>
          </p:cNvSpPr>
          <p:nvPr>
            <p:ph type="pic" sz="quarter" idx="13"/>
          </p:nvPr>
        </p:nvSpPr>
        <p:spPr>
          <a:xfrm>
            <a:off x="0" y="1095374"/>
            <a:ext cx="9144000" cy="38726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3" name="Platshållare för text 2">
            <a:extLst>
              <a:ext uri="{FF2B5EF4-FFF2-40B4-BE49-F238E27FC236}">
                <a16:creationId xmlns:a16="http://schemas.microsoft.com/office/drawing/2014/main" id="{B15F05ED-5292-8647-919C-80F75E37061A}"/>
              </a:ext>
            </a:extLst>
          </p:cNvPr>
          <p:cNvSpPr>
            <a:spLocks noGrp="1"/>
          </p:cNvSpPr>
          <p:nvPr>
            <p:ph type="body" sz="quarter" idx="14" hasCustomPrompt="1"/>
          </p:nvPr>
        </p:nvSpPr>
        <p:spPr>
          <a:xfrm>
            <a:off x="792199" y="3365173"/>
            <a:ext cx="3908891" cy="914400"/>
          </a:xfrm>
        </p:spPr>
        <p:txBody>
          <a:bodyPr lIns="180000" tIns="180000" rIns="180000" bIns="180000" anchor="ctr" anchorCtr="0"/>
          <a:lstStyle>
            <a:lvl1pPr marL="0" indent="0">
              <a:buFontTx/>
              <a:buNone/>
              <a:defRPr sz="1800" b="1"/>
            </a:lvl1pPr>
            <a:lvl2pPr>
              <a:defRPr sz="1800"/>
            </a:lvl2pPr>
          </a:lstStyle>
          <a:p>
            <a:pPr lvl="0"/>
            <a:r>
              <a:rPr lang="sv-SE" dirty="0"/>
              <a:t>Välj vit eller svart text för kontrast</a:t>
            </a:r>
          </a:p>
        </p:txBody>
      </p:sp>
    </p:spTree>
    <p:extLst>
      <p:ext uri="{BB962C8B-B14F-4D97-AF65-F5344CB8AC3E}">
        <p14:creationId xmlns:p14="http://schemas.microsoft.com/office/powerpoint/2010/main" val="591249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och bred bild Alt 2">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p:nvSpPr>
          <p:cNvPr id="4" name="Platshållare för bild 7">
            <a:extLst>
              <a:ext uri="{FF2B5EF4-FFF2-40B4-BE49-F238E27FC236}">
                <a16:creationId xmlns:a16="http://schemas.microsoft.com/office/drawing/2014/main" id="{3673CF12-2950-0A40-BF01-523B1EDC5B84}"/>
              </a:ext>
            </a:extLst>
          </p:cNvPr>
          <p:cNvSpPr>
            <a:spLocks noGrp="1"/>
          </p:cNvSpPr>
          <p:nvPr>
            <p:ph type="pic" sz="quarter" idx="13"/>
          </p:nvPr>
        </p:nvSpPr>
        <p:spPr>
          <a:xfrm>
            <a:off x="0" y="1098000"/>
            <a:ext cx="9144000" cy="3381925"/>
          </a:xfrm>
          <a:prstGeom prst="rect">
            <a:avLst/>
          </a:prstGeom>
        </p:spPr>
        <p:txBody>
          <a:bodyPr/>
          <a:lstStyle>
            <a:lvl1pPr marL="0" indent="0">
              <a:buFontTx/>
              <a:buNone/>
              <a:defRPr/>
            </a:lvl1pPr>
          </a:lstStyle>
          <a:p>
            <a:r>
              <a:rPr lang="sv-SE"/>
              <a:t>Klicka på ikonen för att lägga till en bild</a:t>
            </a:r>
            <a:endParaRPr lang="sv-SE" dirty="0"/>
          </a:p>
        </p:txBody>
      </p:sp>
      <p:sp>
        <p:nvSpPr>
          <p:cNvPr id="5" name="Platshållare för text 2">
            <a:extLst>
              <a:ext uri="{FF2B5EF4-FFF2-40B4-BE49-F238E27FC236}">
                <a16:creationId xmlns:a16="http://schemas.microsoft.com/office/drawing/2014/main" id="{983AB45A-1599-4241-A09F-1554FDCDA4B8}"/>
              </a:ext>
            </a:extLst>
          </p:cNvPr>
          <p:cNvSpPr>
            <a:spLocks noGrp="1"/>
          </p:cNvSpPr>
          <p:nvPr>
            <p:ph type="body" sz="quarter" idx="14" hasCustomPrompt="1"/>
          </p:nvPr>
        </p:nvSpPr>
        <p:spPr>
          <a:xfrm>
            <a:off x="792199" y="3085473"/>
            <a:ext cx="3908891" cy="914400"/>
          </a:xfrm>
        </p:spPr>
        <p:txBody>
          <a:bodyPr lIns="180000" tIns="180000" rIns="180000" bIns="180000" anchor="ctr" anchorCtr="0"/>
          <a:lstStyle>
            <a:lvl1pPr marL="0" indent="0">
              <a:buFontTx/>
              <a:buNone/>
              <a:defRPr sz="1800" b="1"/>
            </a:lvl1pPr>
            <a:lvl2pPr>
              <a:defRPr sz="1800"/>
            </a:lvl2pPr>
          </a:lstStyle>
          <a:p>
            <a:pPr lvl="0"/>
            <a:r>
              <a:rPr lang="sv-SE" dirty="0"/>
              <a:t>Välj vit eller svart text för kontrast</a:t>
            </a:r>
          </a:p>
        </p:txBody>
      </p:sp>
    </p:spTree>
    <p:extLst>
      <p:ext uri="{BB962C8B-B14F-4D97-AF65-F5344CB8AC3E}">
        <p14:creationId xmlns:p14="http://schemas.microsoft.com/office/powerpoint/2010/main" val="367683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or Rubrik och helbild">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9144000" cy="4968000"/>
          </a:xfrm>
          <a:prstGeom prst="rect">
            <a:avLst/>
          </a:prstGeom>
          <a:noFill/>
        </p:spPr>
        <p:txBody>
          <a:bodyPr>
            <a:noAutofit/>
          </a:bodyPr>
          <a:lstStyle>
            <a:lvl1pPr marL="0" indent="0">
              <a:buFontTx/>
              <a:buNone/>
              <a:defRPr/>
            </a:lvl1pPr>
          </a:lstStyle>
          <a:p>
            <a:r>
              <a:rPr lang="sv-SE"/>
              <a:t>Klicka på ikonen för att lägga till en bild</a:t>
            </a:r>
            <a:endParaRPr lang="sv-SE" dirty="0"/>
          </a:p>
        </p:txBody>
      </p:sp>
      <p:sp>
        <p:nvSpPr>
          <p:cNvPr id="9" name="Rubrik 1"/>
          <p:cNvSpPr>
            <a:spLocks noGrp="1"/>
          </p:cNvSpPr>
          <p:nvPr>
            <p:ph type="ctrTitle" hasCustomPrompt="1"/>
          </p:nvPr>
        </p:nvSpPr>
        <p:spPr>
          <a:xfrm>
            <a:off x="590400" y="788400"/>
            <a:ext cx="8229600" cy="856800"/>
          </a:xfrm>
          <a:prstGeom prst="rect">
            <a:avLst/>
          </a:prstGeom>
        </p:spPr>
        <p:txBody>
          <a:bodyPr lIns="0" tIns="0" rIns="0" bIns="0" anchor="ctr" anchorCtr="0">
            <a:normAutofit/>
          </a:bodyPr>
          <a:lstStyle>
            <a:lvl1pPr algn="l">
              <a:defRPr sz="4400" baseline="0">
                <a:latin typeface="+mj-lt"/>
              </a:defRPr>
            </a:lvl1pPr>
          </a:lstStyle>
          <a:p>
            <a:r>
              <a:rPr lang="sv-SE" dirty="0"/>
              <a:t>Välj vit eller svart text för kontrast</a:t>
            </a:r>
          </a:p>
        </p:txBody>
      </p:sp>
    </p:spTree>
    <p:extLst>
      <p:ext uri="{BB962C8B-B14F-4D97-AF65-F5344CB8AC3E}">
        <p14:creationId xmlns:p14="http://schemas.microsoft.com/office/powerpoint/2010/main" val="3689126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342" y="4972999"/>
            <a:ext cx="9141316" cy="176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innehåll 2"/>
          <p:cNvSpPr>
            <a:spLocks noGrp="1"/>
          </p:cNvSpPr>
          <p:nvPr>
            <p:ph idx="1"/>
          </p:nvPr>
        </p:nvSpPr>
        <p:spPr>
          <a:xfrm>
            <a:off x="0" y="0"/>
            <a:ext cx="9144000" cy="4968488"/>
          </a:xfrm>
          <a:prstGeom prst="rect">
            <a:avLst/>
          </a:prstGeom>
        </p:spPr>
        <p:txBody>
          <a:bodyPr/>
          <a:lstStyle>
            <a:lvl1pPr marL="0" indent="0">
              <a:buNone/>
              <a:defRPr/>
            </a:lvl1pPr>
          </a:lstStyle>
          <a:p>
            <a:pPr lvl="0"/>
            <a:r>
              <a:rPr lang="sv-SE"/>
              <a:t>Klicka här för att ändra format på bakgrundstexten</a:t>
            </a:r>
          </a:p>
        </p:txBody>
      </p:sp>
      <p:sp>
        <p:nvSpPr>
          <p:cNvPr id="7" name="Rubrik 1">
            <a:extLst>
              <a:ext uri="{FF2B5EF4-FFF2-40B4-BE49-F238E27FC236}">
                <a16:creationId xmlns:a16="http://schemas.microsoft.com/office/drawing/2014/main" id="{DF953A92-62A1-7840-94F9-0E3E392D9506}"/>
              </a:ext>
            </a:extLst>
          </p:cNvPr>
          <p:cNvSpPr>
            <a:spLocks noGrp="1"/>
          </p:cNvSpPr>
          <p:nvPr>
            <p:ph type="ctrTitle" hasCustomPrompt="1"/>
          </p:nvPr>
        </p:nvSpPr>
        <p:spPr>
          <a:xfrm>
            <a:off x="250827" y="302400"/>
            <a:ext cx="8576650"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Tree>
    <p:extLst>
      <p:ext uri="{BB962C8B-B14F-4D97-AF65-F5344CB8AC3E}">
        <p14:creationId xmlns:p14="http://schemas.microsoft.com/office/powerpoint/2010/main" val="703932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2880" userDrawn="1">
          <p15:clr>
            <a:srgbClr val="FBAE40"/>
          </p15:clr>
        </p15:guide>
        <p15:guide id="2" orient="horz" pos="191" userDrawn="1">
          <p15:clr>
            <a:srgbClr val="FBAE40"/>
          </p15:clr>
        </p15:guide>
        <p15:guide id="3" orient="horz" pos="2822" userDrawn="1">
          <p15:clr>
            <a:srgbClr val="9FCC3B"/>
          </p15:clr>
        </p15:guide>
        <p15:guide id="4" pos="158" userDrawn="1">
          <p15:clr>
            <a:srgbClr val="A4A3A4"/>
          </p15:clr>
        </p15:guide>
        <p15:guide id="5" pos="5602" userDrawn="1">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figurtext och löptext">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250827" y="302400"/>
            <a:ext cx="8642348" cy="672128"/>
          </a:xfrm>
          <a:prstGeom prst="rect">
            <a:avLst/>
          </a:prstGeom>
        </p:spPr>
        <p:txBody>
          <a:bodyPr lIns="0" tIns="0" rIns="0" bIns="0" anchor="t" anchorCtr="0">
            <a:noAutofit/>
          </a:bodyPr>
          <a:lstStyle>
            <a:lvl1pPr algn="l">
              <a:defRPr sz="2400" baseline="0"/>
            </a:lvl1pPr>
          </a:lstStyle>
          <a:p>
            <a:r>
              <a:rPr lang="sv-SE" dirty="0"/>
              <a:t>Välj vit eller svart text för kontrast</a:t>
            </a:r>
            <a:br>
              <a:rPr lang="sv-SE" dirty="0"/>
            </a:br>
            <a:endParaRPr lang="sv-SE" dirty="0"/>
          </a:p>
        </p:txBody>
      </p:sp>
      <p:sp useBgFill="1">
        <p:nvSpPr>
          <p:cNvPr id="10" name="Platshållare för innehåll 2">
            <a:extLst>
              <a:ext uri="{FF2B5EF4-FFF2-40B4-BE49-F238E27FC236}">
                <a16:creationId xmlns:a16="http://schemas.microsoft.com/office/drawing/2014/main" id="{5C8AF169-0F38-6545-8505-63FCC5347A61}"/>
              </a:ext>
            </a:extLst>
          </p:cNvPr>
          <p:cNvSpPr>
            <a:spLocks noGrp="1"/>
          </p:cNvSpPr>
          <p:nvPr>
            <p:ph idx="1" hasCustomPrompt="1"/>
          </p:nvPr>
        </p:nvSpPr>
        <p:spPr>
          <a:xfrm>
            <a:off x="250825" y="1098000"/>
            <a:ext cx="2801366"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4" name="Platshållare för innehåll 2">
            <a:extLst>
              <a:ext uri="{FF2B5EF4-FFF2-40B4-BE49-F238E27FC236}">
                <a16:creationId xmlns:a16="http://schemas.microsoft.com/office/drawing/2014/main" id="{3883D98A-6975-A745-92E5-87D4E83F9D59}"/>
              </a:ext>
            </a:extLst>
          </p:cNvPr>
          <p:cNvSpPr>
            <a:spLocks noGrp="1"/>
          </p:cNvSpPr>
          <p:nvPr>
            <p:ph idx="19" hasCustomPrompt="1"/>
          </p:nvPr>
        </p:nvSpPr>
        <p:spPr>
          <a:xfrm>
            <a:off x="3171316" y="1098000"/>
            <a:ext cx="2801367"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15" name="Platshållare för innehåll 2">
            <a:extLst>
              <a:ext uri="{FF2B5EF4-FFF2-40B4-BE49-F238E27FC236}">
                <a16:creationId xmlns:a16="http://schemas.microsoft.com/office/drawing/2014/main" id="{E7DE67FE-892F-1C43-AF02-C996036DCF7C}"/>
              </a:ext>
            </a:extLst>
          </p:cNvPr>
          <p:cNvSpPr>
            <a:spLocks noGrp="1"/>
          </p:cNvSpPr>
          <p:nvPr>
            <p:ph idx="20" hasCustomPrompt="1"/>
          </p:nvPr>
        </p:nvSpPr>
        <p:spPr>
          <a:xfrm>
            <a:off x="6091807" y="1098000"/>
            <a:ext cx="2801368" cy="347176"/>
          </a:xfrm>
          <a:prstGeom prst="rect">
            <a:avLst/>
          </a:prstGeom>
        </p:spPr>
        <p:txBody>
          <a:bodyPr/>
          <a:lstStyle>
            <a:lvl1pPr marL="0" indent="0">
              <a:buFontTx/>
              <a:buNone/>
              <a:defRPr sz="1600" b="1"/>
            </a:lvl1pPr>
            <a:lvl2pPr marL="358775" indent="0">
              <a:buFontTx/>
              <a:buNone/>
              <a:defRPr sz="1600"/>
            </a:lvl2pPr>
            <a:lvl3pPr marL="539750" indent="0">
              <a:buFontTx/>
              <a:buNone/>
              <a:defRPr sz="1350"/>
            </a:lvl3pPr>
            <a:lvl4pPr marL="715962" indent="0">
              <a:buFontTx/>
              <a:buNone/>
              <a:defRPr/>
            </a:lvl4pPr>
            <a:lvl5pPr marL="898525" indent="0">
              <a:buFontTx/>
              <a:buNone/>
              <a:defRPr/>
            </a:lvl5pPr>
          </a:lstStyle>
          <a:p>
            <a:pPr lvl="0"/>
            <a:r>
              <a:rPr lang="sv-SE" dirty="0"/>
              <a:t>Underrubrik</a:t>
            </a:r>
          </a:p>
        </p:txBody>
      </p:sp>
      <p:sp>
        <p:nvSpPr>
          <p:cNvPr id="3" name="Platshållare för text 2">
            <a:extLst>
              <a:ext uri="{FF2B5EF4-FFF2-40B4-BE49-F238E27FC236}">
                <a16:creationId xmlns:a16="http://schemas.microsoft.com/office/drawing/2014/main" id="{224AF2C5-21C2-BF41-8475-B4B88C3DA0D8}"/>
              </a:ext>
            </a:extLst>
          </p:cNvPr>
          <p:cNvSpPr>
            <a:spLocks noGrp="1"/>
          </p:cNvSpPr>
          <p:nvPr>
            <p:ph type="body" sz="quarter" idx="21"/>
          </p:nvPr>
        </p:nvSpPr>
        <p:spPr>
          <a:xfrm>
            <a:off x="250824" y="2230244"/>
            <a:ext cx="2801366" cy="2249680"/>
          </a:xfrm>
        </p:spPr>
        <p:txBody>
          <a:bodyPr/>
          <a:lstStyle>
            <a:lvl1pPr marL="0" indent="0">
              <a:buFontTx/>
              <a:buNone/>
              <a:defRPr sz="1200" b="0"/>
            </a:lvl1pPr>
            <a:lvl2pPr marL="358775" indent="0">
              <a:buFontTx/>
              <a:buNone/>
              <a:defRPr/>
            </a:lvl2pPr>
            <a:lvl3pPr marL="539750" indent="0">
              <a:buFontTx/>
              <a:buNone/>
              <a:defRPr/>
            </a:lvl3pPr>
            <a:lvl4pPr marL="715962" indent="0">
              <a:buFontTx/>
              <a:buNone/>
              <a:defRPr/>
            </a:lvl4pPr>
            <a:lvl5pPr marL="898525" indent="0">
              <a:buFontTx/>
              <a:buNone/>
              <a:defRPr/>
            </a:lvl5pPr>
          </a:lstStyle>
          <a:p>
            <a:pPr lvl="0"/>
            <a:r>
              <a:rPr lang="sv-SE"/>
              <a:t>Klicka här för att ändra format på bakgrundstexten</a:t>
            </a:r>
          </a:p>
        </p:txBody>
      </p:sp>
      <p:sp>
        <p:nvSpPr>
          <p:cNvPr id="12" name="Platshållare för text 2">
            <a:extLst>
              <a:ext uri="{FF2B5EF4-FFF2-40B4-BE49-F238E27FC236}">
                <a16:creationId xmlns:a16="http://schemas.microsoft.com/office/drawing/2014/main" id="{822D64F5-3E05-9748-B749-180A57E2307B}"/>
              </a:ext>
            </a:extLst>
          </p:cNvPr>
          <p:cNvSpPr>
            <a:spLocks noGrp="1"/>
          </p:cNvSpPr>
          <p:nvPr>
            <p:ph type="body" sz="quarter" idx="22"/>
          </p:nvPr>
        </p:nvSpPr>
        <p:spPr>
          <a:xfrm>
            <a:off x="3171316" y="2230244"/>
            <a:ext cx="2801366" cy="2249680"/>
          </a:xfrm>
        </p:spPr>
        <p:txBody>
          <a:bodyPr/>
          <a:lstStyle>
            <a:lvl1pPr marL="0" indent="0">
              <a:buFontTx/>
              <a:buNone/>
              <a:defRPr sz="1200" b="0"/>
            </a:lvl1pPr>
            <a:lvl2pPr marL="358775" indent="0">
              <a:buFontTx/>
              <a:buNone/>
              <a:defRPr/>
            </a:lvl2pPr>
            <a:lvl3pPr marL="539750" indent="0">
              <a:buFontTx/>
              <a:buNone/>
              <a:defRPr/>
            </a:lvl3pPr>
            <a:lvl4pPr marL="715962" indent="0">
              <a:buFontTx/>
              <a:buNone/>
              <a:defRPr/>
            </a:lvl4pPr>
            <a:lvl5pPr marL="898525" indent="0">
              <a:buFontTx/>
              <a:buNone/>
              <a:defRPr/>
            </a:lvl5pPr>
          </a:lstStyle>
          <a:p>
            <a:pPr lvl="0"/>
            <a:r>
              <a:rPr lang="sv-SE"/>
              <a:t>Klicka här för att ändra format på bakgrundstexten</a:t>
            </a:r>
          </a:p>
        </p:txBody>
      </p:sp>
      <p:sp>
        <p:nvSpPr>
          <p:cNvPr id="13" name="Platshållare för text 2">
            <a:extLst>
              <a:ext uri="{FF2B5EF4-FFF2-40B4-BE49-F238E27FC236}">
                <a16:creationId xmlns:a16="http://schemas.microsoft.com/office/drawing/2014/main" id="{774A7529-5335-6543-9096-9170BFF50054}"/>
              </a:ext>
            </a:extLst>
          </p:cNvPr>
          <p:cNvSpPr>
            <a:spLocks noGrp="1"/>
          </p:cNvSpPr>
          <p:nvPr>
            <p:ph type="body" sz="quarter" idx="23"/>
          </p:nvPr>
        </p:nvSpPr>
        <p:spPr>
          <a:xfrm>
            <a:off x="6091807" y="2230244"/>
            <a:ext cx="2801366" cy="2249680"/>
          </a:xfrm>
        </p:spPr>
        <p:txBody>
          <a:bodyPr/>
          <a:lstStyle>
            <a:lvl1pPr marL="0" indent="0">
              <a:buFontTx/>
              <a:buNone/>
              <a:defRPr sz="1200" b="0"/>
            </a:lvl1pPr>
            <a:lvl2pPr marL="358775" indent="0">
              <a:buFontTx/>
              <a:buNone/>
              <a:defRPr/>
            </a:lvl2pPr>
            <a:lvl3pPr marL="539750" indent="0">
              <a:buFontTx/>
              <a:buNone/>
              <a:defRPr/>
            </a:lvl3pPr>
            <a:lvl4pPr marL="715962" indent="0">
              <a:buFontTx/>
              <a:buNone/>
              <a:defRPr/>
            </a:lvl4pPr>
            <a:lvl5pPr marL="898525" indent="0">
              <a:buFontTx/>
              <a:buNone/>
              <a:defRPr/>
            </a:lvl5pPr>
          </a:lstStyle>
          <a:p>
            <a:pPr lvl="0"/>
            <a:r>
              <a:rPr lang="sv-SE"/>
              <a:t>Klicka här för att ändra format på bakgrundstexten</a:t>
            </a:r>
          </a:p>
        </p:txBody>
      </p:sp>
      <p:sp>
        <p:nvSpPr>
          <p:cNvPr id="25" name="Platshållare för text 24">
            <a:extLst>
              <a:ext uri="{FF2B5EF4-FFF2-40B4-BE49-F238E27FC236}">
                <a16:creationId xmlns:a16="http://schemas.microsoft.com/office/drawing/2014/main" id="{6A24E9BB-FD9B-0F45-9AA4-45A769EA2F45}"/>
              </a:ext>
            </a:extLst>
          </p:cNvPr>
          <p:cNvSpPr>
            <a:spLocks noGrp="1"/>
          </p:cNvSpPr>
          <p:nvPr>
            <p:ph type="body" sz="quarter" idx="25" hasCustomPrompt="1"/>
          </p:nvPr>
        </p:nvSpPr>
        <p:spPr>
          <a:xfrm>
            <a:off x="250825" y="1455738"/>
            <a:ext cx="2801938" cy="546412"/>
          </a:xfrm>
        </p:spPr>
        <p:txBody>
          <a:bodyPr lIns="0" anchor="ctr" anchorCtr="0"/>
          <a:lstStyle>
            <a:lvl1pPr marL="0" indent="0">
              <a:lnSpc>
                <a:spcPct val="100000"/>
              </a:lnSpc>
              <a:spcBef>
                <a:spcPts val="0"/>
              </a:spcBef>
              <a:buFontTx/>
              <a:buNone/>
              <a:defRPr sz="1400" b="1"/>
            </a:lvl1pPr>
          </a:lstStyle>
          <a:p>
            <a:r>
              <a:rPr lang="sv-SE" dirty="0"/>
              <a:t>Välj vit eller svart text för kontrast</a:t>
            </a:r>
          </a:p>
        </p:txBody>
      </p:sp>
      <p:sp>
        <p:nvSpPr>
          <p:cNvPr id="26" name="Platshållare för text 24">
            <a:extLst>
              <a:ext uri="{FF2B5EF4-FFF2-40B4-BE49-F238E27FC236}">
                <a16:creationId xmlns:a16="http://schemas.microsoft.com/office/drawing/2014/main" id="{64BF0BA8-D03D-B048-821F-4578DCC2CF65}"/>
              </a:ext>
            </a:extLst>
          </p:cNvPr>
          <p:cNvSpPr>
            <a:spLocks noGrp="1"/>
          </p:cNvSpPr>
          <p:nvPr>
            <p:ph type="body" sz="quarter" idx="26" hasCustomPrompt="1"/>
          </p:nvPr>
        </p:nvSpPr>
        <p:spPr>
          <a:xfrm>
            <a:off x="3171316" y="1455738"/>
            <a:ext cx="2801938" cy="546412"/>
          </a:xfrm>
        </p:spPr>
        <p:txBody>
          <a:bodyPr lIns="0" anchor="ctr" anchorCtr="0"/>
          <a:lstStyle>
            <a:lvl1pPr marL="0" indent="0">
              <a:lnSpc>
                <a:spcPct val="100000"/>
              </a:lnSpc>
              <a:spcBef>
                <a:spcPts val="0"/>
              </a:spcBef>
              <a:buFontTx/>
              <a:buNone/>
              <a:defRPr sz="1400" b="1"/>
            </a:lvl1pPr>
          </a:lstStyle>
          <a:p>
            <a:r>
              <a:rPr lang="sv-SE" dirty="0"/>
              <a:t>Välj vit eller svart text för kontrast</a:t>
            </a:r>
          </a:p>
        </p:txBody>
      </p:sp>
      <p:sp>
        <p:nvSpPr>
          <p:cNvPr id="27" name="Platshållare för text 24">
            <a:extLst>
              <a:ext uri="{FF2B5EF4-FFF2-40B4-BE49-F238E27FC236}">
                <a16:creationId xmlns:a16="http://schemas.microsoft.com/office/drawing/2014/main" id="{7D68CD20-9C95-544F-AABB-711A6DADC162}"/>
              </a:ext>
            </a:extLst>
          </p:cNvPr>
          <p:cNvSpPr>
            <a:spLocks noGrp="1"/>
          </p:cNvSpPr>
          <p:nvPr>
            <p:ph type="body" sz="quarter" idx="27" hasCustomPrompt="1"/>
          </p:nvPr>
        </p:nvSpPr>
        <p:spPr>
          <a:xfrm>
            <a:off x="6091807" y="1455738"/>
            <a:ext cx="2801938" cy="546412"/>
          </a:xfrm>
        </p:spPr>
        <p:txBody>
          <a:bodyPr lIns="0" anchor="ctr" anchorCtr="0"/>
          <a:lstStyle>
            <a:lvl1pPr marL="0" indent="0">
              <a:lnSpc>
                <a:spcPct val="100000"/>
              </a:lnSpc>
              <a:spcBef>
                <a:spcPts val="0"/>
              </a:spcBef>
              <a:buFontTx/>
              <a:buNone/>
              <a:defRPr sz="1400" b="1"/>
            </a:lvl1pPr>
          </a:lstStyle>
          <a:p>
            <a:r>
              <a:rPr lang="sv-SE" dirty="0"/>
              <a:t>Välj vit eller svart text för kontrast</a:t>
            </a:r>
          </a:p>
        </p:txBody>
      </p:sp>
    </p:spTree>
    <p:extLst>
      <p:ext uri="{BB962C8B-B14F-4D97-AF65-F5344CB8AC3E}">
        <p14:creationId xmlns:p14="http://schemas.microsoft.com/office/powerpoint/2010/main" val="1685140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8" orient="horz" pos="917">
          <p15:clr>
            <a:srgbClr val="9FCC3B"/>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file://localhost/Volumes/Centralen/HD1/Vastra%20Gotalandsregionen/VGR%2015-2735%20Utveckling%20grafisk%20profil/Mallar%202015/Powerpoint/Dekor_powerpoint/Blue/Bullet_blue.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52000" y="302400"/>
            <a:ext cx="8641174" cy="1036800"/>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251999" y="1095376"/>
            <a:ext cx="8641175" cy="3384550"/>
          </a:xfrm>
          <a:prstGeom prst="rect">
            <a:avLst/>
          </a:prstGeom>
        </p:spPr>
        <p:txBody>
          <a:bodyPr vert="horz" lIns="0" tIns="0" rIns="0" bIns="0" spcCol="18000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4"/>
          <p:cNvPicPr>
            <a:picLocks noChangeAspect="1"/>
          </p:cNvPicPr>
          <p:nvPr/>
        </p:nvPicPr>
        <p:blipFill>
          <a:blip r:embed="rId17" r:link="rId18">
            <a:extLst>
              <a:ext uri="{28A0092B-C50C-407E-A947-70E740481C1C}">
                <a14:useLocalDpi xmlns:a14="http://schemas.microsoft.com/office/drawing/2010/main" val="0"/>
              </a:ext>
            </a:extLst>
          </a:blip>
          <a:stretch>
            <a:fillRect/>
          </a:stretch>
        </p:blipFill>
        <p:spPr bwMode="auto">
          <a:xfrm>
            <a:off x="19" y="4969515"/>
            <a:ext cx="9146820" cy="176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3"/>
          <p:cNvSpPr>
            <a:spLocks noGrp="1"/>
          </p:cNvSpPr>
          <p:nvPr>
            <p:ph type="dt" sz="half" idx="2"/>
          </p:nvPr>
        </p:nvSpPr>
        <p:spPr>
          <a:xfrm>
            <a:off x="488175" y="4643360"/>
            <a:ext cx="1221679" cy="274637"/>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9" name="Platshållare för sidfot 4"/>
          <p:cNvSpPr>
            <a:spLocks noGrp="1"/>
          </p:cNvSpPr>
          <p:nvPr>
            <p:ph type="ftr" sz="quarter" idx="3"/>
          </p:nvPr>
        </p:nvSpPr>
        <p:spPr>
          <a:xfrm>
            <a:off x="1740829" y="4643360"/>
            <a:ext cx="4466683" cy="274637"/>
          </a:xfrm>
          <a:prstGeom prst="rect">
            <a:avLst/>
          </a:prstGeom>
        </p:spPr>
        <p:txBody>
          <a:bodyPr vert="horz" lIns="91440" tIns="45720" rIns="91440" bIns="45720" rtlCol="0" anchor="ctr"/>
          <a:lstStyle>
            <a:lvl1pPr algn="l">
              <a:defRPr sz="1200">
                <a:solidFill>
                  <a:srgbClr val="000000"/>
                </a:solidFill>
              </a:defRPr>
            </a:lvl1pPr>
          </a:lstStyle>
          <a:p>
            <a:endParaRPr lang="sv-SE" dirty="0"/>
          </a:p>
        </p:txBody>
      </p:sp>
    </p:spTree>
    <p:extLst>
      <p:ext uri="{BB962C8B-B14F-4D97-AF65-F5344CB8AC3E}">
        <p14:creationId xmlns:p14="http://schemas.microsoft.com/office/powerpoint/2010/main" val="2367071769"/>
      </p:ext>
    </p:extLst>
  </p:cSld>
  <p:clrMap bg1="lt1" tx1="dk1" bg2="lt2" tx2="dk2" accent1="accent1" accent2="accent2" accent3="accent3" accent4="accent4" accent5="accent5" accent6="accent6" hlink="hlink" folHlink="folHlink"/>
  <p:sldLayoutIdLst>
    <p:sldLayoutId id="2147483664" r:id="rId1"/>
    <p:sldLayoutId id="2147483682" r:id="rId2"/>
    <p:sldLayoutId id="2147483662" r:id="rId3"/>
    <p:sldLayoutId id="2147483676" r:id="rId4"/>
    <p:sldLayoutId id="2147483677" r:id="rId5"/>
    <p:sldLayoutId id="2147483678" r:id="rId6"/>
    <p:sldLayoutId id="2147483674" r:id="rId7"/>
    <p:sldLayoutId id="2147483655" r:id="rId8"/>
    <p:sldLayoutId id="2147483679" r:id="rId9"/>
    <p:sldLayoutId id="2147483681" r:id="rId10"/>
    <p:sldLayoutId id="2147483680" r:id="rId11"/>
    <p:sldLayoutId id="2147483669" r:id="rId12"/>
    <p:sldLayoutId id="2147483673" r:id="rId13"/>
    <p:sldLayoutId id="2147483654" r:id="rId14"/>
    <p:sldLayoutId id="2147483685"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360363" marR="0" indent="-360363" algn="l" defTabSz="685800" rtl="0" eaLnBrk="1" fontAlgn="auto" latinLnBrk="0" hangingPunct="1">
        <a:lnSpc>
          <a:spcPct val="100000"/>
        </a:lnSpc>
        <a:spcBef>
          <a:spcPts val="750"/>
        </a:spcBef>
        <a:spcAft>
          <a:spcPts val="0"/>
        </a:spcAft>
        <a:buClrTx/>
        <a:buSzPct val="100000"/>
        <a:buFontTx/>
        <a:buBlip>
          <a:blip r:embed="rId19" r:link="rId20"/>
        </a:buBlip>
        <a:tabLst/>
        <a:defRPr sz="1600" b="1" kern="1200">
          <a:solidFill>
            <a:schemeClr val="tx1"/>
          </a:solidFill>
          <a:latin typeface="+mn-lt"/>
          <a:ea typeface="+mn-ea"/>
          <a:cs typeface="+mn-cs"/>
        </a:defRPr>
      </a:lvl1pPr>
      <a:lvl2pPr marL="539750" marR="0" indent="-180975"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600" kern="1200">
          <a:solidFill>
            <a:schemeClr val="tx1"/>
          </a:solidFill>
          <a:latin typeface="+mn-lt"/>
          <a:ea typeface="+mn-ea"/>
          <a:cs typeface="+mn-cs"/>
        </a:defRPr>
      </a:lvl2pPr>
      <a:lvl3pPr marL="715963" marR="0" indent="-176213"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350" kern="1200">
          <a:solidFill>
            <a:schemeClr val="tx1"/>
          </a:solidFill>
          <a:latin typeface="+mn-lt"/>
          <a:ea typeface="+mn-ea"/>
          <a:cs typeface="+mn-cs"/>
        </a:defRPr>
      </a:lvl3pPr>
      <a:lvl4pPr marL="898525" marR="0" indent="-182563"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350" kern="1200">
          <a:solidFill>
            <a:schemeClr val="tx1"/>
          </a:solidFill>
          <a:latin typeface="+mn-lt"/>
          <a:ea typeface="+mn-ea"/>
          <a:cs typeface="+mn-cs"/>
        </a:defRPr>
      </a:lvl4pPr>
      <a:lvl5pPr marL="1073150" marR="0" indent="-174625" algn="l" defTabSz="685800" rtl="0" eaLnBrk="1" fontAlgn="auto" latinLnBrk="0" hangingPunct="1">
        <a:lnSpc>
          <a:spcPct val="100000"/>
        </a:lnSpc>
        <a:spcBef>
          <a:spcPts val="375"/>
        </a:spcBef>
        <a:spcAft>
          <a:spcPts val="0"/>
        </a:spcAft>
        <a:buClr>
          <a:schemeClr val="accent1"/>
        </a:buClr>
        <a:buSzPct val="100000"/>
        <a:buFont typeface="Calibri" panose="020F0502020204030204" pitchFamily="34" charset="0"/>
        <a:buChar char="‒"/>
        <a:tabLst/>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79">
          <p15:clr>
            <a:srgbClr val="A4A3A4"/>
          </p15:clr>
        </p15:guide>
        <p15:guide id="2" pos="158">
          <p15:clr>
            <a:srgbClr val="A4A3A4"/>
          </p15:clr>
        </p15:guide>
        <p15:guide id="3" pos="5602">
          <p15:clr>
            <a:srgbClr val="A4A3A4"/>
          </p15:clr>
        </p15:guide>
        <p15:guide id="4" orient="horz" pos="191">
          <p15:clr>
            <a:srgbClr val="F26B43"/>
          </p15:clr>
        </p15:guide>
        <p15:guide id="5" orient="horz" pos="2822">
          <p15:clr>
            <a:srgbClr val="9FCC3B"/>
          </p15:clr>
        </p15:guide>
        <p15:guide id="6" orient="horz" pos="690">
          <p15:clr>
            <a:srgbClr val="9FCC3B"/>
          </p15:clr>
        </p15:guide>
        <p15:guide id="8"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1289400-F870-4918-8E58-608A0794E81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5CE963C-D6B8-4831-B1BA-57DC7B60E79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249851-EA2B-48AA-B637-0D89841272C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CD67269-27D0-4353-8B80-77F5CA0C0207}" type="datetimeFigureOut">
              <a:rPr lang="sv-SE" smtClean="0"/>
              <a:t>2020-10-22</a:t>
            </a:fld>
            <a:endParaRPr lang="sv-SE"/>
          </a:p>
        </p:txBody>
      </p:sp>
      <p:sp>
        <p:nvSpPr>
          <p:cNvPr id="5" name="Platshållare för sidfot 4">
            <a:extLst>
              <a:ext uri="{FF2B5EF4-FFF2-40B4-BE49-F238E27FC236}">
                <a16:creationId xmlns:a16="http://schemas.microsoft.com/office/drawing/2014/main" id="{CF6DE57B-ED80-49AC-8037-2E7D76E42FD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4654334-625C-4078-B1AC-B1C58E57B87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E7D6ED-CE6B-4C14-BFA6-5869C2F004EB}" type="slidenum">
              <a:rPr lang="sv-SE" smtClean="0"/>
              <a:t>‹#›</a:t>
            </a:fld>
            <a:endParaRPr lang="sv-SE"/>
          </a:p>
        </p:txBody>
      </p:sp>
    </p:spTree>
    <p:extLst>
      <p:ext uri="{BB962C8B-B14F-4D97-AF65-F5344CB8AC3E}">
        <p14:creationId xmlns:p14="http://schemas.microsoft.com/office/powerpoint/2010/main" val="196887186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image" Target="../media/image21.emf"/><Relationship Id="rId3" Type="http://schemas.openxmlformats.org/officeDocument/2006/relationships/image" Target="../media/image11.emf"/><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5" Type="http://schemas.openxmlformats.org/officeDocument/2006/relationships/image" Target="../media/image2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 Id="rId14" Type="http://schemas.openxmlformats.org/officeDocument/2006/relationships/image" Target="../media/image22.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xml"/><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2E6487AA-37A3-4B35-945F-15D0D442EB46}"/>
              </a:ext>
            </a:extLst>
          </p:cNvPr>
          <p:cNvSpPr txBox="1"/>
          <p:nvPr/>
        </p:nvSpPr>
        <p:spPr>
          <a:xfrm>
            <a:off x="250827" y="302400"/>
            <a:ext cx="8642348" cy="672128"/>
          </a:xfrm>
          <a:prstGeom prst="rect">
            <a:avLst/>
          </a:prstGeom>
        </p:spPr>
        <p:txBody>
          <a:bodyPr vert="horz" lIns="0" tIns="0" rIns="0" bIns="0" rtlCol="0" anchor="t" anchorCtr="0">
            <a:normAutofit/>
          </a:bodyPr>
          <a:lstStyle/>
          <a:p>
            <a:pPr>
              <a:lnSpc>
                <a:spcPct val="90000"/>
              </a:lnSpc>
              <a:spcBef>
                <a:spcPct val="0"/>
              </a:spcBef>
              <a:spcAft>
                <a:spcPts val="600"/>
              </a:spcAft>
            </a:pPr>
            <a:r>
              <a:rPr lang="sv-SE" sz="2000" kern="1200" baseline="0">
                <a:latin typeface="+mj-lt"/>
                <a:ea typeface="+mj-ea"/>
                <a:cs typeface="+mj-cs"/>
              </a:rPr>
              <a:t>IT-utveckling inom Hälso- och sjukvården </a:t>
            </a:r>
          </a:p>
          <a:p>
            <a:pPr>
              <a:lnSpc>
                <a:spcPct val="90000"/>
              </a:lnSpc>
              <a:spcBef>
                <a:spcPct val="0"/>
              </a:spcBef>
              <a:spcAft>
                <a:spcPts val="600"/>
              </a:spcAft>
            </a:pPr>
            <a:r>
              <a:rPr lang="sv-SE" sz="2000" kern="1200" baseline="0">
                <a:latin typeface="+mj-lt"/>
                <a:ea typeface="+mj-ea"/>
                <a:cs typeface="+mj-cs"/>
              </a:rPr>
              <a:t>i Sverige</a:t>
            </a:r>
          </a:p>
        </p:txBody>
      </p:sp>
      <p:sp>
        <p:nvSpPr>
          <p:cNvPr id="13" name="Content Placeholder 2">
            <a:extLst>
              <a:ext uri="{FF2B5EF4-FFF2-40B4-BE49-F238E27FC236}">
                <a16:creationId xmlns:a16="http://schemas.microsoft.com/office/drawing/2014/main" id="{138B5FB8-0A7B-44FA-B90A-E6A647C9EBFA}"/>
              </a:ext>
            </a:extLst>
          </p:cNvPr>
          <p:cNvSpPr>
            <a:spLocks noGrp="1"/>
          </p:cNvSpPr>
          <p:nvPr>
            <p:ph idx="1"/>
          </p:nvPr>
        </p:nvSpPr>
        <p:spPr>
          <a:xfrm>
            <a:off x="250825" y="1098000"/>
            <a:ext cx="2801366" cy="347176"/>
          </a:xfrm>
        </p:spPr>
        <p:txBody>
          <a:bodyPr/>
          <a:lstStyle/>
          <a:p>
            <a:r>
              <a:rPr lang="en-US" dirty="0"/>
              <a:t>VGR och SKÅNE</a:t>
            </a:r>
          </a:p>
        </p:txBody>
      </p:sp>
      <p:sp>
        <p:nvSpPr>
          <p:cNvPr id="15" name="Content Placeholder 3">
            <a:extLst>
              <a:ext uri="{FF2B5EF4-FFF2-40B4-BE49-F238E27FC236}">
                <a16:creationId xmlns:a16="http://schemas.microsoft.com/office/drawing/2014/main" id="{C45E9607-19DE-45DB-980B-0677CF0F28A8}"/>
              </a:ext>
            </a:extLst>
          </p:cNvPr>
          <p:cNvSpPr>
            <a:spLocks noGrp="1"/>
          </p:cNvSpPr>
          <p:nvPr>
            <p:ph idx="19"/>
          </p:nvPr>
        </p:nvSpPr>
        <p:spPr>
          <a:xfrm>
            <a:off x="3171316" y="1098000"/>
            <a:ext cx="2801367" cy="347176"/>
          </a:xfrm>
        </p:spPr>
        <p:txBody>
          <a:bodyPr/>
          <a:lstStyle/>
          <a:p>
            <a:r>
              <a:rPr lang="en-US" dirty="0"/>
              <a:t>SUSSA </a:t>
            </a:r>
            <a:r>
              <a:rPr lang="en-US" dirty="0" err="1"/>
              <a:t>landstingen</a:t>
            </a:r>
            <a:endParaRPr lang="en-US" dirty="0"/>
          </a:p>
        </p:txBody>
      </p:sp>
      <p:sp>
        <p:nvSpPr>
          <p:cNvPr id="17" name="Content Placeholder 4">
            <a:extLst>
              <a:ext uri="{FF2B5EF4-FFF2-40B4-BE49-F238E27FC236}">
                <a16:creationId xmlns:a16="http://schemas.microsoft.com/office/drawing/2014/main" id="{8B03B0B5-162D-4EC2-9EBA-6A685111FCC3}"/>
              </a:ext>
            </a:extLst>
          </p:cNvPr>
          <p:cNvSpPr>
            <a:spLocks noGrp="1"/>
          </p:cNvSpPr>
          <p:nvPr>
            <p:ph idx="20"/>
          </p:nvPr>
        </p:nvSpPr>
        <p:spPr>
          <a:xfrm>
            <a:off x="6091807" y="1098000"/>
            <a:ext cx="2801368" cy="347176"/>
          </a:xfrm>
        </p:spPr>
        <p:txBody>
          <a:bodyPr/>
          <a:lstStyle/>
          <a:p>
            <a:r>
              <a:rPr lang="en-US" dirty="0"/>
              <a:t>Stockholm och Gotland</a:t>
            </a:r>
          </a:p>
        </p:txBody>
      </p:sp>
      <p:pic>
        <p:nvPicPr>
          <p:cNvPr id="8" name="Bildobjekt 7" descr="En bild som visar karta&#10;&#10;Automatiskt genererad beskrivning">
            <a:extLst>
              <a:ext uri="{FF2B5EF4-FFF2-40B4-BE49-F238E27FC236}">
                <a16:creationId xmlns:a16="http://schemas.microsoft.com/office/drawing/2014/main" id="{5455EDF3-D24A-4802-84D1-0844ED4DE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9334">
            <a:off x="3311625" y="726988"/>
            <a:ext cx="1836014" cy="4320035"/>
          </a:xfrm>
          <a:prstGeom prst="rect">
            <a:avLst/>
          </a:prstGeom>
          <a:noFill/>
        </p:spPr>
      </p:pic>
    </p:spTree>
    <p:extLst>
      <p:ext uri="{BB962C8B-B14F-4D97-AF65-F5344CB8AC3E}">
        <p14:creationId xmlns:p14="http://schemas.microsoft.com/office/powerpoint/2010/main" val="2601308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latshållare för innehåll 3">
            <a:extLst>
              <a:ext uri="{FF2B5EF4-FFF2-40B4-BE49-F238E27FC236}">
                <a16:creationId xmlns:a16="http://schemas.microsoft.com/office/drawing/2014/main" id="{0AADE298-438D-4F76-B36F-3FAE7A26D1FF}"/>
              </a:ext>
            </a:extLst>
          </p:cNvPr>
          <p:cNvPicPr>
            <a:picLocks noGrp="1" noChangeAspect="1"/>
          </p:cNvPicPr>
          <p:nvPr>
            <p:ph idx="1"/>
          </p:nvPr>
        </p:nvPicPr>
        <p:blipFill rotWithShape="1">
          <a:blip r:embed="rId2"/>
          <a:srcRect t="7829" r="-1" b="2855"/>
          <a:stretch/>
        </p:blipFill>
        <p:spPr>
          <a:xfrm>
            <a:off x="241300" y="241300"/>
            <a:ext cx="8661401" cy="4660901"/>
          </a:xfrm>
          <a:prstGeom prst="rect">
            <a:avLst/>
          </a:prstGeom>
        </p:spPr>
      </p:pic>
    </p:spTree>
    <p:extLst>
      <p:ext uri="{BB962C8B-B14F-4D97-AF65-F5344CB8AC3E}">
        <p14:creationId xmlns:p14="http://schemas.microsoft.com/office/powerpoint/2010/main" val="332886642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ED5EF2-586C-4617-A933-3F67B363A4F4}"/>
              </a:ext>
            </a:extLst>
          </p:cNvPr>
          <p:cNvSpPr>
            <a:spLocks noGrp="1"/>
          </p:cNvSpPr>
          <p:nvPr>
            <p:ph type="title"/>
          </p:nvPr>
        </p:nvSpPr>
        <p:spPr/>
        <p:txBody>
          <a:bodyPr/>
          <a:lstStyle/>
          <a:p>
            <a:r>
              <a:rPr lang="sv-SE" dirty="0"/>
              <a:t>Omfattar hela systemmiljön</a:t>
            </a:r>
          </a:p>
        </p:txBody>
      </p:sp>
      <p:pic>
        <p:nvPicPr>
          <p:cNvPr id="5" name="Platshållare för innehåll 4">
            <a:extLst>
              <a:ext uri="{FF2B5EF4-FFF2-40B4-BE49-F238E27FC236}">
                <a16:creationId xmlns:a16="http://schemas.microsoft.com/office/drawing/2014/main" id="{B05DE686-C20E-4A96-BAB9-4341BF19F5BE}"/>
              </a:ext>
            </a:extLst>
          </p:cNvPr>
          <p:cNvPicPr>
            <a:picLocks noGrp="1" noChangeAspect="1"/>
          </p:cNvPicPr>
          <p:nvPr>
            <p:ph idx="1"/>
          </p:nvPr>
        </p:nvPicPr>
        <p:blipFill>
          <a:blip r:embed="rId2"/>
          <a:stretch>
            <a:fillRect/>
          </a:stretch>
        </p:blipFill>
        <p:spPr>
          <a:xfrm>
            <a:off x="3313416" y="3060875"/>
            <a:ext cx="5590546" cy="2082625"/>
          </a:xfrm>
          <a:prstGeom prst="rect">
            <a:avLst/>
          </a:prstGeom>
        </p:spPr>
      </p:pic>
      <p:pic>
        <p:nvPicPr>
          <p:cNvPr id="4" name="Bildobjekt 3">
            <a:extLst>
              <a:ext uri="{FF2B5EF4-FFF2-40B4-BE49-F238E27FC236}">
                <a16:creationId xmlns:a16="http://schemas.microsoft.com/office/drawing/2014/main" id="{77B93891-E5E9-4901-A446-09E433FC75B0}"/>
              </a:ext>
            </a:extLst>
          </p:cNvPr>
          <p:cNvPicPr>
            <a:picLocks noChangeAspect="1"/>
          </p:cNvPicPr>
          <p:nvPr/>
        </p:nvPicPr>
        <p:blipFill>
          <a:blip r:embed="rId3"/>
          <a:stretch>
            <a:fillRect/>
          </a:stretch>
        </p:blipFill>
        <p:spPr>
          <a:xfrm>
            <a:off x="389013" y="1207809"/>
            <a:ext cx="5921889" cy="1873447"/>
          </a:xfrm>
          <a:prstGeom prst="rect">
            <a:avLst/>
          </a:prstGeom>
        </p:spPr>
      </p:pic>
    </p:spTree>
    <p:extLst>
      <p:ext uri="{BB962C8B-B14F-4D97-AF65-F5344CB8AC3E}">
        <p14:creationId xmlns:p14="http://schemas.microsoft.com/office/powerpoint/2010/main" val="116952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590B1D-9459-4144-8F69-C5270F5B7280}"/>
              </a:ext>
            </a:extLst>
          </p:cNvPr>
          <p:cNvSpPr>
            <a:spLocks noGrp="1"/>
          </p:cNvSpPr>
          <p:nvPr>
            <p:ph type="ctrTitle"/>
          </p:nvPr>
        </p:nvSpPr>
        <p:spPr/>
        <p:txBody>
          <a:bodyPr/>
          <a:lstStyle/>
          <a:p>
            <a:r>
              <a:rPr lang="sv-SE"/>
              <a:t>Framtidens vårdinformationsmiljö</a:t>
            </a:r>
            <a:br>
              <a:rPr lang="sv-SE"/>
            </a:br>
            <a:endParaRPr lang="sv-SE" sz="2400"/>
          </a:p>
        </p:txBody>
      </p:sp>
    </p:spTree>
    <p:extLst>
      <p:ext uri="{BB962C8B-B14F-4D97-AF65-F5344CB8AC3E}">
        <p14:creationId xmlns:p14="http://schemas.microsoft.com/office/powerpoint/2010/main" val="2876856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020E2E7-28AE-47B4-9BF2-3A0C59ECD58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271" b="9271"/>
          <a:stretch>
            <a:fillRect/>
          </a:stretch>
        </p:blipFill>
        <p:spPr>
          <a:xfrm>
            <a:off x="0" y="948497"/>
            <a:ext cx="9144000" cy="4023673"/>
          </a:xfrm>
        </p:spPr>
      </p:pic>
      <p:sp>
        <p:nvSpPr>
          <p:cNvPr id="3" name="Rubrik 2">
            <a:extLst>
              <a:ext uri="{FF2B5EF4-FFF2-40B4-BE49-F238E27FC236}">
                <a16:creationId xmlns:a16="http://schemas.microsoft.com/office/drawing/2014/main" id="{9C8BB4B3-0BB0-4838-A65D-E1587D99FDD0}"/>
              </a:ext>
            </a:extLst>
          </p:cNvPr>
          <p:cNvSpPr>
            <a:spLocks noGrp="1"/>
          </p:cNvSpPr>
          <p:nvPr>
            <p:ph type="ctrTitle"/>
          </p:nvPr>
        </p:nvSpPr>
        <p:spPr>
          <a:xfrm>
            <a:off x="250825" y="49362"/>
            <a:ext cx="8950012" cy="856800"/>
          </a:xfrm>
          <a:noFill/>
        </p:spPr>
        <p:txBody>
          <a:bodyPr>
            <a:noAutofit/>
          </a:bodyPr>
          <a:lstStyle/>
          <a:p>
            <a:r>
              <a:rPr lang="sv-SE" sz="2400"/>
              <a:t>Millennium blir navet i den nya vårdinformationsmiljön</a:t>
            </a:r>
          </a:p>
        </p:txBody>
      </p:sp>
      <p:sp>
        <p:nvSpPr>
          <p:cNvPr id="2" name="textruta 1">
            <a:extLst>
              <a:ext uri="{FF2B5EF4-FFF2-40B4-BE49-F238E27FC236}">
                <a16:creationId xmlns:a16="http://schemas.microsoft.com/office/drawing/2014/main" id="{90A64F97-9FAC-4BC7-8454-2076EC685787}"/>
              </a:ext>
            </a:extLst>
          </p:cNvPr>
          <p:cNvSpPr txBox="1"/>
          <p:nvPr/>
        </p:nvSpPr>
        <p:spPr>
          <a:xfrm>
            <a:off x="4052476" y="1722648"/>
            <a:ext cx="1875612" cy="461665"/>
          </a:xfrm>
          <a:prstGeom prst="rect">
            <a:avLst/>
          </a:prstGeom>
          <a:solidFill>
            <a:schemeClr val="tx1">
              <a:alpha val="40000"/>
            </a:schemeClr>
          </a:solidFill>
        </p:spPr>
        <p:txBody>
          <a:bodyPr wrap="square" rtlCol="0">
            <a:spAutoFit/>
          </a:bodyPr>
          <a:lstStyle/>
          <a:p>
            <a:r>
              <a:rPr lang="sv-SE" sz="2400" b="1">
                <a:solidFill>
                  <a:schemeClr val="bg1"/>
                </a:solidFill>
              </a:rPr>
              <a:t>Patientportal</a:t>
            </a:r>
          </a:p>
        </p:txBody>
      </p:sp>
      <p:sp>
        <p:nvSpPr>
          <p:cNvPr id="11" name="textruta 10">
            <a:extLst>
              <a:ext uri="{FF2B5EF4-FFF2-40B4-BE49-F238E27FC236}">
                <a16:creationId xmlns:a16="http://schemas.microsoft.com/office/drawing/2014/main" id="{64D530D0-290C-4898-BBD1-5F147C6AF3BA}"/>
              </a:ext>
            </a:extLst>
          </p:cNvPr>
          <p:cNvSpPr txBox="1"/>
          <p:nvPr/>
        </p:nvSpPr>
        <p:spPr>
          <a:xfrm>
            <a:off x="6340215" y="1137612"/>
            <a:ext cx="2299513" cy="461665"/>
          </a:xfrm>
          <a:prstGeom prst="rect">
            <a:avLst/>
          </a:prstGeom>
          <a:solidFill>
            <a:schemeClr val="tx1">
              <a:alpha val="40000"/>
            </a:schemeClr>
          </a:solidFill>
        </p:spPr>
        <p:txBody>
          <a:bodyPr wrap="square" rtlCol="0">
            <a:spAutoFit/>
          </a:bodyPr>
          <a:lstStyle/>
          <a:p>
            <a:r>
              <a:rPr lang="sv-SE" sz="2400" b="1">
                <a:solidFill>
                  <a:schemeClr val="bg1"/>
                </a:solidFill>
              </a:rPr>
              <a:t>Läkemedelslista</a:t>
            </a:r>
          </a:p>
        </p:txBody>
      </p:sp>
      <p:sp>
        <p:nvSpPr>
          <p:cNvPr id="12" name="textruta 11">
            <a:extLst>
              <a:ext uri="{FF2B5EF4-FFF2-40B4-BE49-F238E27FC236}">
                <a16:creationId xmlns:a16="http://schemas.microsoft.com/office/drawing/2014/main" id="{9E091A8A-FCD3-44AE-BEFD-C1DED987A39B}"/>
              </a:ext>
            </a:extLst>
          </p:cNvPr>
          <p:cNvSpPr txBox="1"/>
          <p:nvPr/>
        </p:nvSpPr>
        <p:spPr>
          <a:xfrm>
            <a:off x="6426010" y="3972637"/>
            <a:ext cx="1693249" cy="461665"/>
          </a:xfrm>
          <a:prstGeom prst="rect">
            <a:avLst/>
          </a:prstGeom>
          <a:solidFill>
            <a:schemeClr val="tx1">
              <a:alpha val="40000"/>
            </a:schemeClr>
          </a:solidFill>
        </p:spPr>
        <p:txBody>
          <a:bodyPr wrap="square" rtlCol="0">
            <a:spAutoFit/>
          </a:bodyPr>
          <a:lstStyle/>
          <a:p>
            <a:r>
              <a:rPr lang="sv-SE" sz="2400" b="1">
                <a:solidFill>
                  <a:schemeClr val="bg1"/>
                </a:solidFill>
              </a:rPr>
              <a:t>Vårdplaner</a:t>
            </a:r>
          </a:p>
        </p:txBody>
      </p:sp>
      <p:sp>
        <p:nvSpPr>
          <p:cNvPr id="13" name="textruta 12">
            <a:extLst>
              <a:ext uri="{FF2B5EF4-FFF2-40B4-BE49-F238E27FC236}">
                <a16:creationId xmlns:a16="http://schemas.microsoft.com/office/drawing/2014/main" id="{FFD90348-7082-4EC4-A4BE-F8DBAE547DBB}"/>
              </a:ext>
            </a:extLst>
          </p:cNvPr>
          <p:cNvSpPr txBox="1"/>
          <p:nvPr/>
        </p:nvSpPr>
        <p:spPr>
          <a:xfrm>
            <a:off x="912164" y="3652310"/>
            <a:ext cx="2365209" cy="461665"/>
          </a:xfrm>
          <a:prstGeom prst="rect">
            <a:avLst/>
          </a:prstGeom>
          <a:solidFill>
            <a:schemeClr val="tx1">
              <a:alpha val="40000"/>
            </a:schemeClr>
          </a:solidFill>
        </p:spPr>
        <p:txBody>
          <a:bodyPr wrap="square" rtlCol="0">
            <a:spAutoFit/>
          </a:bodyPr>
          <a:lstStyle/>
          <a:p>
            <a:r>
              <a:rPr lang="sv-SE" sz="2400" b="1">
                <a:solidFill>
                  <a:schemeClr val="bg1"/>
                </a:solidFill>
              </a:rPr>
              <a:t>Resurshantering</a:t>
            </a:r>
          </a:p>
        </p:txBody>
      </p:sp>
      <p:sp>
        <p:nvSpPr>
          <p:cNvPr id="14" name="textruta 13">
            <a:extLst>
              <a:ext uri="{FF2B5EF4-FFF2-40B4-BE49-F238E27FC236}">
                <a16:creationId xmlns:a16="http://schemas.microsoft.com/office/drawing/2014/main" id="{DA6AAB4D-3E5F-4B81-B516-36AAA9CF7632}"/>
              </a:ext>
            </a:extLst>
          </p:cNvPr>
          <p:cNvSpPr txBox="1"/>
          <p:nvPr/>
        </p:nvSpPr>
        <p:spPr>
          <a:xfrm>
            <a:off x="5739180" y="2640792"/>
            <a:ext cx="3066910" cy="461665"/>
          </a:xfrm>
          <a:prstGeom prst="rect">
            <a:avLst/>
          </a:prstGeom>
          <a:solidFill>
            <a:schemeClr val="tx1">
              <a:alpha val="40000"/>
            </a:schemeClr>
          </a:solidFill>
        </p:spPr>
        <p:txBody>
          <a:bodyPr wrap="square" rtlCol="0">
            <a:spAutoFit/>
          </a:bodyPr>
          <a:lstStyle/>
          <a:p>
            <a:r>
              <a:rPr lang="sv-SE" sz="2400" b="1">
                <a:solidFill>
                  <a:schemeClr val="bg1"/>
                </a:solidFill>
              </a:rPr>
              <a:t>Vårdbegäran/remisser</a:t>
            </a:r>
          </a:p>
        </p:txBody>
      </p:sp>
      <p:sp>
        <p:nvSpPr>
          <p:cNvPr id="15" name="textruta 14">
            <a:extLst>
              <a:ext uri="{FF2B5EF4-FFF2-40B4-BE49-F238E27FC236}">
                <a16:creationId xmlns:a16="http://schemas.microsoft.com/office/drawing/2014/main" id="{AD6A65F5-AC3B-4E23-A26F-03750725EEF6}"/>
              </a:ext>
            </a:extLst>
          </p:cNvPr>
          <p:cNvSpPr txBox="1"/>
          <p:nvPr/>
        </p:nvSpPr>
        <p:spPr>
          <a:xfrm>
            <a:off x="1016760" y="2340917"/>
            <a:ext cx="1717363" cy="461665"/>
          </a:xfrm>
          <a:prstGeom prst="rect">
            <a:avLst/>
          </a:prstGeom>
          <a:solidFill>
            <a:schemeClr val="tx1">
              <a:alpha val="40000"/>
            </a:schemeClr>
          </a:solidFill>
        </p:spPr>
        <p:txBody>
          <a:bodyPr wrap="square" rtlCol="0">
            <a:spAutoFit/>
          </a:bodyPr>
          <a:lstStyle/>
          <a:p>
            <a:r>
              <a:rPr lang="sv-SE" sz="2400" b="1">
                <a:solidFill>
                  <a:schemeClr val="bg1"/>
                </a:solidFill>
              </a:rPr>
              <a:t>Beslutsstöd</a:t>
            </a:r>
          </a:p>
        </p:txBody>
      </p:sp>
      <p:sp>
        <p:nvSpPr>
          <p:cNvPr id="16" name="textruta 15">
            <a:extLst>
              <a:ext uri="{FF2B5EF4-FFF2-40B4-BE49-F238E27FC236}">
                <a16:creationId xmlns:a16="http://schemas.microsoft.com/office/drawing/2014/main" id="{4AB95E79-E980-4918-9756-AE23500040AE}"/>
              </a:ext>
            </a:extLst>
          </p:cNvPr>
          <p:cNvSpPr txBox="1"/>
          <p:nvPr/>
        </p:nvSpPr>
        <p:spPr>
          <a:xfrm>
            <a:off x="402592" y="1291295"/>
            <a:ext cx="3145612" cy="461665"/>
          </a:xfrm>
          <a:prstGeom prst="rect">
            <a:avLst/>
          </a:prstGeom>
          <a:solidFill>
            <a:schemeClr val="tx1">
              <a:alpha val="40000"/>
            </a:schemeClr>
          </a:solidFill>
        </p:spPr>
        <p:txBody>
          <a:bodyPr wrap="square" rtlCol="0">
            <a:spAutoFit/>
          </a:bodyPr>
          <a:lstStyle/>
          <a:p>
            <a:r>
              <a:rPr lang="sv-SE" sz="2400" b="1">
                <a:solidFill>
                  <a:schemeClr val="bg1"/>
                </a:solidFill>
              </a:rPr>
              <a:t>Journaldokumentation</a:t>
            </a:r>
          </a:p>
        </p:txBody>
      </p:sp>
      <p:sp>
        <p:nvSpPr>
          <p:cNvPr id="19" name="textruta 14">
            <a:extLst>
              <a:ext uri="{FF2B5EF4-FFF2-40B4-BE49-F238E27FC236}">
                <a16:creationId xmlns:a16="http://schemas.microsoft.com/office/drawing/2014/main" id="{E9F4E4DB-C754-4083-B816-67BA3C3A8B3F}"/>
              </a:ext>
            </a:extLst>
          </p:cNvPr>
          <p:cNvSpPr txBox="1"/>
          <p:nvPr/>
        </p:nvSpPr>
        <p:spPr>
          <a:xfrm>
            <a:off x="4356572" y="3553751"/>
            <a:ext cx="1693248" cy="461665"/>
          </a:xfrm>
          <a:prstGeom prst="rect">
            <a:avLst/>
          </a:prstGeom>
          <a:solidFill>
            <a:schemeClr val="tx1">
              <a:alpha val="40000"/>
            </a:schemeClr>
          </a:solidFill>
        </p:spPr>
        <p:txBody>
          <a:bodyPr wrap="square" rtlCol="0">
            <a:spAutoFit/>
          </a:bodyPr>
          <a:lstStyle/>
          <a:p>
            <a:r>
              <a:rPr lang="sv-SE" sz="2400" b="1">
                <a:solidFill>
                  <a:schemeClr val="bg1"/>
                </a:solidFill>
              </a:rPr>
              <a:t>Processtöd</a:t>
            </a:r>
          </a:p>
        </p:txBody>
      </p:sp>
    </p:spTree>
    <p:extLst>
      <p:ext uri="{BB962C8B-B14F-4D97-AF65-F5344CB8AC3E}">
        <p14:creationId xmlns:p14="http://schemas.microsoft.com/office/powerpoint/2010/main" val="2932046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278E8F-9D95-44A9-918A-978D0932EBA3}"/>
              </a:ext>
            </a:extLst>
          </p:cNvPr>
          <p:cNvSpPr>
            <a:spLocks noGrp="1"/>
          </p:cNvSpPr>
          <p:nvPr>
            <p:ph type="ctrTitle"/>
          </p:nvPr>
        </p:nvSpPr>
        <p:spPr>
          <a:xfrm>
            <a:off x="250828" y="302401"/>
            <a:ext cx="8642348" cy="672128"/>
          </a:xfrm>
        </p:spPr>
        <p:txBody>
          <a:bodyPr/>
          <a:lstStyle/>
          <a:p>
            <a:r>
              <a:rPr lang="sv-SE" sz="2700" dirty="0">
                <a:solidFill>
                  <a:schemeClr val="accent1">
                    <a:lumMod val="75000"/>
                  </a:schemeClr>
                </a:solidFill>
              </a:rPr>
              <a:t>På väg mot framtidens vårdinformationsmiljö</a:t>
            </a:r>
          </a:p>
        </p:txBody>
      </p:sp>
      <p:sp>
        <p:nvSpPr>
          <p:cNvPr id="67" name="Ellips 66"/>
          <p:cNvSpPr/>
          <p:nvPr/>
        </p:nvSpPr>
        <p:spPr>
          <a:xfrm>
            <a:off x="2607494" y="1017179"/>
            <a:ext cx="3646572" cy="3637157"/>
          </a:xfrm>
          <a:prstGeom prst="ellipse">
            <a:avLst/>
          </a:prstGeom>
          <a:noFill/>
          <a:ln w="28575">
            <a:solidFill>
              <a:srgbClr val="33689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srgbClr val="FFFFFF"/>
              </a:solidFill>
              <a:latin typeface="Calibri"/>
            </a:endParaRPr>
          </a:p>
        </p:txBody>
      </p:sp>
      <p:sp>
        <p:nvSpPr>
          <p:cNvPr id="109" name="Ellips 108">
            <a:extLst>
              <a:ext uri="{FF2B5EF4-FFF2-40B4-BE49-F238E27FC236}">
                <a16:creationId xmlns:a16="http://schemas.microsoft.com/office/drawing/2014/main" id="{9A247BAC-8285-5040-87D6-0BF0E2490667}"/>
              </a:ext>
            </a:extLst>
          </p:cNvPr>
          <p:cNvSpPr/>
          <p:nvPr/>
        </p:nvSpPr>
        <p:spPr>
          <a:xfrm>
            <a:off x="2362868" y="2621724"/>
            <a:ext cx="509295" cy="503658"/>
          </a:xfrm>
          <a:prstGeom prst="ellipse">
            <a:avLst/>
          </a:prstGeom>
          <a:solidFill>
            <a:schemeClr val="bg1"/>
          </a:solidFill>
          <a:ln w="25400">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74" name="Rektangel med rundade hörn 73"/>
          <p:cNvSpPr/>
          <p:nvPr/>
        </p:nvSpPr>
        <p:spPr>
          <a:xfrm>
            <a:off x="213361" y="722758"/>
            <a:ext cx="8731857" cy="4128213"/>
          </a:xfrm>
          <a:prstGeom prst="roundRect">
            <a:avLst/>
          </a:prstGeom>
          <a:noFill/>
          <a:ln>
            <a:solidFill>
              <a:srgbClr val="AF16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srgbClr val="FFFFFF"/>
              </a:solidFill>
              <a:latin typeface="Calibri"/>
            </a:endParaRPr>
          </a:p>
        </p:txBody>
      </p:sp>
      <p:sp>
        <p:nvSpPr>
          <p:cNvPr id="3" name="Ellips 2">
            <a:extLst>
              <a:ext uri="{FF2B5EF4-FFF2-40B4-BE49-F238E27FC236}">
                <a16:creationId xmlns:a16="http://schemas.microsoft.com/office/drawing/2014/main" id="{C22D6BD2-175F-41B1-977D-265A1368E5DF}"/>
              </a:ext>
            </a:extLst>
          </p:cNvPr>
          <p:cNvSpPr/>
          <p:nvPr/>
        </p:nvSpPr>
        <p:spPr>
          <a:xfrm>
            <a:off x="3555679" y="1513324"/>
            <a:ext cx="2700692" cy="2670798"/>
          </a:xfrm>
          <a:prstGeom prst="ellipse">
            <a:avLst/>
          </a:prstGeom>
          <a:noFill/>
          <a:ln w="28575">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33" name="Ellips 32">
            <a:extLst>
              <a:ext uri="{FF2B5EF4-FFF2-40B4-BE49-F238E27FC236}">
                <a16:creationId xmlns:a16="http://schemas.microsoft.com/office/drawing/2014/main" id="{DACA6090-19C7-44CA-9493-7FB5F651F81A}"/>
              </a:ext>
            </a:extLst>
          </p:cNvPr>
          <p:cNvSpPr/>
          <p:nvPr/>
        </p:nvSpPr>
        <p:spPr>
          <a:xfrm>
            <a:off x="4501458" y="2473142"/>
            <a:ext cx="753388" cy="74504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28" name="Rubrik 1">
            <a:extLst>
              <a:ext uri="{FF2B5EF4-FFF2-40B4-BE49-F238E27FC236}">
                <a16:creationId xmlns:a16="http://schemas.microsoft.com/office/drawing/2014/main" id="{774D39E3-E17E-4A16-ADCA-9C92A9AFFCBF}"/>
              </a:ext>
            </a:extLst>
          </p:cNvPr>
          <p:cNvSpPr txBox="1">
            <a:spLocks/>
          </p:cNvSpPr>
          <p:nvPr/>
        </p:nvSpPr>
        <p:spPr>
          <a:xfrm>
            <a:off x="5514206" y="4072401"/>
            <a:ext cx="1662431" cy="212033"/>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8"/>
            <a:r>
              <a:rPr lang="sv-SE" sz="1400" b="1" dirty="0">
                <a:solidFill>
                  <a:srgbClr val="336890"/>
                </a:solidFill>
                <a:latin typeface="Calibri" panose="020F0502020204030204" pitchFamily="34" charset="0"/>
                <a:cs typeface="Calibri" panose="020F0502020204030204" pitchFamily="34" charset="0"/>
              </a:rPr>
              <a:t>Resursstyrning</a:t>
            </a:r>
          </a:p>
        </p:txBody>
      </p:sp>
      <p:sp>
        <p:nvSpPr>
          <p:cNvPr id="24" name="Ellips 23">
            <a:extLst>
              <a:ext uri="{FF2B5EF4-FFF2-40B4-BE49-F238E27FC236}">
                <a16:creationId xmlns:a16="http://schemas.microsoft.com/office/drawing/2014/main" id="{DFF37E48-EA79-4997-A761-B6447B04A473}"/>
              </a:ext>
            </a:extLst>
          </p:cNvPr>
          <p:cNvSpPr/>
          <p:nvPr/>
        </p:nvSpPr>
        <p:spPr>
          <a:xfrm>
            <a:off x="5795006" y="3310819"/>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25" name="Rubrik 1">
            <a:extLst>
              <a:ext uri="{FF2B5EF4-FFF2-40B4-BE49-F238E27FC236}">
                <a16:creationId xmlns:a16="http://schemas.microsoft.com/office/drawing/2014/main" id="{FD1F99D0-33AD-4123-999D-7B90804D068D}"/>
              </a:ext>
            </a:extLst>
          </p:cNvPr>
          <p:cNvSpPr txBox="1">
            <a:spLocks/>
          </p:cNvSpPr>
          <p:nvPr/>
        </p:nvSpPr>
        <p:spPr>
          <a:xfrm>
            <a:off x="6334171" y="3401366"/>
            <a:ext cx="2048948"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Elektronisk vårdbegäran/</a:t>
            </a:r>
          </a:p>
          <a:p>
            <a:pPr algn="l" defTabSz="914378"/>
            <a:r>
              <a:rPr lang="sv-SE" sz="1400" b="1" dirty="0">
                <a:solidFill>
                  <a:srgbClr val="336890"/>
                </a:solidFill>
                <a:latin typeface="Calibri" panose="020F0502020204030204" pitchFamily="34" charset="0"/>
                <a:cs typeface="Calibri" panose="020F0502020204030204" pitchFamily="34" charset="0"/>
              </a:rPr>
              <a:t>Remiss och svar</a:t>
            </a:r>
          </a:p>
        </p:txBody>
      </p:sp>
      <p:pic>
        <p:nvPicPr>
          <p:cNvPr id="26" name="Bildobjekt 25">
            <a:extLst>
              <a:ext uri="{FF2B5EF4-FFF2-40B4-BE49-F238E27FC236}">
                <a16:creationId xmlns:a16="http://schemas.microsoft.com/office/drawing/2014/main" id="{C542FB61-DD4E-467C-BD91-0DD37677BB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63490" y="3376792"/>
            <a:ext cx="390576" cy="390576"/>
          </a:xfrm>
          <a:prstGeom prst="rect">
            <a:avLst/>
          </a:prstGeom>
          <a:solidFill>
            <a:srgbClr val="006298">
              <a:alpha val="0"/>
            </a:srgbClr>
          </a:solidFill>
          <a:ln>
            <a:noFill/>
          </a:ln>
        </p:spPr>
      </p:pic>
      <p:sp>
        <p:nvSpPr>
          <p:cNvPr id="10" name="Rubrik 1">
            <a:extLst>
              <a:ext uri="{FF2B5EF4-FFF2-40B4-BE49-F238E27FC236}">
                <a16:creationId xmlns:a16="http://schemas.microsoft.com/office/drawing/2014/main" id="{A50910C6-9F67-48CA-9F1B-BC1DC8F1EF94}"/>
              </a:ext>
            </a:extLst>
          </p:cNvPr>
          <p:cNvSpPr txBox="1">
            <a:spLocks/>
          </p:cNvSpPr>
          <p:nvPr/>
        </p:nvSpPr>
        <p:spPr>
          <a:xfrm>
            <a:off x="6561865" y="2727699"/>
            <a:ext cx="2039125" cy="477479"/>
          </a:xfrm>
          <a:prstGeom prst="rect">
            <a:avLst/>
          </a:prstGeom>
          <a:solidFill>
            <a:schemeClr val="bg1">
              <a:alpha val="77000"/>
            </a:schemeClr>
          </a:solidFill>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Journaldokumentation</a:t>
            </a:r>
          </a:p>
        </p:txBody>
      </p:sp>
      <p:sp>
        <p:nvSpPr>
          <p:cNvPr id="18" name="Ellips 17">
            <a:extLst>
              <a:ext uri="{FF2B5EF4-FFF2-40B4-BE49-F238E27FC236}">
                <a16:creationId xmlns:a16="http://schemas.microsoft.com/office/drawing/2014/main" id="{F8EB9E0E-A1BA-45F2-85D0-C10F5994C09F}"/>
              </a:ext>
            </a:extLst>
          </p:cNvPr>
          <p:cNvSpPr/>
          <p:nvPr/>
        </p:nvSpPr>
        <p:spPr>
          <a:xfrm>
            <a:off x="6005549" y="2607946"/>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35" name="textruta 34"/>
          <p:cNvSpPr txBox="1"/>
          <p:nvPr/>
        </p:nvSpPr>
        <p:spPr>
          <a:xfrm>
            <a:off x="4145638" y="3194252"/>
            <a:ext cx="1460655" cy="369332"/>
          </a:xfrm>
          <a:prstGeom prst="rect">
            <a:avLst/>
          </a:prstGeom>
          <a:noFill/>
        </p:spPr>
        <p:txBody>
          <a:bodyPr wrap="square" rtlCol="0">
            <a:spAutoFit/>
          </a:bodyPr>
          <a:lstStyle/>
          <a:p>
            <a:pPr algn="ctr" defTabSz="685783"/>
            <a:r>
              <a:rPr lang="sv-SE" sz="1800" b="1" dirty="0">
                <a:solidFill>
                  <a:srgbClr val="336890"/>
                </a:solidFill>
                <a:latin typeface="Calibri"/>
              </a:rPr>
              <a:t>MILLENNIUM</a:t>
            </a:r>
          </a:p>
        </p:txBody>
      </p:sp>
      <p:sp>
        <p:nvSpPr>
          <p:cNvPr id="31" name="Rubrik 1">
            <a:extLst>
              <a:ext uri="{FF2B5EF4-FFF2-40B4-BE49-F238E27FC236}">
                <a16:creationId xmlns:a16="http://schemas.microsoft.com/office/drawing/2014/main" id="{D904FA4E-7220-42FE-8230-D1AEC903553A}"/>
              </a:ext>
            </a:extLst>
          </p:cNvPr>
          <p:cNvSpPr txBox="1">
            <a:spLocks/>
          </p:cNvSpPr>
          <p:nvPr/>
        </p:nvSpPr>
        <p:spPr>
          <a:xfrm>
            <a:off x="4572000" y="957551"/>
            <a:ext cx="2163906" cy="413147"/>
          </a:xfrm>
          <a:prstGeom prst="rect">
            <a:avLst/>
          </a:prstGeom>
          <a:gradFill>
            <a:gsLst>
              <a:gs pos="0">
                <a:schemeClr val="bg1">
                  <a:alpha val="78000"/>
                </a:schemeClr>
              </a:gs>
              <a:gs pos="29000">
                <a:schemeClr val="bg1">
                  <a:alpha val="98000"/>
                </a:schemeClr>
              </a:gs>
              <a:gs pos="67000">
                <a:schemeClr val="bg1">
                  <a:alpha val="95000"/>
                </a:schemeClr>
              </a:gs>
              <a:gs pos="100000">
                <a:schemeClr val="bg1">
                  <a:alpha val="17000"/>
                </a:schemeClr>
              </a:gs>
            </a:gsLst>
            <a:lin ang="5400000" scaled="1"/>
          </a:gradFill>
        </p:spPr>
        <p:txBody>
          <a:bodyPr vert="horz" lIns="54000" tIns="72000" rIns="6858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En läkemedelslista</a:t>
            </a:r>
          </a:p>
        </p:txBody>
      </p:sp>
      <p:sp>
        <p:nvSpPr>
          <p:cNvPr id="58" name="Rubrik 1">
            <a:extLst>
              <a:ext uri="{FF2B5EF4-FFF2-40B4-BE49-F238E27FC236}">
                <a16:creationId xmlns:a16="http://schemas.microsoft.com/office/drawing/2014/main" id="{A50910C6-9F67-48CA-9F1B-BC1DC8F1EF94}"/>
              </a:ext>
            </a:extLst>
          </p:cNvPr>
          <p:cNvSpPr txBox="1">
            <a:spLocks/>
          </p:cNvSpPr>
          <p:nvPr/>
        </p:nvSpPr>
        <p:spPr>
          <a:xfrm>
            <a:off x="1135594" y="1315001"/>
            <a:ext cx="1720115"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78"/>
            <a:r>
              <a:rPr lang="sv-SE" sz="1400" b="1" dirty="0">
                <a:solidFill>
                  <a:srgbClr val="336890"/>
                </a:solidFill>
                <a:latin typeface="Calibri" panose="020F0502020204030204" pitchFamily="34" charset="0"/>
                <a:cs typeface="Calibri" panose="020F0502020204030204" pitchFamily="34" charset="0"/>
              </a:rPr>
              <a:t>Patientportal</a:t>
            </a:r>
          </a:p>
          <a:p>
            <a:pPr algn="r" defTabSz="914378"/>
            <a:r>
              <a:rPr lang="sv-SE" sz="1100" b="1" dirty="0">
                <a:solidFill>
                  <a:srgbClr val="336890"/>
                </a:solidFill>
                <a:latin typeface="Calibri" panose="020F0502020204030204" pitchFamily="34" charset="0"/>
                <a:cs typeface="Calibri" panose="020F0502020204030204" pitchFamily="34" charset="0"/>
              </a:rPr>
              <a:t>1177 Vårdguiden</a:t>
            </a:r>
          </a:p>
        </p:txBody>
      </p:sp>
      <p:sp>
        <p:nvSpPr>
          <p:cNvPr id="59" name="Rubrik 1">
            <a:extLst>
              <a:ext uri="{FF2B5EF4-FFF2-40B4-BE49-F238E27FC236}">
                <a16:creationId xmlns:a16="http://schemas.microsoft.com/office/drawing/2014/main" id="{A50910C6-9F67-48CA-9F1B-BC1DC8F1EF94}"/>
              </a:ext>
            </a:extLst>
          </p:cNvPr>
          <p:cNvSpPr txBox="1">
            <a:spLocks/>
          </p:cNvSpPr>
          <p:nvPr/>
        </p:nvSpPr>
        <p:spPr>
          <a:xfrm>
            <a:off x="1029710" y="1950106"/>
            <a:ext cx="1409075" cy="303411"/>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78"/>
            <a:r>
              <a:rPr lang="sv-SE" sz="1400" b="1" dirty="0">
                <a:solidFill>
                  <a:srgbClr val="336890"/>
                </a:solidFill>
                <a:latin typeface="Calibri" panose="020F0502020204030204" pitchFamily="34" charset="0"/>
                <a:cs typeface="Calibri" panose="020F0502020204030204" pitchFamily="34" charset="0"/>
              </a:rPr>
              <a:t>Populationshälsa</a:t>
            </a:r>
          </a:p>
          <a:p>
            <a:pPr algn="r" defTabSz="914378"/>
            <a:r>
              <a:rPr lang="sv-SE" sz="1100" b="1" dirty="0">
                <a:solidFill>
                  <a:srgbClr val="336890"/>
                </a:solidFill>
                <a:latin typeface="Calibri" panose="020F0502020204030204" pitchFamily="34" charset="0"/>
                <a:cs typeface="Calibri" panose="020F0502020204030204" pitchFamily="34" charset="0"/>
              </a:rPr>
              <a:t>För varje individ</a:t>
            </a:r>
          </a:p>
        </p:txBody>
      </p:sp>
      <p:sp>
        <p:nvSpPr>
          <p:cNvPr id="83" name="Rubrik 1">
            <a:extLst>
              <a:ext uri="{FF2B5EF4-FFF2-40B4-BE49-F238E27FC236}">
                <a16:creationId xmlns:a16="http://schemas.microsoft.com/office/drawing/2014/main" id="{A50910C6-9F67-48CA-9F1B-BC1DC8F1EF94}"/>
              </a:ext>
            </a:extLst>
          </p:cNvPr>
          <p:cNvSpPr txBox="1">
            <a:spLocks/>
          </p:cNvSpPr>
          <p:nvPr/>
        </p:nvSpPr>
        <p:spPr>
          <a:xfrm>
            <a:off x="887230" y="4182656"/>
            <a:ext cx="2159106"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78"/>
            <a:r>
              <a:rPr lang="sv-SE" sz="1400" b="1" dirty="0">
                <a:solidFill>
                  <a:srgbClr val="336890"/>
                </a:solidFill>
                <a:latin typeface="Calibri" panose="020F0502020204030204" pitchFamily="34" charset="0"/>
                <a:cs typeface="Calibri" panose="020F0502020204030204" pitchFamily="34" charset="0"/>
              </a:rPr>
              <a:t>Innovation och forskning</a:t>
            </a:r>
          </a:p>
        </p:txBody>
      </p:sp>
      <p:sp>
        <p:nvSpPr>
          <p:cNvPr id="66" name="Rubrik 1">
            <a:extLst>
              <a:ext uri="{FF2B5EF4-FFF2-40B4-BE49-F238E27FC236}">
                <a16:creationId xmlns:a16="http://schemas.microsoft.com/office/drawing/2014/main" id="{A50910C6-9F67-48CA-9F1B-BC1DC8F1EF94}"/>
              </a:ext>
            </a:extLst>
          </p:cNvPr>
          <p:cNvSpPr txBox="1">
            <a:spLocks/>
          </p:cNvSpPr>
          <p:nvPr/>
        </p:nvSpPr>
        <p:spPr>
          <a:xfrm>
            <a:off x="332898" y="2667003"/>
            <a:ext cx="2017398"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78"/>
            <a:r>
              <a:rPr lang="sv-SE" sz="1400" b="1" dirty="0">
                <a:solidFill>
                  <a:srgbClr val="336890"/>
                </a:solidFill>
                <a:latin typeface="Calibri" panose="020F0502020204030204" pitchFamily="34" charset="0"/>
                <a:cs typeface="Calibri" panose="020F0502020204030204" pitchFamily="34" charset="0"/>
              </a:rPr>
              <a:t>Digital kommunikation</a:t>
            </a:r>
          </a:p>
          <a:p>
            <a:pPr algn="r" defTabSz="914378"/>
            <a:r>
              <a:rPr lang="sv-SE" sz="1050" b="1" dirty="0">
                <a:solidFill>
                  <a:srgbClr val="336890"/>
                </a:solidFill>
                <a:latin typeface="Calibri" panose="020F0502020204030204" pitchFamily="34" charset="0"/>
                <a:cs typeface="Calibri" panose="020F0502020204030204" pitchFamily="34" charset="0"/>
              </a:rPr>
              <a:t>Mellan personal och med patient</a:t>
            </a:r>
          </a:p>
        </p:txBody>
      </p:sp>
      <p:pic>
        <p:nvPicPr>
          <p:cNvPr id="17" name="Bildobjekt 1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49659" y="2730212"/>
            <a:ext cx="340664" cy="289667"/>
          </a:xfrm>
          <a:prstGeom prst="rect">
            <a:avLst/>
          </a:prstGeom>
        </p:spPr>
      </p:pic>
      <p:sp>
        <p:nvSpPr>
          <p:cNvPr id="65" name="Rubrik 1">
            <a:extLst>
              <a:ext uri="{FF2B5EF4-FFF2-40B4-BE49-F238E27FC236}">
                <a16:creationId xmlns:a16="http://schemas.microsoft.com/office/drawing/2014/main" id="{A50910C6-9F67-48CA-9F1B-BC1DC8F1EF94}"/>
              </a:ext>
            </a:extLst>
          </p:cNvPr>
          <p:cNvSpPr txBox="1">
            <a:spLocks/>
          </p:cNvSpPr>
          <p:nvPr/>
        </p:nvSpPr>
        <p:spPr>
          <a:xfrm>
            <a:off x="207858" y="3379907"/>
            <a:ext cx="2267560"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defTabSz="914378"/>
            <a:r>
              <a:rPr lang="sv-SE" sz="1400" b="1" dirty="0">
                <a:solidFill>
                  <a:srgbClr val="336890"/>
                </a:solidFill>
                <a:latin typeface="Calibri" panose="020F0502020204030204" pitchFamily="34" charset="0"/>
                <a:cs typeface="Calibri" panose="020F0502020204030204" pitchFamily="34" charset="0"/>
              </a:rPr>
              <a:t>Medicinsk utrustning</a:t>
            </a:r>
          </a:p>
          <a:p>
            <a:pPr algn="r" defTabSz="914378"/>
            <a:r>
              <a:rPr lang="sv-SE" sz="1100" b="1" dirty="0">
                <a:solidFill>
                  <a:srgbClr val="336890"/>
                </a:solidFill>
                <a:latin typeface="Calibri" panose="020F0502020204030204" pitchFamily="34" charset="0"/>
                <a:cs typeface="Calibri" panose="020F0502020204030204" pitchFamily="34" charset="0"/>
              </a:rPr>
              <a:t>I VGR:s verksamheter och i hemmet</a:t>
            </a:r>
          </a:p>
        </p:txBody>
      </p:sp>
      <p:sp>
        <p:nvSpPr>
          <p:cNvPr id="38" name="Rubrik 1">
            <a:extLst>
              <a:ext uri="{FF2B5EF4-FFF2-40B4-BE49-F238E27FC236}">
                <a16:creationId xmlns:a16="http://schemas.microsoft.com/office/drawing/2014/main" id="{D904FA4E-7220-42FE-8230-D1AEC903553A}"/>
              </a:ext>
            </a:extLst>
          </p:cNvPr>
          <p:cNvSpPr txBox="1">
            <a:spLocks/>
          </p:cNvSpPr>
          <p:nvPr/>
        </p:nvSpPr>
        <p:spPr>
          <a:xfrm>
            <a:off x="5842343" y="1325718"/>
            <a:ext cx="1662431" cy="47747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Sluten medicineringskedja</a:t>
            </a:r>
          </a:p>
        </p:txBody>
      </p:sp>
      <p:sp>
        <p:nvSpPr>
          <p:cNvPr id="94" name="Rektangel 93">
            <a:extLst>
              <a:ext uri="{FF2B5EF4-FFF2-40B4-BE49-F238E27FC236}">
                <a16:creationId xmlns:a16="http://schemas.microsoft.com/office/drawing/2014/main" id="{F32AF41D-55E9-A249-8A0A-EEA4F5986B6F}"/>
              </a:ext>
            </a:extLst>
          </p:cNvPr>
          <p:cNvSpPr/>
          <p:nvPr/>
        </p:nvSpPr>
        <p:spPr>
          <a:xfrm>
            <a:off x="8544498" y="794379"/>
            <a:ext cx="540028" cy="570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grpSp>
        <p:nvGrpSpPr>
          <p:cNvPr id="95" name="Grupp 94">
            <a:extLst>
              <a:ext uri="{FF2B5EF4-FFF2-40B4-BE49-F238E27FC236}">
                <a16:creationId xmlns:a16="http://schemas.microsoft.com/office/drawing/2014/main" id="{AC77E8D0-1636-DF4B-972C-BB5CA047E9E7}"/>
              </a:ext>
            </a:extLst>
          </p:cNvPr>
          <p:cNvGrpSpPr/>
          <p:nvPr/>
        </p:nvGrpSpPr>
        <p:grpSpPr>
          <a:xfrm>
            <a:off x="6573442" y="434332"/>
            <a:ext cx="2377278" cy="841413"/>
            <a:chOff x="6573442" y="343339"/>
            <a:chExt cx="2377278" cy="841413"/>
          </a:xfrm>
        </p:grpSpPr>
        <p:sp>
          <p:nvSpPr>
            <p:cNvPr id="96" name="Ellips 95"/>
            <p:cNvSpPr/>
            <p:nvPr/>
          </p:nvSpPr>
          <p:spPr>
            <a:xfrm>
              <a:off x="6578945" y="343339"/>
              <a:ext cx="2371775" cy="841413"/>
            </a:xfrm>
            <a:prstGeom prst="ellipse">
              <a:avLst/>
            </a:prstGeom>
            <a:solidFill>
              <a:srgbClr val="AF1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srgbClr val="FFFFFF"/>
                </a:solidFill>
                <a:latin typeface="Calibri"/>
              </a:endParaRPr>
            </a:p>
          </p:txBody>
        </p:sp>
        <p:sp>
          <p:nvSpPr>
            <p:cNvPr id="92" name="Rubrik 1">
              <a:extLst>
                <a:ext uri="{FF2B5EF4-FFF2-40B4-BE49-F238E27FC236}">
                  <a16:creationId xmlns:a16="http://schemas.microsoft.com/office/drawing/2014/main" id="{96A9099D-9696-A84D-A6E3-53E50436E776}"/>
                </a:ext>
              </a:extLst>
            </p:cNvPr>
            <p:cNvSpPr txBox="1">
              <a:spLocks/>
            </p:cNvSpPr>
            <p:nvPr/>
          </p:nvSpPr>
          <p:spPr>
            <a:xfrm>
              <a:off x="6573442" y="509326"/>
              <a:ext cx="2371775" cy="509439"/>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8"/>
              <a:r>
                <a:rPr lang="sv-SE" sz="1600" dirty="0">
                  <a:solidFill>
                    <a:srgbClr val="FFFFFF"/>
                  </a:solidFill>
                  <a:latin typeface="Calibri" panose="020F0502020204030204" pitchFamily="34" charset="0"/>
                  <a:cs typeface="Calibri" panose="020F0502020204030204" pitchFamily="34" charset="0"/>
                </a:rPr>
                <a:t>Ett regiongemensamt system, en inloggning</a:t>
              </a:r>
            </a:p>
          </p:txBody>
        </p:sp>
      </p:grpSp>
      <p:grpSp>
        <p:nvGrpSpPr>
          <p:cNvPr id="90" name="Grupp 89">
            <a:extLst>
              <a:ext uri="{FF2B5EF4-FFF2-40B4-BE49-F238E27FC236}">
                <a16:creationId xmlns:a16="http://schemas.microsoft.com/office/drawing/2014/main" id="{DBF5BE92-90A1-5E47-AD8C-42F02781E69E}"/>
              </a:ext>
            </a:extLst>
          </p:cNvPr>
          <p:cNvGrpSpPr/>
          <p:nvPr/>
        </p:nvGrpSpPr>
        <p:grpSpPr>
          <a:xfrm>
            <a:off x="7468605" y="1092624"/>
            <a:ext cx="1774948" cy="673946"/>
            <a:chOff x="7468604" y="1092063"/>
            <a:chExt cx="1774948" cy="673946"/>
          </a:xfrm>
        </p:grpSpPr>
        <p:sp>
          <p:nvSpPr>
            <p:cNvPr id="4" name="Ellips 3"/>
            <p:cNvSpPr/>
            <p:nvPr/>
          </p:nvSpPr>
          <p:spPr>
            <a:xfrm>
              <a:off x="7627632" y="1092063"/>
              <a:ext cx="1456893" cy="673946"/>
            </a:xfrm>
            <a:prstGeom prst="ellipse">
              <a:avLst/>
            </a:prstGeom>
            <a:solidFill>
              <a:srgbClr val="AF1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srgbClr val="FFFFFF"/>
                </a:solidFill>
                <a:latin typeface="Calibri"/>
              </a:endParaRPr>
            </a:p>
          </p:txBody>
        </p:sp>
        <p:sp>
          <p:nvSpPr>
            <p:cNvPr id="76" name="Rubrik 1">
              <a:extLst>
                <a:ext uri="{FF2B5EF4-FFF2-40B4-BE49-F238E27FC236}">
                  <a16:creationId xmlns:a16="http://schemas.microsoft.com/office/drawing/2014/main" id="{A50910C6-9F67-48CA-9F1B-BC1DC8F1EF94}"/>
                </a:ext>
              </a:extLst>
            </p:cNvPr>
            <p:cNvSpPr txBox="1">
              <a:spLocks/>
            </p:cNvSpPr>
            <p:nvPr/>
          </p:nvSpPr>
          <p:spPr>
            <a:xfrm>
              <a:off x="7468604" y="1273298"/>
              <a:ext cx="1774948" cy="311477"/>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8"/>
              <a:r>
                <a:rPr lang="sv-SE" sz="1600" dirty="0">
                  <a:solidFill>
                    <a:srgbClr val="FFFFFF"/>
                  </a:solidFill>
                  <a:latin typeface="Calibri" panose="020F0502020204030204" pitchFamily="34" charset="0"/>
                  <a:cs typeface="Calibri" panose="020F0502020204030204" pitchFamily="34" charset="0"/>
                </a:rPr>
                <a:t>En journal</a:t>
              </a:r>
            </a:p>
          </p:txBody>
        </p:sp>
      </p:grpSp>
      <p:sp>
        <p:nvSpPr>
          <p:cNvPr id="101" name="Ellips 100">
            <a:extLst>
              <a:ext uri="{FF2B5EF4-FFF2-40B4-BE49-F238E27FC236}">
                <a16:creationId xmlns:a16="http://schemas.microsoft.com/office/drawing/2014/main" id="{FB40ADD6-E128-664E-BD9E-218AB4A18042}"/>
              </a:ext>
            </a:extLst>
          </p:cNvPr>
          <p:cNvSpPr/>
          <p:nvPr/>
        </p:nvSpPr>
        <p:spPr>
          <a:xfrm>
            <a:off x="5814777" y="1907131"/>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41" name="Bildobjekt 40"/>
          <p:cNvPicPr/>
          <p:nvPr/>
        </p:nvPicPr>
        <p:blipFill>
          <a:blip r:embed="rId5" cstate="print">
            <a:extLst>
              <a:ext uri="{28A0092B-C50C-407E-A947-70E740481C1C}">
                <a14:useLocalDpi xmlns:a14="http://schemas.microsoft.com/office/drawing/2010/main" val="0"/>
              </a:ext>
            </a:extLst>
          </a:blip>
          <a:srcRect/>
          <a:stretch/>
        </p:blipFill>
        <p:spPr>
          <a:xfrm>
            <a:off x="5868489" y="1917102"/>
            <a:ext cx="458554" cy="458554"/>
          </a:xfrm>
          <a:prstGeom prst="rect">
            <a:avLst/>
          </a:prstGeom>
        </p:spPr>
      </p:pic>
      <p:sp>
        <p:nvSpPr>
          <p:cNvPr id="42" name="Rubrik 1">
            <a:extLst>
              <a:ext uri="{FF2B5EF4-FFF2-40B4-BE49-F238E27FC236}">
                <a16:creationId xmlns:a16="http://schemas.microsoft.com/office/drawing/2014/main" id="{A50910C6-9F67-48CA-9F1B-BC1DC8F1EF94}"/>
              </a:ext>
            </a:extLst>
          </p:cNvPr>
          <p:cNvSpPr txBox="1">
            <a:spLocks/>
          </p:cNvSpPr>
          <p:nvPr/>
        </p:nvSpPr>
        <p:spPr>
          <a:xfrm>
            <a:off x="6386332" y="1938235"/>
            <a:ext cx="2158166" cy="437522"/>
          </a:xfrm>
          <a:prstGeom prst="rect">
            <a:avLst/>
          </a:prstGeom>
          <a:solidFill>
            <a:schemeClr val="bg1">
              <a:alpha val="70000"/>
            </a:schemeClr>
          </a:solidFill>
        </p:spPr>
        <p:txBody>
          <a:bodyPr vert="horz" lIns="68580" tIns="34290" rIns="68580" bIns="3429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Processorienterat med beslutsstöd</a:t>
            </a:r>
          </a:p>
        </p:txBody>
      </p:sp>
      <p:sp>
        <p:nvSpPr>
          <p:cNvPr id="111" name="Ellips 110">
            <a:extLst>
              <a:ext uri="{FF2B5EF4-FFF2-40B4-BE49-F238E27FC236}">
                <a16:creationId xmlns:a16="http://schemas.microsoft.com/office/drawing/2014/main" id="{6492CA7D-A6AB-C74A-A19C-EBA4D048EA91}"/>
              </a:ext>
            </a:extLst>
          </p:cNvPr>
          <p:cNvSpPr/>
          <p:nvPr/>
        </p:nvSpPr>
        <p:spPr>
          <a:xfrm>
            <a:off x="2437367" y="1914275"/>
            <a:ext cx="509295" cy="503658"/>
          </a:xfrm>
          <a:prstGeom prst="ellipse">
            <a:avLst/>
          </a:prstGeom>
          <a:solidFill>
            <a:schemeClr val="bg1"/>
          </a:solidFill>
          <a:ln w="25400">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11" name="Bildobjekt 1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509651" y="2002634"/>
            <a:ext cx="350635" cy="350635"/>
          </a:xfrm>
          <a:prstGeom prst="rect">
            <a:avLst/>
          </a:prstGeom>
        </p:spPr>
      </p:pic>
      <p:sp>
        <p:nvSpPr>
          <p:cNvPr id="112" name="Ellips 111">
            <a:extLst>
              <a:ext uri="{FF2B5EF4-FFF2-40B4-BE49-F238E27FC236}">
                <a16:creationId xmlns:a16="http://schemas.microsoft.com/office/drawing/2014/main" id="{CC8ED5DC-1244-5E4A-AB8B-83C59FF9F484}"/>
              </a:ext>
            </a:extLst>
          </p:cNvPr>
          <p:cNvSpPr/>
          <p:nvPr/>
        </p:nvSpPr>
        <p:spPr>
          <a:xfrm>
            <a:off x="2492495" y="3334256"/>
            <a:ext cx="509295" cy="503658"/>
          </a:xfrm>
          <a:prstGeom prst="ellipse">
            <a:avLst/>
          </a:prstGeom>
          <a:solidFill>
            <a:schemeClr val="bg1"/>
          </a:solidFill>
          <a:ln w="25400">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19" name="Bildobjekt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566102" y="3405056"/>
            <a:ext cx="360867" cy="360867"/>
          </a:xfrm>
          <a:prstGeom prst="rect">
            <a:avLst/>
          </a:prstGeom>
        </p:spPr>
      </p:pic>
      <p:sp>
        <p:nvSpPr>
          <p:cNvPr id="113" name="Ellips 112">
            <a:extLst>
              <a:ext uri="{FF2B5EF4-FFF2-40B4-BE49-F238E27FC236}">
                <a16:creationId xmlns:a16="http://schemas.microsoft.com/office/drawing/2014/main" id="{C2600110-534B-C449-BC71-EA0436BE1AB6}"/>
              </a:ext>
            </a:extLst>
          </p:cNvPr>
          <p:cNvSpPr/>
          <p:nvPr/>
        </p:nvSpPr>
        <p:spPr>
          <a:xfrm>
            <a:off x="3058855" y="4029734"/>
            <a:ext cx="509295" cy="503658"/>
          </a:xfrm>
          <a:prstGeom prst="ellipse">
            <a:avLst/>
          </a:prstGeom>
          <a:solidFill>
            <a:schemeClr val="bg1"/>
          </a:solidFill>
          <a:ln w="25400">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100" name="Ellips 99">
            <a:extLst>
              <a:ext uri="{FF2B5EF4-FFF2-40B4-BE49-F238E27FC236}">
                <a16:creationId xmlns:a16="http://schemas.microsoft.com/office/drawing/2014/main" id="{4CE45ABE-4456-9A42-9975-0F0383BE1305}"/>
              </a:ext>
            </a:extLst>
          </p:cNvPr>
          <p:cNvSpPr/>
          <p:nvPr/>
        </p:nvSpPr>
        <p:spPr>
          <a:xfrm>
            <a:off x="5163639" y="1434436"/>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sp>
        <p:nvSpPr>
          <p:cNvPr id="126" name="Ellips 125">
            <a:extLst>
              <a:ext uri="{FF2B5EF4-FFF2-40B4-BE49-F238E27FC236}">
                <a16:creationId xmlns:a16="http://schemas.microsoft.com/office/drawing/2014/main" id="{2FB02B00-803D-0E42-8440-911AE732F52A}"/>
              </a:ext>
            </a:extLst>
          </p:cNvPr>
          <p:cNvSpPr/>
          <p:nvPr/>
        </p:nvSpPr>
        <p:spPr>
          <a:xfrm>
            <a:off x="2883668" y="1258648"/>
            <a:ext cx="509295" cy="503658"/>
          </a:xfrm>
          <a:prstGeom prst="ellipse">
            <a:avLst/>
          </a:prstGeom>
          <a:solidFill>
            <a:schemeClr val="bg1"/>
          </a:solidFill>
          <a:ln w="25400">
            <a:solidFill>
              <a:srgbClr val="3368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128" name="Bildobjekt 127">
            <a:extLst>
              <a:ext uri="{FF2B5EF4-FFF2-40B4-BE49-F238E27FC236}">
                <a16:creationId xmlns:a16="http://schemas.microsoft.com/office/drawing/2014/main" id="{FF03638D-2573-DF44-AEC4-037321EDCAF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937311" y="1347430"/>
            <a:ext cx="402531" cy="342272"/>
          </a:xfrm>
          <a:prstGeom prst="rect">
            <a:avLst/>
          </a:prstGeom>
        </p:spPr>
      </p:pic>
      <p:pic>
        <p:nvPicPr>
          <p:cNvPr id="63" name="Bildobjekt 62">
            <a:extLst>
              <a:ext uri="{FF2B5EF4-FFF2-40B4-BE49-F238E27FC236}">
                <a16:creationId xmlns:a16="http://schemas.microsoft.com/office/drawing/2014/main" id="{7593054A-9C2E-9346-B0F0-C4F53E22373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168634" y="1453692"/>
            <a:ext cx="517882" cy="517882"/>
          </a:xfrm>
          <a:prstGeom prst="rect">
            <a:avLst/>
          </a:prstGeom>
          <a:solidFill>
            <a:srgbClr val="006298">
              <a:alpha val="0"/>
            </a:srgbClr>
          </a:solidFill>
          <a:ln>
            <a:noFill/>
          </a:ln>
        </p:spPr>
      </p:pic>
      <p:pic>
        <p:nvPicPr>
          <p:cNvPr id="68" name="Bildobjekt 67">
            <a:extLst>
              <a:ext uri="{FF2B5EF4-FFF2-40B4-BE49-F238E27FC236}">
                <a16:creationId xmlns:a16="http://schemas.microsoft.com/office/drawing/2014/main" id="{D4B5D4BF-88D3-D444-9981-F8993A2C9A4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136087" y="4077186"/>
            <a:ext cx="351615" cy="393688"/>
          </a:xfrm>
          <a:prstGeom prst="rect">
            <a:avLst/>
          </a:prstGeom>
        </p:spPr>
      </p:pic>
      <p:pic>
        <p:nvPicPr>
          <p:cNvPr id="70" name="Bildobjekt 69">
            <a:extLst>
              <a:ext uri="{FF2B5EF4-FFF2-40B4-BE49-F238E27FC236}">
                <a16:creationId xmlns:a16="http://schemas.microsoft.com/office/drawing/2014/main" id="{0E3321B5-0534-F042-80E2-3BE4CCAE87D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550562" y="2490075"/>
            <a:ext cx="661954" cy="661954"/>
          </a:xfrm>
          <a:prstGeom prst="rect">
            <a:avLst/>
          </a:prstGeom>
          <a:solidFill>
            <a:srgbClr val="006298">
              <a:alpha val="0"/>
            </a:srgbClr>
          </a:solidFill>
          <a:ln>
            <a:noFill/>
          </a:ln>
        </p:spPr>
      </p:pic>
      <p:sp>
        <p:nvSpPr>
          <p:cNvPr id="12" name="Ellips 11">
            <a:extLst>
              <a:ext uri="{FF2B5EF4-FFF2-40B4-BE49-F238E27FC236}">
                <a16:creationId xmlns:a16="http://schemas.microsoft.com/office/drawing/2014/main" id="{987B3926-B699-415F-9EDE-1BB3C86D2604}"/>
              </a:ext>
            </a:extLst>
          </p:cNvPr>
          <p:cNvSpPr/>
          <p:nvPr/>
        </p:nvSpPr>
        <p:spPr>
          <a:xfrm>
            <a:off x="4384379" y="1295856"/>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64" name="Bildobjekt 63">
            <a:extLst>
              <a:ext uri="{FF2B5EF4-FFF2-40B4-BE49-F238E27FC236}">
                <a16:creationId xmlns:a16="http://schemas.microsoft.com/office/drawing/2014/main" id="{644723D4-734B-C24A-BA25-7905E097A0A0}"/>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4434647" y="1345737"/>
            <a:ext cx="416392" cy="416392"/>
          </a:xfrm>
          <a:prstGeom prst="rect">
            <a:avLst/>
          </a:prstGeom>
          <a:solidFill>
            <a:srgbClr val="006298">
              <a:alpha val="0"/>
            </a:srgbClr>
          </a:solidFill>
          <a:ln>
            <a:noFill/>
          </a:ln>
        </p:spPr>
      </p:pic>
      <p:sp>
        <p:nvSpPr>
          <p:cNvPr id="71" name="Rubrik 1">
            <a:extLst>
              <a:ext uri="{FF2B5EF4-FFF2-40B4-BE49-F238E27FC236}">
                <a16:creationId xmlns:a16="http://schemas.microsoft.com/office/drawing/2014/main" id="{01D92916-6ABD-A142-B356-31AE6E1762BA}"/>
              </a:ext>
            </a:extLst>
          </p:cNvPr>
          <p:cNvSpPr txBox="1">
            <a:spLocks/>
          </p:cNvSpPr>
          <p:nvPr/>
        </p:nvSpPr>
        <p:spPr>
          <a:xfrm>
            <a:off x="4579289" y="4297367"/>
            <a:ext cx="934917" cy="439591"/>
          </a:xfrm>
          <a:prstGeom prst="rect">
            <a:avLst/>
          </a:prstGeom>
          <a:gradFill>
            <a:gsLst>
              <a:gs pos="0">
                <a:schemeClr val="bg1">
                  <a:alpha val="0"/>
                </a:schemeClr>
              </a:gs>
              <a:gs pos="26000">
                <a:schemeClr val="bg1">
                  <a:alpha val="83000"/>
                </a:schemeClr>
              </a:gs>
              <a:gs pos="70000">
                <a:schemeClr val="bg1"/>
              </a:gs>
              <a:gs pos="100000">
                <a:schemeClr val="bg1">
                  <a:alpha val="0"/>
                </a:schemeClr>
              </a:gs>
            </a:gsLst>
            <a:lin ang="5400000" scaled="0"/>
          </a:gradFill>
        </p:spPr>
        <p:txBody>
          <a:bodyPr vert="horz" lIns="54000" tIns="144000" rIns="6858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378"/>
            <a:r>
              <a:rPr lang="sv-SE" sz="1400" b="1" dirty="0">
                <a:solidFill>
                  <a:srgbClr val="336890"/>
                </a:solidFill>
                <a:latin typeface="Calibri" panose="020F0502020204030204" pitchFamily="34" charset="0"/>
                <a:cs typeface="Calibri" panose="020F0502020204030204" pitchFamily="34" charset="0"/>
              </a:rPr>
              <a:t>Mobilitet</a:t>
            </a:r>
          </a:p>
        </p:txBody>
      </p:sp>
      <p:sp>
        <p:nvSpPr>
          <p:cNvPr id="27" name="Ellips 26">
            <a:extLst>
              <a:ext uri="{FF2B5EF4-FFF2-40B4-BE49-F238E27FC236}">
                <a16:creationId xmlns:a16="http://schemas.microsoft.com/office/drawing/2014/main" id="{EBA03244-BA60-480B-A222-85BBA4A40BCD}"/>
              </a:ext>
            </a:extLst>
          </p:cNvPr>
          <p:cNvSpPr/>
          <p:nvPr/>
        </p:nvSpPr>
        <p:spPr>
          <a:xfrm>
            <a:off x="5172540" y="3825522"/>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29" name="Bildobjekt 28">
            <a:extLst>
              <a:ext uri="{FF2B5EF4-FFF2-40B4-BE49-F238E27FC236}">
                <a16:creationId xmlns:a16="http://schemas.microsoft.com/office/drawing/2014/main" id="{C0490AF5-1105-4FDF-B1F7-BAEF89BED78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5220656" y="3848166"/>
            <a:ext cx="434614" cy="434614"/>
          </a:xfrm>
          <a:prstGeom prst="rect">
            <a:avLst/>
          </a:prstGeom>
          <a:solidFill>
            <a:srgbClr val="006298">
              <a:alpha val="0"/>
            </a:srgbClr>
          </a:solidFill>
          <a:ln>
            <a:noFill/>
          </a:ln>
        </p:spPr>
      </p:pic>
      <p:sp>
        <p:nvSpPr>
          <p:cNvPr id="85" name="Ellips 84">
            <a:extLst>
              <a:ext uri="{FF2B5EF4-FFF2-40B4-BE49-F238E27FC236}">
                <a16:creationId xmlns:a16="http://schemas.microsoft.com/office/drawing/2014/main" id="{4BBEF2F6-696B-034E-BF96-D3E45BF9510E}"/>
              </a:ext>
            </a:extLst>
          </p:cNvPr>
          <p:cNvSpPr/>
          <p:nvPr/>
        </p:nvSpPr>
        <p:spPr>
          <a:xfrm>
            <a:off x="4384379" y="3892942"/>
            <a:ext cx="538438" cy="532478"/>
          </a:xfrm>
          <a:prstGeom prst="ellipse">
            <a:avLst/>
          </a:prstGeom>
          <a:solidFill>
            <a:srgbClr val="336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sv-SE" sz="1013" dirty="0">
              <a:solidFill>
                <a:srgbClr val="FFFFFF"/>
              </a:solidFill>
              <a:latin typeface="Calibri"/>
            </a:endParaRPr>
          </a:p>
        </p:txBody>
      </p:sp>
      <p:pic>
        <p:nvPicPr>
          <p:cNvPr id="52" name="Bildobjekt 51">
            <a:extLst>
              <a:ext uri="{FF2B5EF4-FFF2-40B4-BE49-F238E27FC236}">
                <a16:creationId xmlns:a16="http://schemas.microsoft.com/office/drawing/2014/main" id="{F23DCBE3-F455-AD43-9B1F-1E98B5D4731C}"/>
              </a:ext>
            </a:extLst>
          </p:cNvPr>
          <p:cNvPicPr/>
          <p:nvPr/>
        </p:nvPicPr>
        <p:blipFill>
          <a:blip r:embed="rId14" cstate="print">
            <a:extLst>
              <a:ext uri="{28A0092B-C50C-407E-A947-70E740481C1C}">
                <a14:useLocalDpi xmlns:a14="http://schemas.microsoft.com/office/drawing/2010/main" val="0"/>
              </a:ext>
            </a:extLst>
          </a:blip>
          <a:srcRect/>
          <a:stretch/>
        </p:blipFill>
        <p:spPr>
          <a:xfrm>
            <a:off x="6086010" y="2661274"/>
            <a:ext cx="406766" cy="406766"/>
          </a:xfrm>
          <a:prstGeom prst="rect">
            <a:avLst/>
          </a:prstGeom>
        </p:spPr>
      </p:pic>
      <p:pic>
        <p:nvPicPr>
          <p:cNvPr id="53" name="Bildobjekt 52">
            <a:extLst>
              <a:ext uri="{FF2B5EF4-FFF2-40B4-BE49-F238E27FC236}">
                <a16:creationId xmlns:a16="http://schemas.microsoft.com/office/drawing/2014/main" id="{A2081149-F316-4344-BA1F-4A10151A9890}"/>
              </a:ext>
            </a:extLst>
          </p:cNvPr>
          <p:cNvPicPr/>
          <p:nvPr/>
        </p:nvPicPr>
        <p:blipFill>
          <a:blip r:embed="rId15" cstate="print">
            <a:extLst>
              <a:ext uri="{28A0092B-C50C-407E-A947-70E740481C1C}">
                <a14:useLocalDpi xmlns:a14="http://schemas.microsoft.com/office/drawing/2010/main" val="0"/>
              </a:ext>
            </a:extLst>
          </a:blip>
          <a:srcRect/>
          <a:stretch/>
        </p:blipFill>
        <p:spPr>
          <a:xfrm>
            <a:off x="4431265" y="3965809"/>
            <a:ext cx="435782" cy="435782"/>
          </a:xfrm>
          <a:prstGeom prst="rect">
            <a:avLst/>
          </a:prstGeom>
        </p:spPr>
      </p:pic>
    </p:spTree>
    <p:extLst>
      <p:ext uri="{BB962C8B-B14F-4D97-AF65-F5344CB8AC3E}">
        <p14:creationId xmlns:p14="http://schemas.microsoft.com/office/powerpoint/2010/main" val="371045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524CEE24-B9C3-4133-8A3D-F57ACBF01F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584" t="10161" r="24571" b="29908"/>
          <a:stretch/>
        </p:blipFill>
        <p:spPr>
          <a:xfrm>
            <a:off x="5190986" y="738860"/>
            <a:ext cx="2025992" cy="1959840"/>
          </a:xfrm>
          <a:prstGeom prst="rect">
            <a:avLst/>
          </a:prstGeom>
        </p:spPr>
      </p:pic>
      <p:sp>
        <p:nvSpPr>
          <p:cNvPr id="3" name="Text Placeholder 2">
            <a:extLst>
              <a:ext uri="{FF2B5EF4-FFF2-40B4-BE49-F238E27FC236}">
                <a16:creationId xmlns:a16="http://schemas.microsoft.com/office/drawing/2014/main" id="{45FE101C-3726-415E-8626-64D2E95CC3DF}"/>
              </a:ext>
            </a:extLst>
          </p:cNvPr>
          <p:cNvSpPr>
            <a:spLocks noGrp="1"/>
          </p:cNvSpPr>
          <p:nvPr/>
        </p:nvSpPr>
        <p:spPr bwMode="gray">
          <a:xfrm>
            <a:off x="6995413" y="2967904"/>
            <a:ext cx="1800000" cy="566737"/>
          </a:xfrm>
          <a:custGeom>
            <a:avLst/>
            <a:gdLst>
              <a:gd name="connsiteX0" fmla="*/ 0 w 1785470"/>
              <a:gd name="connsiteY0" fmla="*/ 0 h 1181152"/>
              <a:gd name="connsiteX1" fmla="*/ 1569248 w 1785470"/>
              <a:gd name="connsiteY1" fmla="*/ 0 h 1181152"/>
              <a:gd name="connsiteX2" fmla="*/ 1785470 w 1785470"/>
              <a:gd name="connsiteY2" fmla="*/ 590576 h 1181152"/>
              <a:gd name="connsiteX3" fmla="*/ 1569248 w 1785470"/>
              <a:gd name="connsiteY3" fmla="*/ 1181152 h 1181152"/>
              <a:gd name="connsiteX4" fmla="*/ 0 w 1785470"/>
              <a:gd name="connsiteY4" fmla="*/ 1181152 h 1181152"/>
              <a:gd name="connsiteX5" fmla="*/ 216222 w 1785470"/>
              <a:gd name="connsiteY5" fmla="*/ 590576 h 1181152"/>
              <a:gd name="connsiteX6" fmla="*/ 0 w 1785470"/>
              <a:gd name="connsiteY6" fmla="*/ 0 h 1181152"/>
              <a:gd name="connsiteX0" fmla="*/ 0 w 1785470"/>
              <a:gd name="connsiteY0" fmla="*/ 0 h 1181152"/>
              <a:gd name="connsiteX1" fmla="*/ 1569248 w 1785470"/>
              <a:gd name="connsiteY1" fmla="*/ 0 h 1181152"/>
              <a:gd name="connsiteX2" fmla="*/ 1785470 w 1785470"/>
              <a:gd name="connsiteY2" fmla="*/ 590576 h 1181152"/>
              <a:gd name="connsiteX3" fmla="*/ 1593311 w 1785470"/>
              <a:gd name="connsiteY3" fmla="*/ 1169120 h 1181152"/>
              <a:gd name="connsiteX4" fmla="*/ 0 w 1785470"/>
              <a:gd name="connsiteY4" fmla="*/ 1181152 h 1181152"/>
              <a:gd name="connsiteX5" fmla="*/ 216222 w 1785470"/>
              <a:gd name="connsiteY5" fmla="*/ 590576 h 1181152"/>
              <a:gd name="connsiteX6" fmla="*/ 0 w 1785470"/>
              <a:gd name="connsiteY6" fmla="*/ 0 h 1181152"/>
              <a:gd name="connsiteX0" fmla="*/ 0 w 1785470"/>
              <a:gd name="connsiteY0" fmla="*/ 0 h 1181152"/>
              <a:gd name="connsiteX1" fmla="*/ 1569248 w 1785470"/>
              <a:gd name="connsiteY1" fmla="*/ 0 h 1181152"/>
              <a:gd name="connsiteX2" fmla="*/ 1785470 w 1785470"/>
              <a:gd name="connsiteY2" fmla="*/ 590576 h 1181152"/>
              <a:gd name="connsiteX3" fmla="*/ 1593311 w 1785470"/>
              <a:gd name="connsiteY3" fmla="*/ 1169120 h 1181152"/>
              <a:gd name="connsiteX4" fmla="*/ 0 w 1785470"/>
              <a:gd name="connsiteY4" fmla="*/ 1181152 h 1181152"/>
              <a:gd name="connsiteX5" fmla="*/ 216222 w 1785470"/>
              <a:gd name="connsiteY5" fmla="*/ 590576 h 1181152"/>
              <a:gd name="connsiteX6" fmla="*/ 0 w 1785470"/>
              <a:gd name="connsiteY6" fmla="*/ 0 h 1181152"/>
              <a:gd name="connsiteX0" fmla="*/ 0 w 1785470"/>
              <a:gd name="connsiteY0" fmla="*/ 0 h 1181152"/>
              <a:gd name="connsiteX1" fmla="*/ 1569248 w 1785470"/>
              <a:gd name="connsiteY1" fmla="*/ 0 h 1181152"/>
              <a:gd name="connsiteX2" fmla="*/ 1785470 w 1785470"/>
              <a:gd name="connsiteY2" fmla="*/ 590576 h 1181152"/>
              <a:gd name="connsiteX3" fmla="*/ 1521121 w 1785470"/>
              <a:gd name="connsiteY3" fmla="*/ 567541 h 1181152"/>
              <a:gd name="connsiteX4" fmla="*/ 0 w 1785470"/>
              <a:gd name="connsiteY4" fmla="*/ 1181152 h 1181152"/>
              <a:gd name="connsiteX5" fmla="*/ 216222 w 1785470"/>
              <a:gd name="connsiteY5" fmla="*/ 590576 h 1181152"/>
              <a:gd name="connsiteX6" fmla="*/ 0 w 1785470"/>
              <a:gd name="connsiteY6" fmla="*/ 0 h 1181152"/>
              <a:gd name="connsiteX0" fmla="*/ 0 w 1785470"/>
              <a:gd name="connsiteY0" fmla="*/ 0 h 590576"/>
              <a:gd name="connsiteX1" fmla="*/ 1569248 w 1785470"/>
              <a:gd name="connsiteY1" fmla="*/ 0 h 590576"/>
              <a:gd name="connsiteX2" fmla="*/ 1785470 w 1785470"/>
              <a:gd name="connsiteY2" fmla="*/ 590576 h 590576"/>
              <a:gd name="connsiteX3" fmla="*/ 1521121 w 1785470"/>
              <a:gd name="connsiteY3" fmla="*/ 567541 h 590576"/>
              <a:gd name="connsiteX4" fmla="*/ 132347 w 1785470"/>
              <a:gd name="connsiteY4" fmla="*/ 567541 h 590576"/>
              <a:gd name="connsiteX5" fmla="*/ 216222 w 1785470"/>
              <a:gd name="connsiteY5" fmla="*/ 590576 h 590576"/>
              <a:gd name="connsiteX6" fmla="*/ 0 w 1785470"/>
              <a:gd name="connsiteY6" fmla="*/ 0 h 590576"/>
              <a:gd name="connsiteX0" fmla="*/ 0 w 1785470"/>
              <a:gd name="connsiteY0" fmla="*/ 0 h 590576"/>
              <a:gd name="connsiteX1" fmla="*/ 1569248 w 1785470"/>
              <a:gd name="connsiteY1" fmla="*/ 0 h 590576"/>
              <a:gd name="connsiteX2" fmla="*/ 1785470 w 1785470"/>
              <a:gd name="connsiteY2" fmla="*/ 590576 h 590576"/>
              <a:gd name="connsiteX3" fmla="*/ 1521121 w 1785470"/>
              <a:gd name="connsiteY3" fmla="*/ 567541 h 590576"/>
              <a:gd name="connsiteX4" fmla="*/ 132347 w 1785470"/>
              <a:gd name="connsiteY4" fmla="*/ 567541 h 590576"/>
              <a:gd name="connsiteX5" fmla="*/ 216222 w 1785470"/>
              <a:gd name="connsiteY5" fmla="*/ 590576 h 590576"/>
              <a:gd name="connsiteX6" fmla="*/ 0 w 1785470"/>
              <a:gd name="connsiteY6" fmla="*/ 0 h 590576"/>
              <a:gd name="connsiteX0" fmla="*/ 0 w 1785470"/>
              <a:gd name="connsiteY0" fmla="*/ 0 h 590576"/>
              <a:gd name="connsiteX1" fmla="*/ 1569248 w 1785470"/>
              <a:gd name="connsiteY1" fmla="*/ 0 h 590576"/>
              <a:gd name="connsiteX2" fmla="*/ 1785470 w 1785470"/>
              <a:gd name="connsiteY2" fmla="*/ 590576 h 590576"/>
              <a:gd name="connsiteX3" fmla="*/ 1755975 w 1785470"/>
              <a:gd name="connsiteY3" fmla="*/ 559130 h 590576"/>
              <a:gd name="connsiteX4" fmla="*/ 132347 w 1785470"/>
              <a:gd name="connsiteY4" fmla="*/ 567541 h 590576"/>
              <a:gd name="connsiteX5" fmla="*/ 216222 w 1785470"/>
              <a:gd name="connsiteY5" fmla="*/ 590576 h 590576"/>
              <a:gd name="connsiteX6" fmla="*/ 0 w 1785470"/>
              <a:gd name="connsiteY6" fmla="*/ 0 h 590576"/>
              <a:gd name="connsiteX0" fmla="*/ 0 w 1785470"/>
              <a:gd name="connsiteY0" fmla="*/ 0 h 590576"/>
              <a:gd name="connsiteX1" fmla="*/ 1569248 w 1785470"/>
              <a:gd name="connsiteY1" fmla="*/ 0 h 590576"/>
              <a:gd name="connsiteX2" fmla="*/ 1785470 w 1785470"/>
              <a:gd name="connsiteY2" fmla="*/ 590576 h 590576"/>
              <a:gd name="connsiteX3" fmla="*/ 1755975 w 1785470"/>
              <a:gd name="connsiteY3" fmla="*/ 559130 h 590576"/>
              <a:gd name="connsiteX4" fmla="*/ 132347 w 1785470"/>
              <a:gd name="connsiteY4" fmla="*/ 567541 h 590576"/>
              <a:gd name="connsiteX5" fmla="*/ 216222 w 1785470"/>
              <a:gd name="connsiteY5" fmla="*/ 590576 h 590576"/>
              <a:gd name="connsiteX6" fmla="*/ 0 w 1785470"/>
              <a:gd name="connsiteY6" fmla="*/ 0 h 590576"/>
              <a:gd name="connsiteX0" fmla="*/ 0 w 1785470"/>
              <a:gd name="connsiteY0" fmla="*/ 0 h 590576"/>
              <a:gd name="connsiteX1" fmla="*/ 1569248 w 1785470"/>
              <a:gd name="connsiteY1" fmla="*/ 0 h 590576"/>
              <a:gd name="connsiteX2" fmla="*/ 1785470 w 1785470"/>
              <a:gd name="connsiteY2" fmla="*/ 590576 h 590576"/>
              <a:gd name="connsiteX3" fmla="*/ 1755975 w 1785470"/>
              <a:gd name="connsiteY3" fmla="*/ 559130 h 590576"/>
              <a:gd name="connsiteX4" fmla="*/ 132347 w 1785470"/>
              <a:gd name="connsiteY4" fmla="*/ 567541 h 590576"/>
              <a:gd name="connsiteX5" fmla="*/ 216222 w 1785470"/>
              <a:gd name="connsiteY5" fmla="*/ 590576 h 590576"/>
              <a:gd name="connsiteX6" fmla="*/ 0 w 1785470"/>
              <a:gd name="connsiteY6" fmla="*/ 0 h 590576"/>
              <a:gd name="connsiteX0" fmla="*/ 0 w 1885550"/>
              <a:gd name="connsiteY0" fmla="*/ 0 h 1055781"/>
              <a:gd name="connsiteX1" fmla="*/ 1569248 w 1885550"/>
              <a:gd name="connsiteY1" fmla="*/ 0 h 1055781"/>
              <a:gd name="connsiteX2" fmla="*/ 1785470 w 1885550"/>
              <a:gd name="connsiteY2" fmla="*/ 590576 h 1055781"/>
              <a:gd name="connsiteX3" fmla="*/ 1885550 w 1885550"/>
              <a:gd name="connsiteY3" fmla="*/ 1055409 h 1055781"/>
              <a:gd name="connsiteX4" fmla="*/ 132347 w 1885550"/>
              <a:gd name="connsiteY4" fmla="*/ 567541 h 1055781"/>
              <a:gd name="connsiteX5" fmla="*/ 216222 w 1885550"/>
              <a:gd name="connsiteY5" fmla="*/ 590576 h 1055781"/>
              <a:gd name="connsiteX6" fmla="*/ 0 w 1885550"/>
              <a:gd name="connsiteY6" fmla="*/ 0 h 1055781"/>
              <a:gd name="connsiteX0" fmla="*/ 0 w 1785470"/>
              <a:gd name="connsiteY0" fmla="*/ 0 h 590576"/>
              <a:gd name="connsiteX1" fmla="*/ 1569248 w 1785470"/>
              <a:gd name="connsiteY1" fmla="*/ 0 h 590576"/>
              <a:gd name="connsiteX2" fmla="*/ 1785470 w 1785470"/>
              <a:gd name="connsiteY2" fmla="*/ 590576 h 590576"/>
              <a:gd name="connsiteX3" fmla="*/ 132347 w 1785470"/>
              <a:gd name="connsiteY3" fmla="*/ 567541 h 590576"/>
              <a:gd name="connsiteX4" fmla="*/ 216222 w 1785470"/>
              <a:gd name="connsiteY4" fmla="*/ 590576 h 590576"/>
              <a:gd name="connsiteX5" fmla="*/ 0 w 1785470"/>
              <a:gd name="connsiteY5" fmla="*/ 0 h 590576"/>
              <a:gd name="connsiteX0" fmla="*/ 188696 w 1974166"/>
              <a:gd name="connsiteY0" fmla="*/ 0 h 792452"/>
              <a:gd name="connsiteX1" fmla="*/ 1757944 w 1974166"/>
              <a:gd name="connsiteY1" fmla="*/ 0 h 792452"/>
              <a:gd name="connsiteX2" fmla="*/ 1974166 w 1974166"/>
              <a:gd name="connsiteY2" fmla="*/ 590576 h 792452"/>
              <a:gd name="connsiteX3" fmla="*/ 321043 w 1974166"/>
              <a:gd name="connsiteY3" fmla="*/ 567541 h 792452"/>
              <a:gd name="connsiteX4" fmla="*/ 0 w 1974166"/>
              <a:gd name="connsiteY4" fmla="*/ 792452 h 792452"/>
              <a:gd name="connsiteX5" fmla="*/ 188696 w 1974166"/>
              <a:gd name="connsiteY5" fmla="*/ 0 h 792452"/>
              <a:gd name="connsiteX0" fmla="*/ 188696 w 1974166"/>
              <a:gd name="connsiteY0" fmla="*/ 0 h 792452"/>
              <a:gd name="connsiteX1" fmla="*/ 1757944 w 1974166"/>
              <a:gd name="connsiteY1" fmla="*/ 0 h 792452"/>
              <a:gd name="connsiteX2" fmla="*/ 1974166 w 1974166"/>
              <a:gd name="connsiteY2" fmla="*/ 590576 h 792452"/>
              <a:gd name="connsiteX3" fmla="*/ 321043 w 1974166"/>
              <a:gd name="connsiteY3" fmla="*/ 567541 h 792452"/>
              <a:gd name="connsiteX4" fmla="*/ 0 w 1974166"/>
              <a:gd name="connsiteY4" fmla="*/ 792452 h 792452"/>
              <a:gd name="connsiteX5" fmla="*/ 188696 w 1974166"/>
              <a:gd name="connsiteY5" fmla="*/ 0 h 792452"/>
              <a:gd name="connsiteX0" fmla="*/ 188696 w 1974166"/>
              <a:gd name="connsiteY0" fmla="*/ 0 h 792452"/>
              <a:gd name="connsiteX1" fmla="*/ 1757944 w 1974166"/>
              <a:gd name="connsiteY1" fmla="*/ 0 h 792452"/>
              <a:gd name="connsiteX2" fmla="*/ 1974166 w 1974166"/>
              <a:gd name="connsiteY2" fmla="*/ 590576 h 792452"/>
              <a:gd name="connsiteX3" fmla="*/ 0 w 1974166"/>
              <a:gd name="connsiteY3" fmla="*/ 792452 h 792452"/>
              <a:gd name="connsiteX4" fmla="*/ 188696 w 1974166"/>
              <a:gd name="connsiteY4" fmla="*/ 0 h 792452"/>
              <a:gd name="connsiteX0" fmla="*/ 0 w 1785470"/>
              <a:gd name="connsiteY0" fmla="*/ 0 h 590577"/>
              <a:gd name="connsiteX1" fmla="*/ 1569248 w 1785470"/>
              <a:gd name="connsiteY1" fmla="*/ 0 h 590577"/>
              <a:gd name="connsiteX2" fmla="*/ 1785470 w 1785470"/>
              <a:gd name="connsiteY2" fmla="*/ 590576 h 590577"/>
              <a:gd name="connsiteX3" fmla="*/ 216223 w 1785470"/>
              <a:gd name="connsiteY3" fmla="*/ 590577 h 590577"/>
              <a:gd name="connsiteX4" fmla="*/ 0 w 1785470"/>
              <a:gd name="connsiteY4" fmla="*/ 0 h 590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470" h="590577">
                <a:moveTo>
                  <a:pt x="0" y="0"/>
                </a:moveTo>
                <a:lnTo>
                  <a:pt x="1569248" y="0"/>
                </a:lnTo>
                <a:lnTo>
                  <a:pt x="1785470" y="590576"/>
                </a:lnTo>
                <a:lnTo>
                  <a:pt x="216223" y="590577"/>
                </a:lnTo>
                <a:lnTo>
                  <a:pt x="0" y="0"/>
                </a:lnTo>
                <a:close/>
              </a:path>
            </a:pathLst>
          </a:custGeom>
          <a:solidFill>
            <a:srgbClr val="71B2C8">
              <a:alpha val="50000"/>
            </a:srgbClr>
          </a:solidFill>
          <a:ln w="9525">
            <a:noFill/>
          </a:ln>
        </p:spPr>
        <p:txBody>
          <a:bodyPr vert="horz" lIns="67866" tIns="34529" rIns="0" bIns="34529" numCol="1" spcCol="0" rtlCol="0" anchor="ctr" anchorCtr="0">
            <a:noAutofit/>
          </a:bodyPr>
          <a:lstStyle/>
          <a:p>
            <a:pPr algn="ctr" defTabSz="685145" fontAlgn="base">
              <a:spcBef>
                <a:spcPct val="0"/>
              </a:spcBef>
              <a:spcAft>
                <a:spcPct val="0"/>
              </a:spcAft>
              <a:buClr>
                <a:schemeClr val="tx2"/>
              </a:buClr>
              <a:buSzPct val="100000"/>
            </a:pPr>
            <a:endParaRPr lang="sv-SE" sz="1050">
              <a:solidFill>
                <a:schemeClr val="accent4"/>
              </a:solidFill>
              <a:sym typeface="+mn-lt"/>
            </a:endParaRPr>
          </a:p>
        </p:txBody>
      </p:sp>
      <p:sp>
        <p:nvSpPr>
          <p:cNvPr id="4" name="Text Placeholder 2">
            <a:extLst>
              <a:ext uri="{FF2B5EF4-FFF2-40B4-BE49-F238E27FC236}">
                <a16:creationId xmlns:a16="http://schemas.microsoft.com/office/drawing/2014/main" id="{0D6979B7-6CEE-43A5-8F6C-40F292F9AEA3}"/>
              </a:ext>
            </a:extLst>
          </p:cNvPr>
          <p:cNvSpPr>
            <a:spLocks noGrp="1"/>
          </p:cNvSpPr>
          <p:nvPr>
            <p:custDataLst>
              <p:tags r:id="rId1"/>
            </p:custDataLst>
          </p:nvPr>
        </p:nvSpPr>
        <p:spPr bwMode="auto">
          <a:xfrm>
            <a:off x="230587" y="2965986"/>
            <a:ext cx="3133243" cy="1166090"/>
          </a:xfrm>
          <a:prstGeom prst="homePlate">
            <a:avLst>
              <a:gd name="adj" fmla="val 18306"/>
            </a:avLst>
          </a:prstGeom>
          <a:solidFill>
            <a:schemeClr val="bg1">
              <a:lumMod val="65000"/>
              <a:alpha val="50000"/>
            </a:schemeClr>
          </a:solidFill>
          <a:ln w="9525">
            <a:noFill/>
          </a:ln>
        </p:spPr>
        <p:txBody>
          <a:bodyPr vert="horz" lIns="67866" tIns="34529" rIns="0" bIns="34529" numCol="1" spcCol="0" rtlCol="0" anchor="ctr" anchorCtr="0">
            <a:noAutofit/>
          </a:bodyPr>
          <a:lstStyle>
            <a:lvl1pPr marL="0" indent="0" algn="l" defTabSz="91352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a:lstStyle>
          <a:p>
            <a:pPr algn="ctr"/>
            <a:endParaRPr lang="sv-SE" sz="1050">
              <a:solidFill>
                <a:schemeClr val="accent4"/>
              </a:solidFill>
            </a:endParaRPr>
          </a:p>
        </p:txBody>
      </p:sp>
      <p:sp>
        <p:nvSpPr>
          <p:cNvPr id="5" name="Text Placeholder 2">
            <a:extLst>
              <a:ext uri="{FF2B5EF4-FFF2-40B4-BE49-F238E27FC236}">
                <a16:creationId xmlns:a16="http://schemas.microsoft.com/office/drawing/2014/main" id="{66D60460-3E29-4236-A34A-13D2C51D90AD}"/>
              </a:ext>
            </a:extLst>
          </p:cNvPr>
          <p:cNvSpPr>
            <a:spLocks noGrp="1"/>
          </p:cNvSpPr>
          <p:nvPr/>
        </p:nvSpPr>
        <p:spPr bwMode="gray">
          <a:xfrm>
            <a:off x="3224940" y="2957076"/>
            <a:ext cx="2216366" cy="1166090"/>
          </a:xfrm>
          <a:prstGeom prst="chevron">
            <a:avLst>
              <a:gd name="adj" fmla="val 18306"/>
            </a:avLst>
          </a:prstGeom>
          <a:solidFill>
            <a:srgbClr val="176397">
              <a:alpha val="49804"/>
            </a:srgbClr>
          </a:solidFill>
          <a:ln w="9525">
            <a:noFill/>
          </a:ln>
        </p:spPr>
        <p:txBody>
          <a:bodyPr vert="horz" lIns="67866" tIns="34529" rIns="0" bIns="34529" numCol="1" spcCol="0" rtlCol="0" anchor="ctr" anchorCtr="0">
            <a:noAutofit/>
          </a:bodyPr>
          <a:lstStyle/>
          <a:p>
            <a:pPr algn="ctr" defTabSz="685145" fontAlgn="base">
              <a:spcBef>
                <a:spcPct val="0"/>
              </a:spcBef>
              <a:spcAft>
                <a:spcPct val="0"/>
              </a:spcAft>
              <a:buClr>
                <a:schemeClr val="tx2"/>
              </a:buClr>
              <a:buSzPct val="100000"/>
            </a:pPr>
            <a:endParaRPr lang="sv-SE" sz="1050">
              <a:solidFill>
                <a:schemeClr val="accent4"/>
              </a:solidFill>
              <a:sym typeface="+mn-lt"/>
            </a:endParaRPr>
          </a:p>
        </p:txBody>
      </p:sp>
      <p:sp>
        <p:nvSpPr>
          <p:cNvPr id="6" name="Text Placeholder 2">
            <a:extLst>
              <a:ext uri="{FF2B5EF4-FFF2-40B4-BE49-F238E27FC236}">
                <a16:creationId xmlns:a16="http://schemas.microsoft.com/office/drawing/2014/main" id="{DFB676A6-8097-456C-9379-AE73D328DEF7}"/>
              </a:ext>
            </a:extLst>
          </p:cNvPr>
          <p:cNvSpPr>
            <a:spLocks noGrp="1"/>
          </p:cNvSpPr>
          <p:nvPr/>
        </p:nvSpPr>
        <p:spPr bwMode="gray">
          <a:xfrm>
            <a:off x="5291786" y="2957076"/>
            <a:ext cx="1853952" cy="1181152"/>
          </a:xfrm>
          <a:prstGeom prst="chevron">
            <a:avLst>
              <a:gd name="adj" fmla="val 18306"/>
            </a:avLst>
          </a:prstGeom>
          <a:solidFill>
            <a:srgbClr val="582C83">
              <a:alpha val="60000"/>
            </a:srgbClr>
          </a:solidFill>
          <a:ln w="9525">
            <a:solidFill>
              <a:schemeClr val="bg1"/>
            </a:solidFill>
          </a:ln>
        </p:spPr>
        <p:txBody>
          <a:bodyPr vert="horz" lIns="67866" tIns="34529" rIns="0" bIns="34529" numCol="1" spcCol="0" rtlCol="0" anchor="ctr" anchorCtr="0">
            <a:noAutofit/>
          </a:bodyPr>
          <a:lstStyle/>
          <a:p>
            <a:pPr algn="ctr" defTabSz="685145" fontAlgn="base">
              <a:spcBef>
                <a:spcPct val="0"/>
              </a:spcBef>
              <a:spcAft>
                <a:spcPct val="0"/>
              </a:spcAft>
              <a:buClr>
                <a:schemeClr val="tx2"/>
              </a:buClr>
              <a:buSzPct val="100000"/>
            </a:pPr>
            <a:endParaRPr lang="sv-SE" sz="1050">
              <a:solidFill>
                <a:schemeClr val="accent4"/>
              </a:solidFill>
              <a:sym typeface="+mn-lt"/>
            </a:endParaRPr>
          </a:p>
        </p:txBody>
      </p:sp>
      <p:sp>
        <p:nvSpPr>
          <p:cNvPr id="7" name="textruta 6">
            <a:extLst>
              <a:ext uri="{FF2B5EF4-FFF2-40B4-BE49-F238E27FC236}">
                <a16:creationId xmlns:a16="http://schemas.microsoft.com/office/drawing/2014/main" id="{ACD1FDFB-3790-4DB9-8A24-AFB353A618DA}"/>
              </a:ext>
            </a:extLst>
          </p:cNvPr>
          <p:cNvSpPr txBox="1"/>
          <p:nvPr/>
        </p:nvSpPr>
        <p:spPr>
          <a:xfrm>
            <a:off x="465761" y="3078456"/>
            <a:ext cx="2787297" cy="923330"/>
          </a:xfrm>
          <a:prstGeom prst="rect">
            <a:avLst/>
          </a:prstGeom>
          <a:noFill/>
        </p:spPr>
        <p:txBody>
          <a:bodyPr wrap="square" rtlCol="0">
            <a:spAutoFit/>
          </a:bodyPr>
          <a:lstStyle/>
          <a:p>
            <a:r>
              <a:rPr lang="sv-SE" sz="1800"/>
              <a:t>Millennium anpassas till hälso- och sjukvården i Västra Götaland </a:t>
            </a:r>
            <a:endParaRPr lang="sv-SE" sz="1013" i="1"/>
          </a:p>
        </p:txBody>
      </p:sp>
      <p:sp>
        <p:nvSpPr>
          <p:cNvPr id="21" name="Rektangel: rundade hörn 20">
            <a:extLst>
              <a:ext uri="{FF2B5EF4-FFF2-40B4-BE49-F238E27FC236}">
                <a16:creationId xmlns:a16="http://schemas.microsoft.com/office/drawing/2014/main" id="{163968F6-000B-4E62-A0D1-07353EB1C4D2}"/>
              </a:ext>
            </a:extLst>
          </p:cNvPr>
          <p:cNvSpPr/>
          <p:nvPr/>
        </p:nvSpPr>
        <p:spPr>
          <a:xfrm>
            <a:off x="3621902" y="3157035"/>
            <a:ext cx="1499845" cy="71408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rPr>
              <a:t>SÖDRA OMRÅDET </a:t>
            </a:r>
          </a:p>
        </p:txBody>
      </p:sp>
      <p:sp>
        <p:nvSpPr>
          <p:cNvPr id="20" name="Rektangel: rundade hörn 19">
            <a:extLst>
              <a:ext uri="{FF2B5EF4-FFF2-40B4-BE49-F238E27FC236}">
                <a16:creationId xmlns:a16="http://schemas.microsoft.com/office/drawing/2014/main" id="{0AD1014A-2AC9-48F3-B5F5-AFC6AF5F255F}"/>
              </a:ext>
            </a:extLst>
          </p:cNvPr>
          <p:cNvSpPr/>
          <p:nvPr/>
        </p:nvSpPr>
        <p:spPr>
          <a:xfrm>
            <a:off x="5566668" y="3119732"/>
            <a:ext cx="1436816" cy="8260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rPr>
              <a:t>VÄSTRA OMRÅDET </a:t>
            </a:r>
          </a:p>
        </p:txBody>
      </p:sp>
      <p:sp>
        <p:nvSpPr>
          <p:cNvPr id="22" name="Rektangel: rundade hörn 21">
            <a:extLst>
              <a:ext uri="{FF2B5EF4-FFF2-40B4-BE49-F238E27FC236}">
                <a16:creationId xmlns:a16="http://schemas.microsoft.com/office/drawing/2014/main" id="{085C51A3-F589-4E28-AE0A-66DEE4325235}"/>
              </a:ext>
            </a:extLst>
          </p:cNvPr>
          <p:cNvSpPr/>
          <p:nvPr/>
        </p:nvSpPr>
        <p:spPr>
          <a:xfrm>
            <a:off x="7294800" y="2965213"/>
            <a:ext cx="1390449" cy="573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rPr>
              <a:t>NORRA OMRÅDET</a:t>
            </a:r>
          </a:p>
        </p:txBody>
      </p:sp>
      <p:sp>
        <p:nvSpPr>
          <p:cNvPr id="26" name="Text Placeholder 2">
            <a:extLst>
              <a:ext uri="{FF2B5EF4-FFF2-40B4-BE49-F238E27FC236}">
                <a16:creationId xmlns:a16="http://schemas.microsoft.com/office/drawing/2014/main" id="{438FDC2D-2A1B-43C1-907E-CCA14ACA0178}"/>
              </a:ext>
            </a:extLst>
          </p:cNvPr>
          <p:cNvSpPr>
            <a:spLocks noGrp="1"/>
          </p:cNvSpPr>
          <p:nvPr/>
        </p:nvSpPr>
        <p:spPr bwMode="gray">
          <a:xfrm>
            <a:off x="6995413" y="3545634"/>
            <a:ext cx="1800000" cy="594490"/>
          </a:xfrm>
          <a:custGeom>
            <a:avLst/>
            <a:gdLst>
              <a:gd name="connsiteX0" fmla="*/ 0 w 1921510"/>
              <a:gd name="connsiteY0" fmla="*/ 0 h 1332319"/>
              <a:gd name="connsiteX1" fmla="*/ 1677616 w 1921510"/>
              <a:gd name="connsiteY1" fmla="*/ 0 h 1332319"/>
              <a:gd name="connsiteX2" fmla="*/ 1921510 w 1921510"/>
              <a:gd name="connsiteY2" fmla="*/ 666160 h 1332319"/>
              <a:gd name="connsiteX3" fmla="*/ 1677616 w 1921510"/>
              <a:gd name="connsiteY3" fmla="*/ 1332319 h 1332319"/>
              <a:gd name="connsiteX4" fmla="*/ 0 w 1921510"/>
              <a:gd name="connsiteY4" fmla="*/ 1332319 h 1332319"/>
              <a:gd name="connsiteX5" fmla="*/ 243894 w 1921510"/>
              <a:gd name="connsiteY5" fmla="*/ 666160 h 1332319"/>
              <a:gd name="connsiteX6" fmla="*/ 0 w 1921510"/>
              <a:gd name="connsiteY6" fmla="*/ 0 h 1332319"/>
              <a:gd name="connsiteX0" fmla="*/ 254000 w 1921510"/>
              <a:gd name="connsiteY0" fmla="*/ 655320 h 1332319"/>
              <a:gd name="connsiteX1" fmla="*/ 1677616 w 1921510"/>
              <a:gd name="connsiteY1" fmla="*/ 0 h 1332319"/>
              <a:gd name="connsiteX2" fmla="*/ 1921510 w 1921510"/>
              <a:gd name="connsiteY2" fmla="*/ 666160 h 1332319"/>
              <a:gd name="connsiteX3" fmla="*/ 1677616 w 1921510"/>
              <a:gd name="connsiteY3" fmla="*/ 1332319 h 1332319"/>
              <a:gd name="connsiteX4" fmla="*/ 0 w 1921510"/>
              <a:gd name="connsiteY4" fmla="*/ 1332319 h 1332319"/>
              <a:gd name="connsiteX5" fmla="*/ 243894 w 1921510"/>
              <a:gd name="connsiteY5" fmla="*/ 666160 h 1332319"/>
              <a:gd name="connsiteX6" fmla="*/ 254000 w 1921510"/>
              <a:gd name="connsiteY6" fmla="*/ 655320 h 1332319"/>
              <a:gd name="connsiteX0" fmla="*/ 254000 w 1926536"/>
              <a:gd name="connsiteY0" fmla="*/ 0 h 676999"/>
              <a:gd name="connsiteX1" fmla="*/ 1926536 w 1926536"/>
              <a:gd name="connsiteY1" fmla="*/ 10160 h 676999"/>
              <a:gd name="connsiteX2" fmla="*/ 1921510 w 1926536"/>
              <a:gd name="connsiteY2" fmla="*/ 10840 h 676999"/>
              <a:gd name="connsiteX3" fmla="*/ 1677616 w 1926536"/>
              <a:gd name="connsiteY3" fmla="*/ 676999 h 676999"/>
              <a:gd name="connsiteX4" fmla="*/ 0 w 1926536"/>
              <a:gd name="connsiteY4" fmla="*/ 676999 h 676999"/>
              <a:gd name="connsiteX5" fmla="*/ 243894 w 1926536"/>
              <a:gd name="connsiteY5" fmla="*/ 10840 h 676999"/>
              <a:gd name="connsiteX6" fmla="*/ 254000 w 1926536"/>
              <a:gd name="connsiteY6" fmla="*/ 0 h 676999"/>
              <a:gd name="connsiteX0" fmla="*/ 254000 w 1930248"/>
              <a:gd name="connsiteY0" fmla="*/ 25845 h 702844"/>
              <a:gd name="connsiteX1" fmla="*/ 1926536 w 1930248"/>
              <a:gd name="connsiteY1" fmla="*/ 36005 h 702844"/>
              <a:gd name="connsiteX2" fmla="*/ 1930248 w 1930248"/>
              <a:gd name="connsiteY2" fmla="*/ 0 h 702844"/>
              <a:gd name="connsiteX3" fmla="*/ 1677616 w 1930248"/>
              <a:gd name="connsiteY3" fmla="*/ 702844 h 702844"/>
              <a:gd name="connsiteX4" fmla="*/ 0 w 1930248"/>
              <a:gd name="connsiteY4" fmla="*/ 702844 h 702844"/>
              <a:gd name="connsiteX5" fmla="*/ 243894 w 1930248"/>
              <a:gd name="connsiteY5" fmla="*/ 36685 h 702844"/>
              <a:gd name="connsiteX6" fmla="*/ 254000 w 1930248"/>
              <a:gd name="connsiteY6" fmla="*/ 25845 h 702844"/>
              <a:gd name="connsiteX0" fmla="*/ 254000 w 1926536"/>
              <a:gd name="connsiteY0" fmla="*/ 44187 h 721186"/>
              <a:gd name="connsiteX1" fmla="*/ 1926536 w 1926536"/>
              <a:gd name="connsiteY1" fmla="*/ 54347 h 721186"/>
              <a:gd name="connsiteX2" fmla="*/ 1904033 w 1926536"/>
              <a:gd name="connsiteY2" fmla="*/ 0 h 721186"/>
              <a:gd name="connsiteX3" fmla="*/ 1677616 w 1926536"/>
              <a:gd name="connsiteY3" fmla="*/ 721186 h 721186"/>
              <a:gd name="connsiteX4" fmla="*/ 0 w 1926536"/>
              <a:gd name="connsiteY4" fmla="*/ 721186 h 721186"/>
              <a:gd name="connsiteX5" fmla="*/ 243894 w 1926536"/>
              <a:gd name="connsiteY5" fmla="*/ 55027 h 721186"/>
              <a:gd name="connsiteX6" fmla="*/ 254000 w 1926536"/>
              <a:gd name="connsiteY6" fmla="*/ 44187 h 721186"/>
              <a:gd name="connsiteX0" fmla="*/ 245262 w 1926536"/>
              <a:gd name="connsiteY0" fmla="*/ 53360 h 721186"/>
              <a:gd name="connsiteX1" fmla="*/ 1926536 w 1926536"/>
              <a:gd name="connsiteY1" fmla="*/ 54347 h 721186"/>
              <a:gd name="connsiteX2" fmla="*/ 1904033 w 1926536"/>
              <a:gd name="connsiteY2" fmla="*/ 0 h 721186"/>
              <a:gd name="connsiteX3" fmla="*/ 1677616 w 1926536"/>
              <a:gd name="connsiteY3" fmla="*/ 721186 h 721186"/>
              <a:gd name="connsiteX4" fmla="*/ 0 w 1926536"/>
              <a:gd name="connsiteY4" fmla="*/ 721186 h 721186"/>
              <a:gd name="connsiteX5" fmla="*/ 243894 w 1926536"/>
              <a:gd name="connsiteY5" fmla="*/ 55027 h 721186"/>
              <a:gd name="connsiteX6" fmla="*/ 245262 w 1926536"/>
              <a:gd name="connsiteY6" fmla="*/ 53360 h 721186"/>
              <a:gd name="connsiteX0" fmla="*/ 245262 w 1926536"/>
              <a:gd name="connsiteY0" fmla="*/ 356018 h 1023844"/>
              <a:gd name="connsiteX1" fmla="*/ 1926536 w 1926536"/>
              <a:gd name="connsiteY1" fmla="*/ 357005 h 1023844"/>
              <a:gd name="connsiteX2" fmla="*/ 1869080 w 1926536"/>
              <a:gd name="connsiteY2" fmla="*/ 0 h 1023844"/>
              <a:gd name="connsiteX3" fmla="*/ 1677616 w 1926536"/>
              <a:gd name="connsiteY3" fmla="*/ 1023844 h 1023844"/>
              <a:gd name="connsiteX4" fmla="*/ 0 w 1926536"/>
              <a:gd name="connsiteY4" fmla="*/ 1023844 h 1023844"/>
              <a:gd name="connsiteX5" fmla="*/ 243894 w 1926536"/>
              <a:gd name="connsiteY5" fmla="*/ 357685 h 1023844"/>
              <a:gd name="connsiteX6" fmla="*/ 245262 w 1926536"/>
              <a:gd name="connsiteY6" fmla="*/ 356018 h 1023844"/>
              <a:gd name="connsiteX0" fmla="*/ 245262 w 1979802"/>
              <a:gd name="connsiteY0" fmla="*/ 356018 h 1023844"/>
              <a:gd name="connsiteX1" fmla="*/ 1926536 w 1979802"/>
              <a:gd name="connsiteY1" fmla="*/ 357005 h 1023844"/>
              <a:gd name="connsiteX2" fmla="*/ 1869080 w 1979802"/>
              <a:gd name="connsiteY2" fmla="*/ 0 h 1023844"/>
              <a:gd name="connsiteX3" fmla="*/ 1677616 w 1979802"/>
              <a:gd name="connsiteY3" fmla="*/ 1023844 h 1023844"/>
              <a:gd name="connsiteX4" fmla="*/ 0 w 1979802"/>
              <a:gd name="connsiteY4" fmla="*/ 1023844 h 1023844"/>
              <a:gd name="connsiteX5" fmla="*/ 243894 w 1979802"/>
              <a:gd name="connsiteY5" fmla="*/ 357685 h 1023844"/>
              <a:gd name="connsiteX6" fmla="*/ 245262 w 1979802"/>
              <a:gd name="connsiteY6" fmla="*/ 356018 h 1023844"/>
              <a:gd name="connsiteX0" fmla="*/ 245262 w 1926536"/>
              <a:gd name="connsiteY0" fmla="*/ 0 h 667826"/>
              <a:gd name="connsiteX1" fmla="*/ 1926536 w 1926536"/>
              <a:gd name="connsiteY1" fmla="*/ 987 h 667826"/>
              <a:gd name="connsiteX2" fmla="*/ 1677616 w 1926536"/>
              <a:gd name="connsiteY2" fmla="*/ 667826 h 667826"/>
              <a:gd name="connsiteX3" fmla="*/ 0 w 1926536"/>
              <a:gd name="connsiteY3" fmla="*/ 667826 h 667826"/>
              <a:gd name="connsiteX4" fmla="*/ 243894 w 1926536"/>
              <a:gd name="connsiteY4" fmla="*/ 1667 h 667826"/>
              <a:gd name="connsiteX5" fmla="*/ 245262 w 1926536"/>
              <a:gd name="connsiteY5" fmla="*/ 0 h 66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536" h="667826">
                <a:moveTo>
                  <a:pt x="245262" y="0"/>
                </a:moveTo>
                <a:lnTo>
                  <a:pt x="1926536" y="987"/>
                </a:lnTo>
                <a:lnTo>
                  <a:pt x="1677616" y="667826"/>
                </a:lnTo>
                <a:lnTo>
                  <a:pt x="0" y="667826"/>
                </a:lnTo>
                <a:lnTo>
                  <a:pt x="243894" y="1667"/>
                </a:lnTo>
                <a:lnTo>
                  <a:pt x="245262" y="0"/>
                </a:lnTo>
                <a:close/>
              </a:path>
            </a:pathLst>
          </a:custGeom>
          <a:solidFill>
            <a:srgbClr val="AF1685">
              <a:alpha val="49804"/>
            </a:srgbClr>
          </a:solidFill>
          <a:ln w="9525">
            <a:noFill/>
          </a:ln>
        </p:spPr>
        <p:txBody>
          <a:bodyPr vert="horz" lIns="67866" tIns="34529" rIns="0" bIns="34529" numCol="1" spcCol="0" rtlCol="0" anchor="ctr" anchorCtr="0">
            <a:noAutofit/>
          </a:bodyPr>
          <a:lstStyle/>
          <a:p>
            <a:pPr algn="ctr" defTabSz="685145" fontAlgn="base">
              <a:spcBef>
                <a:spcPct val="0"/>
              </a:spcBef>
              <a:spcAft>
                <a:spcPct val="0"/>
              </a:spcAft>
              <a:buClr>
                <a:schemeClr val="tx2"/>
              </a:buClr>
              <a:buSzPct val="100000"/>
            </a:pPr>
            <a:endParaRPr lang="sv-SE" sz="1050">
              <a:solidFill>
                <a:schemeClr val="accent4"/>
              </a:solidFill>
              <a:sym typeface="+mn-lt"/>
            </a:endParaRPr>
          </a:p>
        </p:txBody>
      </p:sp>
      <p:sp>
        <p:nvSpPr>
          <p:cNvPr id="13" name="textruta 12">
            <a:extLst>
              <a:ext uri="{FF2B5EF4-FFF2-40B4-BE49-F238E27FC236}">
                <a16:creationId xmlns:a16="http://schemas.microsoft.com/office/drawing/2014/main" id="{47579665-E77F-43E0-AFAE-7AFB494BA799}"/>
              </a:ext>
            </a:extLst>
          </p:cNvPr>
          <p:cNvSpPr txBox="1"/>
          <p:nvPr/>
        </p:nvSpPr>
        <p:spPr>
          <a:xfrm>
            <a:off x="1306919" y="4187536"/>
            <a:ext cx="1427624" cy="338554"/>
          </a:xfrm>
          <a:prstGeom prst="rect">
            <a:avLst/>
          </a:prstGeom>
          <a:noFill/>
        </p:spPr>
        <p:txBody>
          <a:bodyPr wrap="square" rtlCol="0">
            <a:spAutoFit/>
          </a:bodyPr>
          <a:lstStyle/>
          <a:p>
            <a:r>
              <a:rPr lang="sv-SE" sz="1600"/>
              <a:t>2020-2021</a:t>
            </a:r>
          </a:p>
        </p:txBody>
      </p:sp>
      <p:sp>
        <p:nvSpPr>
          <p:cNvPr id="24" name="textruta 23">
            <a:extLst>
              <a:ext uri="{FF2B5EF4-FFF2-40B4-BE49-F238E27FC236}">
                <a16:creationId xmlns:a16="http://schemas.microsoft.com/office/drawing/2014/main" id="{AD1A871D-1033-4FD7-8420-9DB1215160C8}"/>
              </a:ext>
            </a:extLst>
          </p:cNvPr>
          <p:cNvSpPr txBox="1"/>
          <p:nvPr/>
        </p:nvSpPr>
        <p:spPr>
          <a:xfrm>
            <a:off x="3773522" y="4187537"/>
            <a:ext cx="1196604" cy="584775"/>
          </a:xfrm>
          <a:prstGeom prst="rect">
            <a:avLst/>
          </a:prstGeom>
          <a:noFill/>
        </p:spPr>
        <p:txBody>
          <a:bodyPr wrap="square" rtlCol="0">
            <a:spAutoFit/>
          </a:bodyPr>
          <a:lstStyle/>
          <a:p>
            <a:r>
              <a:rPr lang="sv-SE" sz="1600"/>
              <a:t>Driftstart </a:t>
            </a:r>
            <a:br>
              <a:rPr lang="sv-SE" sz="1600"/>
            </a:br>
            <a:r>
              <a:rPr lang="sv-SE" sz="1600"/>
              <a:t>våren 2022</a:t>
            </a:r>
          </a:p>
        </p:txBody>
      </p:sp>
      <p:sp>
        <p:nvSpPr>
          <p:cNvPr id="28" name="Rektangel: rundade hörn 27">
            <a:extLst>
              <a:ext uri="{FF2B5EF4-FFF2-40B4-BE49-F238E27FC236}">
                <a16:creationId xmlns:a16="http://schemas.microsoft.com/office/drawing/2014/main" id="{8D70A1AA-5FF7-40D6-9515-D3744EC11325}"/>
              </a:ext>
            </a:extLst>
          </p:cNvPr>
          <p:cNvSpPr/>
          <p:nvPr/>
        </p:nvSpPr>
        <p:spPr>
          <a:xfrm>
            <a:off x="7293252" y="3546681"/>
            <a:ext cx="1390449" cy="5732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a:solidFill>
                  <a:schemeClr val="tx1"/>
                </a:solidFill>
              </a:rPr>
              <a:t>ÖSTRA OMRÅDET</a:t>
            </a:r>
          </a:p>
        </p:txBody>
      </p:sp>
      <p:sp>
        <p:nvSpPr>
          <p:cNvPr id="30" name="textruta 29">
            <a:extLst>
              <a:ext uri="{FF2B5EF4-FFF2-40B4-BE49-F238E27FC236}">
                <a16:creationId xmlns:a16="http://schemas.microsoft.com/office/drawing/2014/main" id="{11AD5797-F7B7-42AB-A6F6-6038D120BC39}"/>
              </a:ext>
            </a:extLst>
          </p:cNvPr>
          <p:cNvSpPr txBox="1"/>
          <p:nvPr/>
        </p:nvSpPr>
        <p:spPr>
          <a:xfrm>
            <a:off x="155842" y="231384"/>
            <a:ext cx="8838256" cy="830997"/>
          </a:xfrm>
          <a:prstGeom prst="rect">
            <a:avLst/>
          </a:prstGeom>
          <a:noFill/>
        </p:spPr>
        <p:txBody>
          <a:bodyPr wrap="square" rtlCol="0">
            <a:spAutoFit/>
          </a:bodyPr>
          <a:lstStyle/>
          <a:p>
            <a:r>
              <a:rPr lang="sv-SE" sz="2400" dirty="0">
                <a:latin typeface="+mj-lt"/>
              </a:rPr>
              <a:t>Gemensamma förberedelser och införande av </a:t>
            </a:r>
            <a:br>
              <a:rPr lang="sv-SE" sz="2400" dirty="0">
                <a:latin typeface="+mj-lt"/>
              </a:rPr>
            </a:br>
            <a:r>
              <a:rPr lang="sv-SE" sz="2400" dirty="0">
                <a:latin typeface="+mj-lt"/>
              </a:rPr>
              <a:t>ny vårdinformationsmiljö i etapper</a:t>
            </a:r>
          </a:p>
        </p:txBody>
      </p:sp>
      <p:sp>
        <p:nvSpPr>
          <p:cNvPr id="17" name="textruta 16">
            <a:extLst>
              <a:ext uri="{FF2B5EF4-FFF2-40B4-BE49-F238E27FC236}">
                <a16:creationId xmlns:a16="http://schemas.microsoft.com/office/drawing/2014/main" id="{EB504D03-23C3-4702-8F01-866EF679A9E0}"/>
              </a:ext>
            </a:extLst>
          </p:cNvPr>
          <p:cNvSpPr txBox="1"/>
          <p:nvPr/>
        </p:nvSpPr>
        <p:spPr>
          <a:xfrm>
            <a:off x="5620460" y="4187536"/>
            <a:ext cx="1196604" cy="584775"/>
          </a:xfrm>
          <a:prstGeom prst="rect">
            <a:avLst/>
          </a:prstGeom>
          <a:noFill/>
        </p:spPr>
        <p:txBody>
          <a:bodyPr wrap="square" rtlCol="0">
            <a:spAutoFit/>
          </a:bodyPr>
          <a:lstStyle/>
          <a:p>
            <a:r>
              <a:rPr lang="sv-SE" sz="1600"/>
              <a:t>Driftstart </a:t>
            </a:r>
            <a:br>
              <a:rPr lang="sv-SE" sz="1600"/>
            </a:br>
            <a:r>
              <a:rPr lang="sv-SE" sz="1600"/>
              <a:t>våren 2023</a:t>
            </a:r>
          </a:p>
        </p:txBody>
      </p:sp>
      <p:sp>
        <p:nvSpPr>
          <p:cNvPr id="18" name="textruta 17">
            <a:extLst>
              <a:ext uri="{FF2B5EF4-FFF2-40B4-BE49-F238E27FC236}">
                <a16:creationId xmlns:a16="http://schemas.microsoft.com/office/drawing/2014/main" id="{25AC833B-B87C-43E1-8010-4CB0EC1A7802}"/>
              </a:ext>
            </a:extLst>
          </p:cNvPr>
          <p:cNvSpPr txBox="1"/>
          <p:nvPr/>
        </p:nvSpPr>
        <p:spPr>
          <a:xfrm>
            <a:off x="7354295" y="4187537"/>
            <a:ext cx="1268362" cy="584775"/>
          </a:xfrm>
          <a:prstGeom prst="rect">
            <a:avLst/>
          </a:prstGeom>
          <a:noFill/>
        </p:spPr>
        <p:txBody>
          <a:bodyPr wrap="square" rtlCol="0">
            <a:spAutoFit/>
          </a:bodyPr>
          <a:lstStyle/>
          <a:p>
            <a:r>
              <a:rPr lang="sv-SE" sz="1600"/>
              <a:t>Driftstart </a:t>
            </a:r>
            <a:br>
              <a:rPr lang="sv-SE" sz="1600"/>
            </a:br>
            <a:r>
              <a:rPr lang="sv-SE" sz="1600"/>
              <a:t>hösten 2023</a:t>
            </a:r>
          </a:p>
        </p:txBody>
      </p:sp>
    </p:spTree>
    <p:extLst>
      <p:ext uri="{BB962C8B-B14F-4D97-AF65-F5344CB8AC3E}">
        <p14:creationId xmlns:p14="http://schemas.microsoft.com/office/powerpoint/2010/main" val="649742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4D5A6-7050-4E80-A5D8-F85F91AC86E0}"/>
              </a:ext>
            </a:extLst>
          </p:cNvPr>
          <p:cNvSpPr>
            <a:spLocks noGrp="1"/>
          </p:cNvSpPr>
          <p:nvPr>
            <p:ph type="ctrTitle"/>
          </p:nvPr>
        </p:nvSpPr>
        <p:spPr>
          <a:xfrm>
            <a:off x="250825" y="290880"/>
            <a:ext cx="8879426" cy="672128"/>
          </a:xfrm>
        </p:spPr>
        <p:txBody>
          <a:bodyPr/>
          <a:lstStyle/>
          <a:p>
            <a:r>
              <a:rPr lang="sv-SE" dirty="0"/>
              <a:t>2020: design av Millennium som  gemensam vårdinformationsmiljö</a:t>
            </a:r>
            <a:br>
              <a:rPr lang="sv-SE" dirty="0"/>
            </a:br>
            <a:endParaRPr lang="sv-SE" dirty="0"/>
          </a:p>
        </p:txBody>
      </p:sp>
      <p:sp>
        <p:nvSpPr>
          <p:cNvPr id="3" name="Platshållare för innehåll 2">
            <a:extLst>
              <a:ext uri="{FF2B5EF4-FFF2-40B4-BE49-F238E27FC236}">
                <a16:creationId xmlns:a16="http://schemas.microsoft.com/office/drawing/2014/main" id="{EABC0234-76BC-4DBB-9721-F51359FFEB62}"/>
              </a:ext>
            </a:extLst>
          </p:cNvPr>
          <p:cNvSpPr>
            <a:spLocks noGrp="1"/>
          </p:cNvSpPr>
          <p:nvPr>
            <p:ph idx="1"/>
          </p:nvPr>
        </p:nvSpPr>
        <p:spPr>
          <a:xfrm>
            <a:off x="408890" y="1127632"/>
            <a:ext cx="4745815" cy="3381925"/>
          </a:xfrm>
        </p:spPr>
        <p:txBody>
          <a:bodyPr vert="horz" lIns="0" tIns="0" rIns="0" bIns="0" spcCol="180000" rtlCol="0" anchor="t">
            <a:noAutofit/>
          </a:bodyPr>
          <a:lstStyle/>
          <a:p>
            <a:pPr marL="360045" indent="-360045"/>
            <a:r>
              <a:rPr lang="sv-SE" sz="1800"/>
              <a:t>Mål för designarbetet</a:t>
            </a:r>
            <a:endParaRPr lang="sv-SE" sz="1800">
              <a:cs typeface="Calibri"/>
            </a:endParaRPr>
          </a:p>
          <a:p>
            <a:pPr lvl="1"/>
            <a:r>
              <a:rPr lang="sv-SE"/>
              <a:t>Utforma gemensamma processer och arbetssätt </a:t>
            </a:r>
          </a:p>
          <a:p>
            <a:pPr lvl="1"/>
            <a:r>
              <a:rPr lang="sv-SE">
                <a:ea typeface="+mn-lt"/>
                <a:cs typeface="+mn-lt"/>
              </a:rPr>
              <a:t>Enas om hur Millennium ska användas </a:t>
            </a:r>
            <a:br>
              <a:rPr lang="sv-SE">
                <a:ea typeface="+mn-lt"/>
                <a:cs typeface="+mn-lt"/>
              </a:rPr>
            </a:br>
            <a:r>
              <a:rPr lang="sv-SE">
                <a:ea typeface="+mn-lt"/>
                <a:cs typeface="+mn-lt"/>
              </a:rPr>
              <a:t>i olika verksamheter</a:t>
            </a:r>
          </a:p>
          <a:p>
            <a:pPr marL="360045" indent="-360045"/>
            <a:r>
              <a:rPr lang="sv-SE" sz="1800"/>
              <a:t>Resultatet blir </a:t>
            </a:r>
            <a:r>
              <a:rPr lang="sv-SE" sz="1800" i="1"/>
              <a:t>allas</a:t>
            </a:r>
            <a:r>
              <a:rPr lang="sv-SE" sz="1800"/>
              <a:t> version </a:t>
            </a:r>
            <a:br>
              <a:rPr lang="sv-SE" sz="1800"/>
            </a:br>
            <a:r>
              <a:rPr lang="sv-SE" sz="1800"/>
              <a:t>av Millennium </a:t>
            </a:r>
          </a:p>
          <a:p>
            <a:pPr marL="360045" indent="-360045"/>
            <a:r>
              <a:rPr lang="sv-SE" sz="1800"/>
              <a:t>Verksamhetsexperter från VGR,</a:t>
            </a:r>
            <a:br>
              <a:rPr lang="sv-SE" sz="1800"/>
            </a:br>
            <a:r>
              <a:rPr lang="sv-SE" sz="1800"/>
              <a:t>privata vårdgivare och kommuner</a:t>
            </a:r>
            <a:br>
              <a:rPr lang="sv-SE" sz="1800"/>
            </a:br>
            <a:r>
              <a:rPr lang="sv-SE" sz="1800"/>
              <a:t>deltar i arbetet  </a:t>
            </a:r>
          </a:p>
          <a:p>
            <a:pPr marL="360045" indent="-360045"/>
            <a:endParaRPr lang="sv-SE" sz="1800">
              <a:cs typeface="Calibri"/>
            </a:endParaRPr>
          </a:p>
          <a:p>
            <a:pPr lvl="1"/>
            <a:endParaRPr lang="sv-SE" sz="1800" b="0"/>
          </a:p>
          <a:p>
            <a:pPr marL="0" indent="0">
              <a:buNone/>
            </a:pPr>
            <a:endParaRPr lang="sv-SE" sz="2100" b="0">
              <a:solidFill>
                <a:srgbClr val="FF0000"/>
              </a:solidFill>
            </a:endParaRPr>
          </a:p>
        </p:txBody>
      </p:sp>
      <p:pic>
        <p:nvPicPr>
          <p:cNvPr id="10" name="Bildobjekt 9">
            <a:extLst>
              <a:ext uri="{FF2B5EF4-FFF2-40B4-BE49-F238E27FC236}">
                <a16:creationId xmlns:a16="http://schemas.microsoft.com/office/drawing/2014/main" id="{BC6BB07E-CE5E-4054-9E5E-B48F6A132C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54" y="1278176"/>
            <a:ext cx="4772513" cy="3465115"/>
          </a:xfrm>
          <a:prstGeom prst="rect">
            <a:avLst/>
          </a:prstGeom>
        </p:spPr>
      </p:pic>
    </p:spTree>
    <p:extLst>
      <p:ext uri="{BB962C8B-B14F-4D97-AF65-F5344CB8AC3E}">
        <p14:creationId xmlns:p14="http://schemas.microsoft.com/office/powerpoint/2010/main" val="2055236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31A715-ADFE-4DEB-B096-05F8488F0BCB}"/>
              </a:ext>
            </a:extLst>
          </p:cNvPr>
          <p:cNvSpPr>
            <a:spLocks noGrp="1"/>
          </p:cNvSpPr>
          <p:nvPr>
            <p:ph type="ctrTitle"/>
          </p:nvPr>
        </p:nvSpPr>
        <p:spPr>
          <a:xfrm>
            <a:off x="250825" y="303213"/>
            <a:ext cx="8642348" cy="672128"/>
          </a:xfrm>
        </p:spPr>
        <p:txBody>
          <a:bodyPr/>
          <a:lstStyle/>
          <a:p>
            <a:r>
              <a:rPr lang="sv-SE"/>
              <a:t>Unikt samarbete för en enklare helhet</a:t>
            </a:r>
          </a:p>
        </p:txBody>
      </p:sp>
      <p:pic>
        <p:nvPicPr>
          <p:cNvPr id="5" name="Bildobjekt 4">
            <a:extLst>
              <a:ext uri="{FF2B5EF4-FFF2-40B4-BE49-F238E27FC236}">
                <a16:creationId xmlns:a16="http://schemas.microsoft.com/office/drawing/2014/main" id="{45D92A79-AD54-47CA-B576-E0B29BE79DB2}"/>
              </a:ext>
            </a:extLst>
          </p:cNvPr>
          <p:cNvPicPr>
            <a:picLocks noChangeAspect="1"/>
          </p:cNvPicPr>
          <p:nvPr/>
        </p:nvPicPr>
        <p:blipFill>
          <a:blip r:embed="rId3"/>
          <a:stretch>
            <a:fillRect/>
          </a:stretch>
        </p:blipFill>
        <p:spPr>
          <a:xfrm>
            <a:off x="2493066" y="601630"/>
            <a:ext cx="4804184" cy="4238657"/>
          </a:xfrm>
          <a:prstGeom prst="rect">
            <a:avLst/>
          </a:prstGeom>
        </p:spPr>
      </p:pic>
    </p:spTree>
    <p:extLst>
      <p:ext uri="{BB962C8B-B14F-4D97-AF65-F5344CB8AC3E}">
        <p14:creationId xmlns:p14="http://schemas.microsoft.com/office/powerpoint/2010/main" val="498125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7">
            <a:extLst>
              <a:ext uri="{FF2B5EF4-FFF2-40B4-BE49-F238E27FC236}">
                <a16:creationId xmlns:a16="http://schemas.microsoft.com/office/drawing/2014/main" id="{34621477-BBBE-4B62-ADFC-1F3A383FA7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8388" y="1972310"/>
            <a:ext cx="1767606" cy="1514286"/>
          </a:xfrm>
          <a:prstGeom prst="rect">
            <a:avLst/>
          </a:prstGeom>
          <a:ln>
            <a:noFill/>
          </a:ln>
          <a:effectLst>
            <a:outerShdw blurRad="50800" dist="50800" dir="5400000" algn="ctr" rotWithShape="0">
              <a:srgbClr val="000000">
                <a:alpha val="40000"/>
              </a:srgbClr>
            </a:outerShdw>
          </a:effectLst>
        </p:spPr>
      </p:pic>
      <p:sp>
        <p:nvSpPr>
          <p:cNvPr id="8" name="Rubrik 1">
            <a:extLst>
              <a:ext uri="{FF2B5EF4-FFF2-40B4-BE49-F238E27FC236}">
                <a16:creationId xmlns:a16="http://schemas.microsoft.com/office/drawing/2014/main" id="{BD367950-03F9-41EC-B58C-A7F9CF6B5616}"/>
              </a:ext>
            </a:extLst>
          </p:cNvPr>
          <p:cNvSpPr>
            <a:spLocks noGrp="1"/>
          </p:cNvSpPr>
          <p:nvPr>
            <p:ph type="ctrTitle"/>
          </p:nvPr>
        </p:nvSpPr>
        <p:spPr>
          <a:xfrm>
            <a:off x="250827" y="302400"/>
            <a:ext cx="8576650" cy="672128"/>
          </a:xfrm>
        </p:spPr>
        <p:txBody>
          <a:bodyPr/>
          <a:lstStyle/>
          <a:p>
            <a:r>
              <a:rPr lang="sv-SE"/>
              <a:t>Följ FVM i olika kanaler</a:t>
            </a:r>
          </a:p>
        </p:txBody>
      </p:sp>
      <p:pic>
        <p:nvPicPr>
          <p:cNvPr id="6" name="Bildobjekt 5">
            <a:extLst>
              <a:ext uri="{FF2B5EF4-FFF2-40B4-BE49-F238E27FC236}">
                <a16:creationId xmlns:a16="http://schemas.microsoft.com/office/drawing/2014/main" id="{A28FF77C-5E8E-4D0F-9422-9B081F12DE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05"/>
          <a:stretch/>
        </p:blipFill>
        <p:spPr>
          <a:xfrm>
            <a:off x="7014625" y="1972310"/>
            <a:ext cx="1731650" cy="1521617"/>
          </a:xfrm>
          <a:prstGeom prst="rect">
            <a:avLst/>
          </a:prstGeom>
          <a:effectLst>
            <a:outerShdw blurRad="50800" dist="50800" dir="5400000" algn="ctr" rotWithShape="0">
              <a:srgbClr val="000000">
                <a:alpha val="40000"/>
              </a:srgbClr>
            </a:outerShdw>
          </a:effectLst>
        </p:spPr>
      </p:pic>
      <p:sp>
        <p:nvSpPr>
          <p:cNvPr id="3" name="textruta 2">
            <a:extLst>
              <a:ext uri="{FF2B5EF4-FFF2-40B4-BE49-F238E27FC236}">
                <a16:creationId xmlns:a16="http://schemas.microsoft.com/office/drawing/2014/main" id="{203FD7CA-8A39-47BE-9378-020D656915FB}"/>
              </a:ext>
            </a:extLst>
          </p:cNvPr>
          <p:cNvSpPr txBox="1"/>
          <p:nvPr/>
        </p:nvSpPr>
        <p:spPr>
          <a:xfrm>
            <a:off x="400690" y="1113459"/>
            <a:ext cx="1643984" cy="615553"/>
          </a:xfrm>
          <a:prstGeom prst="rect">
            <a:avLst/>
          </a:prstGeom>
          <a:noFill/>
        </p:spPr>
        <p:txBody>
          <a:bodyPr wrap="square" rtlCol="0">
            <a:spAutoFit/>
          </a:bodyPr>
          <a:lstStyle/>
          <a:p>
            <a:r>
              <a:rPr lang="sv-SE" sz="1800" b="1">
                <a:solidFill>
                  <a:srgbClr val="AF1685"/>
                </a:solidFill>
              </a:rPr>
              <a:t>Vårdskiftet</a:t>
            </a:r>
          </a:p>
          <a:p>
            <a:r>
              <a:rPr lang="sv-SE" sz="1600"/>
              <a:t>vgregion.se/fvm</a:t>
            </a:r>
          </a:p>
        </p:txBody>
      </p:sp>
      <p:sp>
        <p:nvSpPr>
          <p:cNvPr id="12" name="textruta 11">
            <a:extLst>
              <a:ext uri="{FF2B5EF4-FFF2-40B4-BE49-F238E27FC236}">
                <a16:creationId xmlns:a16="http://schemas.microsoft.com/office/drawing/2014/main" id="{4269B143-A676-450A-8708-7C357EEF9EFF}"/>
              </a:ext>
            </a:extLst>
          </p:cNvPr>
          <p:cNvSpPr txBox="1"/>
          <p:nvPr/>
        </p:nvSpPr>
        <p:spPr>
          <a:xfrm>
            <a:off x="2560391" y="1110536"/>
            <a:ext cx="2379234" cy="861774"/>
          </a:xfrm>
          <a:prstGeom prst="rect">
            <a:avLst/>
          </a:prstGeom>
          <a:noFill/>
        </p:spPr>
        <p:txBody>
          <a:bodyPr wrap="square" rtlCol="0">
            <a:spAutoFit/>
          </a:bodyPr>
          <a:lstStyle/>
          <a:p>
            <a:r>
              <a:rPr lang="sv-SE" sz="1800" b="1">
                <a:solidFill>
                  <a:srgbClr val="AF1685"/>
                </a:solidFill>
              </a:rPr>
              <a:t>Insidan</a:t>
            </a:r>
          </a:p>
          <a:p>
            <a:r>
              <a:rPr lang="sv-SE" sz="1600"/>
              <a:t>Insidan.vgregion.se/</a:t>
            </a:r>
            <a:br>
              <a:rPr lang="sv-SE" sz="1600"/>
            </a:br>
            <a:r>
              <a:rPr lang="sv-SE" sz="1600"/>
              <a:t>fvm</a:t>
            </a:r>
          </a:p>
        </p:txBody>
      </p:sp>
      <p:sp>
        <p:nvSpPr>
          <p:cNvPr id="13" name="textruta 12">
            <a:extLst>
              <a:ext uri="{FF2B5EF4-FFF2-40B4-BE49-F238E27FC236}">
                <a16:creationId xmlns:a16="http://schemas.microsoft.com/office/drawing/2014/main" id="{43ACBBF6-B02A-412F-A664-E2344EA40AAE}"/>
              </a:ext>
            </a:extLst>
          </p:cNvPr>
          <p:cNvSpPr txBox="1"/>
          <p:nvPr/>
        </p:nvSpPr>
        <p:spPr>
          <a:xfrm>
            <a:off x="7034867" y="1110536"/>
            <a:ext cx="1691166" cy="615553"/>
          </a:xfrm>
          <a:prstGeom prst="rect">
            <a:avLst/>
          </a:prstGeom>
          <a:noFill/>
        </p:spPr>
        <p:txBody>
          <a:bodyPr wrap="square" rtlCol="0">
            <a:spAutoFit/>
          </a:bodyPr>
          <a:lstStyle/>
          <a:p>
            <a:r>
              <a:rPr lang="sv-SE" sz="1800" b="1">
                <a:solidFill>
                  <a:srgbClr val="AF1685"/>
                </a:solidFill>
              </a:rPr>
              <a:t>Facebook</a:t>
            </a:r>
            <a:br>
              <a:rPr lang="sv-SE" sz="1600"/>
            </a:br>
            <a:r>
              <a:rPr lang="sv-SE" sz="1600"/>
              <a:t>Vårdskiftet VGR</a:t>
            </a:r>
          </a:p>
        </p:txBody>
      </p:sp>
      <p:sp>
        <p:nvSpPr>
          <p:cNvPr id="2" name="textruta 1">
            <a:extLst>
              <a:ext uri="{FF2B5EF4-FFF2-40B4-BE49-F238E27FC236}">
                <a16:creationId xmlns:a16="http://schemas.microsoft.com/office/drawing/2014/main" id="{4893D2C9-E252-46CF-950E-4A19855577DD}"/>
              </a:ext>
            </a:extLst>
          </p:cNvPr>
          <p:cNvSpPr txBox="1"/>
          <p:nvPr/>
        </p:nvSpPr>
        <p:spPr>
          <a:xfrm>
            <a:off x="407498" y="3768284"/>
            <a:ext cx="1900210" cy="715581"/>
          </a:xfrm>
          <a:prstGeom prst="rect">
            <a:avLst/>
          </a:prstGeom>
          <a:noFill/>
        </p:spPr>
        <p:txBody>
          <a:bodyPr wrap="square" rtlCol="0">
            <a:spAutoFit/>
          </a:bodyPr>
          <a:lstStyle/>
          <a:p>
            <a:r>
              <a:rPr lang="sv-SE"/>
              <a:t>Övergripande om programmen FVM  och omställningen av vården</a:t>
            </a:r>
          </a:p>
        </p:txBody>
      </p:sp>
      <p:sp>
        <p:nvSpPr>
          <p:cNvPr id="16" name="textruta 15">
            <a:extLst>
              <a:ext uri="{FF2B5EF4-FFF2-40B4-BE49-F238E27FC236}">
                <a16:creationId xmlns:a16="http://schemas.microsoft.com/office/drawing/2014/main" id="{0F0902A1-B0BC-4674-97DA-5A39140B2AA8}"/>
              </a:ext>
            </a:extLst>
          </p:cNvPr>
          <p:cNvSpPr txBox="1"/>
          <p:nvPr/>
        </p:nvSpPr>
        <p:spPr>
          <a:xfrm>
            <a:off x="2560391" y="3768284"/>
            <a:ext cx="2011609" cy="715581"/>
          </a:xfrm>
          <a:prstGeom prst="rect">
            <a:avLst/>
          </a:prstGeom>
          <a:noFill/>
        </p:spPr>
        <p:txBody>
          <a:bodyPr wrap="square" rtlCol="0">
            <a:spAutoFit/>
          </a:bodyPr>
          <a:lstStyle/>
          <a:p>
            <a:r>
              <a:rPr lang="sv-SE"/>
              <a:t>VGR:s nya intranät – sidorna speglas på förvaltningarnas intranät</a:t>
            </a:r>
          </a:p>
        </p:txBody>
      </p:sp>
      <p:sp>
        <p:nvSpPr>
          <p:cNvPr id="17" name="textruta 16">
            <a:extLst>
              <a:ext uri="{FF2B5EF4-FFF2-40B4-BE49-F238E27FC236}">
                <a16:creationId xmlns:a16="http://schemas.microsoft.com/office/drawing/2014/main" id="{3394BC18-82B3-4787-BD05-8ED899125316}"/>
              </a:ext>
            </a:extLst>
          </p:cNvPr>
          <p:cNvSpPr txBox="1"/>
          <p:nvPr/>
        </p:nvSpPr>
        <p:spPr>
          <a:xfrm>
            <a:off x="6992965" y="3766348"/>
            <a:ext cx="1900210" cy="507831"/>
          </a:xfrm>
          <a:prstGeom prst="rect">
            <a:avLst/>
          </a:prstGeom>
          <a:noFill/>
        </p:spPr>
        <p:txBody>
          <a:bodyPr wrap="square" rtlCol="0">
            <a:spAutoFit/>
          </a:bodyPr>
          <a:lstStyle/>
          <a:p>
            <a:r>
              <a:rPr lang="sv-SE"/>
              <a:t>Flöde av nyheter och aktiviteter i programmet</a:t>
            </a:r>
          </a:p>
        </p:txBody>
      </p:sp>
      <p:pic>
        <p:nvPicPr>
          <p:cNvPr id="14" name="Bildobjekt 13">
            <a:extLst>
              <a:ext uri="{FF2B5EF4-FFF2-40B4-BE49-F238E27FC236}">
                <a16:creationId xmlns:a16="http://schemas.microsoft.com/office/drawing/2014/main" id="{102F3A66-0EFD-42F3-AED3-BB5E95476E9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3032" y="1972310"/>
            <a:ext cx="1747624" cy="1514286"/>
          </a:xfrm>
          <a:prstGeom prst="rect">
            <a:avLst/>
          </a:prstGeom>
          <a:effectLst>
            <a:outerShdw blurRad="50800" dist="50800" dir="5400000" algn="ctr" rotWithShape="0">
              <a:srgbClr val="000000">
                <a:alpha val="40000"/>
              </a:srgbClr>
            </a:outerShdw>
          </a:effectLst>
        </p:spPr>
      </p:pic>
      <p:pic>
        <p:nvPicPr>
          <p:cNvPr id="15" name="Bildobjekt 14">
            <a:extLst>
              <a:ext uri="{FF2B5EF4-FFF2-40B4-BE49-F238E27FC236}">
                <a16:creationId xmlns:a16="http://schemas.microsoft.com/office/drawing/2014/main" id="{62020766-7C06-4B11-9FA6-E46670E041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9" t="-2566" r="-569" b="2566"/>
          <a:stretch/>
        </p:blipFill>
        <p:spPr>
          <a:xfrm>
            <a:off x="2619963" y="1951397"/>
            <a:ext cx="1691164" cy="1542530"/>
          </a:xfrm>
          <a:prstGeom prst="rect">
            <a:avLst/>
          </a:prstGeom>
          <a:effectLst>
            <a:outerShdw blurRad="50800" dist="50800" dir="5400000" algn="ctr" rotWithShape="0">
              <a:srgbClr val="000000">
                <a:alpha val="40000"/>
              </a:srgbClr>
            </a:outerShdw>
          </a:effectLst>
        </p:spPr>
      </p:pic>
      <p:sp>
        <p:nvSpPr>
          <p:cNvPr id="18" name="textruta 17">
            <a:extLst>
              <a:ext uri="{FF2B5EF4-FFF2-40B4-BE49-F238E27FC236}">
                <a16:creationId xmlns:a16="http://schemas.microsoft.com/office/drawing/2014/main" id="{1F21C3A4-2D16-45F5-87D8-B980A88F0F5E}"/>
              </a:ext>
            </a:extLst>
          </p:cNvPr>
          <p:cNvSpPr txBox="1"/>
          <p:nvPr/>
        </p:nvSpPr>
        <p:spPr>
          <a:xfrm>
            <a:off x="4729049" y="1113459"/>
            <a:ext cx="2073785" cy="861774"/>
          </a:xfrm>
          <a:prstGeom prst="rect">
            <a:avLst/>
          </a:prstGeom>
          <a:noFill/>
        </p:spPr>
        <p:txBody>
          <a:bodyPr wrap="square" rtlCol="0">
            <a:spAutoFit/>
          </a:bodyPr>
          <a:lstStyle/>
          <a:p>
            <a:r>
              <a:rPr lang="sv-SE" sz="1800" b="1">
                <a:solidFill>
                  <a:srgbClr val="AF1685"/>
                </a:solidFill>
              </a:rPr>
              <a:t>Vårdgivarwebben</a:t>
            </a:r>
            <a:br>
              <a:rPr lang="sv-SE" sz="1600"/>
            </a:br>
            <a:r>
              <a:rPr lang="sv-SE" sz="1600"/>
              <a:t>vgregion.se/</a:t>
            </a:r>
            <a:br>
              <a:rPr lang="sv-SE" sz="1600"/>
            </a:br>
            <a:r>
              <a:rPr lang="sv-SE" sz="1600"/>
              <a:t>vardgivarwebben</a:t>
            </a:r>
          </a:p>
        </p:txBody>
      </p:sp>
      <p:sp>
        <p:nvSpPr>
          <p:cNvPr id="20" name="textruta 19">
            <a:extLst>
              <a:ext uri="{FF2B5EF4-FFF2-40B4-BE49-F238E27FC236}">
                <a16:creationId xmlns:a16="http://schemas.microsoft.com/office/drawing/2014/main" id="{6F53FA27-54A9-4F85-8EA7-4C5C039C9D3D}"/>
              </a:ext>
            </a:extLst>
          </p:cNvPr>
          <p:cNvSpPr txBox="1"/>
          <p:nvPr/>
        </p:nvSpPr>
        <p:spPr>
          <a:xfrm>
            <a:off x="4772442" y="3768284"/>
            <a:ext cx="1986998" cy="923330"/>
          </a:xfrm>
          <a:prstGeom prst="rect">
            <a:avLst/>
          </a:prstGeom>
          <a:noFill/>
        </p:spPr>
        <p:txBody>
          <a:bodyPr wrap="square" rtlCol="0">
            <a:spAutoFit/>
          </a:bodyPr>
          <a:lstStyle/>
          <a:p>
            <a:r>
              <a:rPr lang="sv-SE"/>
              <a:t>Sidor för privata vårdgivare och kommunerna i Västra Götaland</a:t>
            </a:r>
          </a:p>
        </p:txBody>
      </p:sp>
    </p:spTree>
    <p:extLst>
      <p:ext uri="{BB962C8B-B14F-4D97-AF65-F5344CB8AC3E}">
        <p14:creationId xmlns:p14="http://schemas.microsoft.com/office/powerpoint/2010/main" val="31864185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E0E9E24F-E4F2-EC4B-9651-FB1965A85C64}"/>
              </a:ext>
            </a:extLst>
          </p:cNvPr>
          <p:cNvSpPr>
            <a:spLocks noGrp="1"/>
          </p:cNvSpPr>
          <p:nvPr>
            <p:ph type="title"/>
          </p:nvPr>
        </p:nvSpPr>
        <p:spPr/>
        <p:txBody>
          <a:bodyPr/>
          <a:lstStyle/>
          <a:p>
            <a:r>
              <a:rPr lang="sv-SE"/>
              <a:t>Ett samarbete mellan Västra Götalandsregionen, </a:t>
            </a:r>
            <a:br>
              <a:rPr lang="sv-SE"/>
            </a:br>
            <a:r>
              <a:rPr lang="sv-SE"/>
              <a:t>privata vårdgivare och kommunerna i Västra Götaland</a:t>
            </a:r>
          </a:p>
        </p:txBody>
      </p:sp>
    </p:spTree>
    <p:extLst>
      <p:ext uri="{BB962C8B-B14F-4D97-AF65-F5344CB8AC3E}">
        <p14:creationId xmlns:p14="http://schemas.microsoft.com/office/powerpoint/2010/main" val="3997298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s4P0LQV.R4mBWjTYEuEr0Q"/>
</p:tagLst>
</file>

<file path=ppt/theme/theme1.xml><?xml version="1.0" encoding="utf-8"?>
<a:theme xmlns:a="http://schemas.openxmlformats.org/drawingml/2006/main" name="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FVM_exempelmall 20180308 [Skrivskyddad]" id="{7E8FE9C7-5636-4E86-AA64-654B551CD101}" vid="{F86C5994-08A0-49FB-A8E4-62D83E3DFEE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TotalTime>
  <Words>849</Words>
  <Application>Microsoft Office PowerPoint</Application>
  <PresentationFormat>Bildspel på skärmen (16:9)</PresentationFormat>
  <Paragraphs>156</Paragraphs>
  <Slides>11</Slides>
  <Notes>9</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11</vt:i4>
      </vt:variant>
    </vt:vector>
  </HeadingPairs>
  <TitlesOfParts>
    <vt:vector size="16" baseType="lpstr">
      <vt:lpstr>Arial</vt:lpstr>
      <vt:lpstr>Calibri</vt:lpstr>
      <vt:lpstr>Calibri Light</vt:lpstr>
      <vt:lpstr>VGR_vitt_blue</vt:lpstr>
      <vt:lpstr>Office-tema</vt:lpstr>
      <vt:lpstr>PowerPoint-presentation</vt:lpstr>
      <vt:lpstr>Framtidens vårdinformationsmiljö </vt:lpstr>
      <vt:lpstr>Millennium blir navet i den nya vårdinformationsmiljön</vt:lpstr>
      <vt:lpstr>På väg mot framtidens vårdinformationsmiljö</vt:lpstr>
      <vt:lpstr>PowerPoint-presentation</vt:lpstr>
      <vt:lpstr>2020: design av Millennium som  gemensam vårdinformationsmiljö </vt:lpstr>
      <vt:lpstr>Unikt samarbete för en enklare helhet</vt:lpstr>
      <vt:lpstr>Följ FVM i olika kanaler</vt:lpstr>
      <vt:lpstr>Ett samarbete mellan Västra Götalandsregionen,  privata vårdgivare och kommunerna i Västra Götaland</vt:lpstr>
      <vt:lpstr>PowerPoint-presentation</vt:lpstr>
      <vt:lpstr>Omfattar hela systemmiljön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Helén Seeman Lodding</dc:creator>
  <cp:lastModifiedBy>Helén Seeman Lodding</cp:lastModifiedBy>
  <cp:revision>2</cp:revision>
  <dcterms:created xsi:type="dcterms:W3CDTF">2020-10-21T17:44:26Z</dcterms:created>
  <dcterms:modified xsi:type="dcterms:W3CDTF">2020-10-22T12:17:20Z</dcterms:modified>
</cp:coreProperties>
</file>