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92" r:id="rId6"/>
  </p:sldMasterIdLst>
  <p:notesMasterIdLst>
    <p:notesMasterId r:id="rId31"/>
  </p:notesMasterIdLst>
  <p:handoutMasterIdLst>
    <p:handoutMasterId r:id="rId32"/>
  </p:handoutMasterIdLst>
  <p:sldIdLst>
    <p:sldId id="257" r:id="rId7"/>
    <p:sldId id="519" r:id="rId8"/>
    <p:sldId id="520" r:id="rId9"/>
    <p:sldId id="554" r:id="rId10"/>
    <p:sldId id="481" r:id="rId11"/>
    <p:sldId id="482" r:id="rId12"/>
    <p:sldId id="565" r:id="rId13"/>
    <p:sldId id="556" r:id="rId14"/>
    <p:sldId id="557" r:id="rId15"/>
    <p:sldId id="560" r:id="rId16"/>
    <p:sldId id="559" r:id="rId17"/>
    <p:sldId id="566" r:id="rId18"/>
    <p:sldId id="561" r:id="rId19"/>
    <p:sldId id="562" r:id="rId20"/>
    <p:sldId id="531" r:id="rId21"/>
    <p:sldId id="564" r:id="rId22"/>
    <p:sldId id="570" r:id="rId23"/>
    <p:sldId id="571" r:id="rId24"/>
    <p:sldId id="572" r:id="rId25"/>
    <p:sldId id="569" r:id="rId26"/>
    <p:sldId id="573" r:id="rId27"/>
    <p:sldId id="574" r:id="rId28"/>
    <p:sldId id="567" r:id="rId29"/>
    <p:sldId id="568" r:id="rId30"/>
  </p:sldIdLst>
  <p:sldSz cx="12192000" cy="6858000"/>
  <p:notesSz cx="6797675" cy="9926638"/>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llberg Jonatan /Central förvaltning Ledningsenhet /Falun" initials="HJ/fL/" lastIdx="1" clrIdx="0">
    <p:extLst>
      <p:ext uri="{19B8F6BF-5375-455C-9EA6-DF929625EA0E}">
        <p15:presenceInfo xmlns:p15="http://schemas.microsoft.com/office/powerpoint/2012/main" userId="S-1-5-21-910452376-877226765-825688854-1373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326" autoAdjust="0"/>
  </p:normalViewPr>
  <p:slideViewPr>
    <p:cSldViewPr snapToGrid="0">
      <p:cViewPr>
        <p:scale>
          <a:sx n="100" d="100"/>
          <a:sy n="100" d="100"/>
        </p:scale>
        <p:origin x="378" y="9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11238"/>
    </p:cViewPr>
  </p:sorterViewPr>
  <p:notesViewPr>
    <p:cSldViewPr snapToGrid="0">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dirty="0">
              <a:latin typeface="Arial" panose="020B0604020202020204" pitchFamily="34" charset="0"/>
              <a:cs typeface="Arial" panose="020B0604020202020204" pitchFamily="34" charset="0"/>
            </a:endParaRPr>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F2278FD9-274F-45DD-8681-13E82509E9F5}" type="datetimeFigureOut">
              <a:rPr lang="sv-SE" smtClean="0">
                <a:latin typeface="Arial" panose="020B0604020202020204" pitchFamily="34" charset="0"/>
                <a:cs typeface="Arial" panose="020B0604020202020204" pitchFamily="34" charset="0"/>
              </a:rPr>
              <a:t>2020-10-21</a:t>
            </a:fld>
            <a:endParaRPr lang="sv-SE" dirty="0">
              <a:latin typeface="Arial" panose="020B0604020202020204" pitchFamily="34" charset="0"/>
              <a:cs typeface="Arial" panose="020B0604020202020204" pitchFamily="34" charset="0"/>
            </a:endParaRPr>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dirty="0">
              <a:latin typeface="Arial" panose="020B0604020202020204" pitchFamily="34" charset="0"/>
              <a:cs typeface="Arial" panose="020B0604020202020204" pitchFamily="34" charset="0"/>
            </a:endParaRPr>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38AD47A8-29E2-4799-924A-9047124D4761}" type="slidenum">
              <a:rPr lang="sv-SE" smtClean="0">
                <a:latin typeface="Arial" panose="020B0604020202020204" pitchFamily="34" charset="0"/>
                <a:cs typeface="Arial" panose="020B0604020202020204" pitchFamily="34" charset="0"/>
              </a:rPr>
              <a:t>‹#›</a:t>
            </a:fld>
            <a:endParaRPr lang="sv-SE"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610403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sv-SE" dirty="0"/>
          </a:p>
        </p:txBody>
      </p:sp>
      <p:sp>
        <p:nvSpPr>
          <p:cNvPr id="3" name="Platshållare fö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fld id="{DDE94DB4-BC2A-49E2-AD0D-3F1E0B6714A7}" type="datetimeFigureOut">
              <a:rPr lang="sv-SE" smtClean="0"/>
              <a:pPr/>
              <a:t>2020-10-21</a:t>
            </a:fld>
            <a:endParaRPr lang="sv-SE" dirty="0"/>
          </a:p>
        </p:txBody>
      </p:sp>
      <p:sp>
        <p:nvSpPr>
          <p:cNvPr id="4" name="Platshållare för bildobjekt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endParaRPr lang="sv-SE" dirty="0"/>
          </a:p>
        </p:txBody>
      </p:sp>
      <p:sp>
        <p:nvSpPr>
          <p:cNvPr id="6" name="Platshållare för sidfo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sv-SE" dirty="0"/>
          </a:p>
        </p:txBody>
      </p:sp>
      <p:sp>
        <p:nvSpPr>
          <p:cNvPr id="7" name="Platshållare för bild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0F33D500-1297-4EDE-B9F8-A261B42E5E11}" type="slidenum">
              <a:rPr lang="sv-SE" smtClean="0"/>
              <a:pPr/>
              <a:t>‹#›</a:t>
            </a:fld>
            <a:endParaRPr lang="sv-SE" dirty="0"/>
          </a:p>
        </p:txBody>
      </p:sp>
    </p:spTree>
    <p:extLst>
      <p:ext uri="{BB962C8B-B14F-4D97-AF65-F5344CB8AC3E}">
        <p14:creationId xmlns:p14="http://schemas.microsoft.com/office/powerpoint/2010/main" val="3509042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latin typeface="Arial" panose="020B0604020202020204" pitchFamily="34" charset="0"/>
              <a:cs typeface="Arial" panose="020B0604020202020204" pitchFamily="34" charset="0"/>
            </a:endParaRPr>
          </a:p>
        </p:txBody>
      </p:sp>
      <p:sp>
        <p:nvSpPr>
          <p:cNvPr id="4" name="Platshållare för bildnummer 3"/>
          <p:cNvSpPr>
            <a:spLocks noGrp="1"/>
          </p:cNvSpPr>
          <p:nvPr>
            <p:ph type="sldNum" sz="quarter" idx="10"/>
          </p:nvPr>
        </p:nvSpPr>
        <p:spPr/>
        <p:txBody>
          <a:bodyPr/>
          <a:lstStyle/>
          <a:p>
            <a:fld id="{0F33D500-1297-4EDE-B9F8-A261B42E5E11}" type="slidenum">
              <a:rPr lang="sv-SE" smtClean="0"/>
              <a:t>1</a:t>
            </a:fld>
            <a:endParaRPr lang="sv-SE"/>
          </a:p>
        </p:txBody>
      </p:sp>
    </p:spTree>
    <p:extLst>
      <p:ext uri="{BB962C8B-B14F-4D97-AF65-F5344CB8AC3E}">
        <p14:creationId xmlns:p14="http://schemas.microsoft.com/office/powerpoint/2010/main" val="14286525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*Strängt taget så krävs dock att salsutnyttjande används</a:t>
            </a:r>
            <a:r>
              <a:rPr lang="sv-SE" baseline="0" dirty="0" smtClean="0"/>
              <a:t> istället för </a:t>
            </a:r>
            <a:r>
              <a:rPr lang="sv-SE" baseline="0" dirty="0" err="1" smtClean="0"/>
              <a:t>patienttid</a:t>
            </a:r>
            <a:r>
              <a:rPr lang="sv-SE" baseline="0" dirty="0" smtClean="0"/>
              <a:t> för att </a:t>
            </a:r>
            <a:r>
              <a:rPr lang="sv-SE" baseline="0" dirty="0" err="1" smtClean="0"/>
              <a:t>case</a:t>
            </a:r>
            <a:r>
              <a:rPr lang="sv-SE" baseline="0" dirty="0" smtClean="0"/>
              <a:t>-mix-justeringen ska vara perfekt. Det är nämligen så att längre operationer kommer att gynnas när </a:t>
            </a:r>
            <a:r>
              <a:rPr lang="sv-SE" baseline="0" dirty="0" err="1" smtClean="0"/>
              <a:t>patienttid</a:t>
            </a:r>
            <a:r>
              <a:rPr lang="sv-SE" baseline="0" dirty="0" smtClean="0"/>
              <a:t> används, på precis samma sätt som med </a:t>
            </a:r>
            <a:r>
              <a:rPr lang="sv-SE" baseline="0" dirty="0" err="1" smtClean="0"/>
              <a:t>knivtid</a:t>
            </a:r>
            <a:r>
              <a:rPr lang="sv-SE" baseline="0" dirty="0" smtClean="0"/>
              <a:t>. Effekten beror på hur stor andel av </a:t>
            </a:r>
            <a:r>
              <a:rPr lang="sv-SE" baseline="0" dirty="0" err="1" smtClean="0"/>
              <a:t>patienttid</a:t>
            </a:r>
            <a:r>
              <a:rPr lang="sv-SE" baseline="0" dirty="0" smtClean="0"/>
              <a:t> / salsnyttjande (högt värde ger liten effekt) och hur linjärt sambandet mellan </a:t>
            </a:r>
            <a:r>
              <a:rPr lang="sv-SE" baseline="0" dirty="0" err="1" smtClean="0"/>
              <a:t>patienttid</a:t>
            </a:r>
            <a:r>
              <a:rPr lang="sv-SE" baseline="0" dirty="0" smtClean="0"/>
              <a:t> och salsnyttjande är (helt linjärt samband ger ingen effekt).</a:t>
            </a:r>
          </a:p>
          <a:p>
            <a:r>
              <a:rPr lang="sv-SE" baseline="0" dirty="0" smtClean="0"/>
              <a:t>Av praktiska skäl är vi dock hänvisade till </a:t>
            </a:r>
            <a:r>
              <a:rPr lang="sv-SE" baseline="0" dirty="0" err="1" smtClean="0"/>
              <a:t>patienttid</a:t>
            </a:r>
            <a:r>
              <a:rPr lang="sv-SE" baseline="0" dirty="0" smtClean="0"/>
              <a:t>, dels eftersom den inte finns i SPOR-data, och dels att det inte är entydigt definierat </a:t>
            </a:r>
            <a:r>
              <a:rPr lang="sv-SE" baseline="0" dirty="0" err="1" smtClean="0"/>
              <a:t>pga</a:t>
            </a:r>
            <a:r>
              <a:rPr lang="sv-SE" baseline="0" dirty="0" smtClean="0"/>
              <a:t> parallella förberedelser.</a:t>
            </a:r>
          </a:p>
          <a:p>
            <a:r>
              <a:rPr lang="sv-SE" baseline="0" dirty="0" smtClean="0"/>
              <a:t>Effekten är heller inte så stark, eftersom mindre sjukhus generellt har högre produktivitet i analysen.</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23</a:t>
            </a:fld>
            <a:endParaRPr lang="sv-SE" dirty="0"/>
          </a:p>
        </p:txBody>
      </p:sp>
    </p:spTree>
    <p:extLst>
      <p:ext uri="{BB962C8B-B14F-4D97-AF65-F5344CB8AC3E}">
        <p14:creationId xmlns:p14="http://schemas.microsoft.com/office/powerpoint/2010/main" val="15685093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24</a:t>
            </a:fld>
            <a:endParaRPr lang="sv-SE" dirty="0"/>
          </a:p>
        </p:txBody>
      </p:sp>
    </p:spTree>
    <p:extLst>
      <p:ext uri="{BB962C8B-B14F-4D97-AF65-F5344CB8AC3E}">
        <p14:creationId xmlns:p14="http://schemas.microsoft.com/office/powerpoint/2010/main" val="2655588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2</a:t>
            </a:fld>
            <a:endParaRPr lang="sv-SE" dirty="0"/>
          </a:p>
        </p:txBody>
      </p:sp>
    </p:spTree>
    <p:extLst>
      <p:ext uri="{BB962C8B-B14F-4D97-AF65-F5344CB8AC3E}">
        <p14:creationId xmlns:p14="http://schemas.microsoft.com/office/powerpoint/2010/main" val="31686790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Bredare anslag än </a:t>
            </a:r>
            <a:r>
              <a:rPr lang="sv-SE" dirty="0" err="1" smtClean="0"/>
              <a:t>SPORs</a:t>
            </a:r>
            <a:r>
              <a:rPr lang="sv-SE" dirty="0" smtClean="0"/>
              <a:t> benchmark</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4</a:t>
            </a:fld>
            <a:endParaRPr lang="sv-SE" dirty="0"/>
          </a:p>
        </p:txBody>
      </p:sp>
    </p:spTree>
    <p:extLst>
      <p:ext uri="{BB962C8B-B14F-4D97-AF65-F5344CB8AC3E}">
        <p14:creationId xmlns:p14="http://schemas.microsoft.com/office/powerpoint/2010/main" val="3888838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Endast produktivitetsdata</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5</a:t>
            </a:fld>
            <a:endParaRPr lang="sv-SE" dirty="0"/>
          </a:p>
        </p:txBody>
      </p:sp>
    </p:spTree>
    <p:extLst>
      <p:ext uri="{BB962C8B-B14F-4D97-AF65-F5344CB8AC3E}">
        <p14:creationId xmlns:p14="http://schemas.microsoft.com/office/powerpoint/2010/main" val="29299965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(mer produktion per insatsfaktor), </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9</a:t>
            </a:fld>
            <a:endParaRPr lang="sv-SE" dirty="0"/>
          </a:p>
        </p:txBody>
      </p:sp>
    </p:spTree>
    <p:extLst>
      <p:ext uri="{BB962C8B-B14F-4D97-AF65-F5344CB8AC3E}">
        <p14:creationId xmlns:p14="http://schemas.microsoft.com/office/powerpoint/2010/main" val="2804083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2 dimensioner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Indextabellen </a:t>
            </a:r>
            <a:r>
              <a:rPr lang="sv-SE" dirty="0" smtClean="0"/>
              <a:t>och patienttidspoängen är angiven som en tid, men kvoten uttrycker hastigheten.*</a:t>
            </a:r>
          </a:p>
          <a:p>
            <a:r>
              <a:rPr lang="sv-SE" dirty="0" smtClean="0"/>
              <a:t>*Mer korrekt är detta</a:t>
            </a:r>
            <a:r>
              <a:rPr lang="sv-SE" baseline="0" dirty="0" smtClean="0"/>
              <a:t> en relativ hastighet, uttryckt i förhållande till rikets snitt.</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10</a:t>
            </a:fld>
            <a:endParaRPr lang="sv-SE" dirty="0"/>
          </a:p>
        </p:txBody>
      </p:sp>
    </p:spTree>
    <p:extLst>
      <p:ext uri="{BB962C8B-B14F-4D97-AF65-F5344CB8AC3E}">
        <p14:creationId xmlns:p14="http://schemas.microsoft.com/office/powerpoint/2010/main" val="13175733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Fördelen med att använda kvoter är t ex:</a:t>
            </a:r>
          </a:p>
          <a:p>
            <a:pPr lvl="1"/>
            <a:r>
              <a:rPr lang="sv-SE" dirty="0" smtClean="0"/>
              <a:t>ger en möjlighet att ”</a:t>
            </a:r>
            <a:r>
              <a:rPr lang="sv-SE" dirty="0" err="1" smtClean="0"/>
              <a:t>dekomponera</a:t>
            </a:r>
            <a:r>
              <a:rPr lang="sv-SE" dirty="0" smtClean="0"/>
              <a:t>”, dvs att titta på i vilken grad olika faktorer påverkar en total produktivitet.</a:t>
            </a:r>
          </a:p>
          <a:p>
            <a:pPr lvl="1"/>
            <a:r>
              <a:rPr lang="sv-SE" dirty="0" smtClean="0"/>
              <a:t>ett större tal är alltid bättre, och en förbättring av en kvot på t ex 10% ger en förbättring på totalkvoten på just 10%.</a:t>
            </a:r>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11</a:t>
            </a:fld>
            <a:endParaRPr lang="sv-SE" dirty="0"/>
          </a:p>
        </p:txBody>
      </p:sp>
    </p:spTree>
    <p:extLst>
      <p:ext uri="{BB962C8B-B14F-4D97-AF65-F5344CB8AC3E}">
        <p14:creationId xmlns:p14="http://schemas.microsoft.com/office/powerpoint/2010/main" val="8655506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 Detta </a:t>
            </a:r>
            <a:r>
              <a:rPr lang="sv-SE" dirty="0" smtClean="0"/>
              <a:t>är alltså en </a:t>
            </a:r>
            <a:r>
              <a:rPr lang="sv-SE" dirty="0" err="1" smtClean="0"/>
              <a:t>case</a:t>
            </a:r>
            <a:r>
              <a:rPr lang="sv-SE" dirty="0" smtClean="0"/>
              <a:t>-mix justering med avseende på hur lång tid en operation tar – det har ingenting med medicinsk </a:t>
            </a:r>
            <a:r>
              <a:rPr lang="sv-SE" dirty="0" err="1" smtClean="0"/>
              <a:t>outcome</a:t>
            </a:r>
            <a:r>
              <a:rPr lang="sv-SE" dirty="0" smtClean="0"/>
              <a:t> att göra</a:t>
            </a:r>
            <a:r>
              <a:rPr lang="sv-SE" dirty="0" smtClean="0"/>
              <a: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 Med andra ord, ska man förklara skillnader i produktivitet mellan sjukhus så är det andra variabler än dessa tre som man behöver titta på. </a:t>
            </a:r>
          </a:p>
          <a:p>
            <a:pPr marL="0" marR="0" lvl="0" indent="0" algn="l" defTabSz="914400" rtl="0" eaLnBrk="1" fontAlgn="auto" latinLnBrk="0" hangingPunct="1">
              <a:lnSpc>
                <a:spcPct val="100000"/>
              </a:lnSpc>
              <a:spcBef>
                <a:spcPts val="0"/>
              </a:spcBef>
              <a:spcAft>
                <a:spcPts val="0"/>
              </a:spcAft>
              <a:buClrTx/>
              <a:buSzTx/>
              <a:buFontTx/>
              <a:buNone/>
              <a:tabLst/>
              <a:defRPr/>
            </a:pPr>
            <a:r>
              <a:rPr lang="sv-SE" dirty="0" smtClean="0"/>
              <a:t>- Principen är enkel, men fungerar väl tack vare att SPOR har stora datamängder.</a:t>
            </a:r>
          </a:p>
          <a:p>
            <a:endParaRPr lang="sv-SE" dirty="0" smtClean="0"/>
          </a:p>
          <a:p>
            <a:endParaRPr lang="sv-SE" dirty="0" smtClean="0"/>
          </a:p>
          <a:p>
            <a:r>
              <a:rPr lang="sv-SE" dirty="0" smtClean="0"/>
              <a:t>*Strängt taget så krävs dock att salsutnyttjande används</a:t>
            </a:r>
            <a:r>
              <a:rPr lang="sv-SE" baseline="0" dirty="0" smtClean="0"/>
              <a:t> istället för </a:t>
            </a:r>
            <a:r>
              <a:rPr lang="sv-SE" baseline="0" dirty="0" err="1" smtClean="0"/>
              <a:t>patienttid</a:t>
            </a:r>
            <a:r>
              <a:rPr lang="sv-SE" baseline="0" dirty="0" smtClean="0"/>
              <a:t> för att </a:t>
            </a:r>
            <a:r>
              <a:rPr lang="sv-SE" baseline="0" dirty="0" err="1" smtClean="0"/>
              <a:t>case</a:t>
            </a:r>
            <a:r>
              <a:rPr lang="sv-SE" baseline="0" dirty="0" smtClean="0"/>
              <a:t>-mix-justeringen ska vara perfekt. Det är nämligen så att längre operationer kommer att gynnas när </a:t>
            </a:r>
            <a:r>
              <a:rPr lang="sv-SE" baseline="0" dirty="0" err="1" smtClean="0"/>
              <a:t>patienttid</a:t>
            </a:r>
            <a:r>
              <a:rPr lang="sv-SE" baseline="0" dirty="0" smtClean="0"/>
              <a:t> används, på precis samma sätt som med </a:t>
            </a:r>
            <a:r>
              <a:rPr lang="sv-SE" baseline="0" dirty="0" err="1" smtClean="0"/>
              <a:t>knivtid</a:t>
            </a:r>
            <a:r>
              <a:rPr lang="sv-SE" baseline="0" dirty="0" smtClean="0"/>
              <a:t>. Effekten beror på hur stor andel av </a:t>
            </a:r>
            <a:r>
              <a:rPr lang="sv-SE" baseline="0" dirty="0" err="1" smtClean="0"/>
              <a:t>patienttid</a:t>
            </a:r>
            <a:r>
              <a:rPr lang="sv-SE" baseline="0" dirty="0" smtClean="0"/>
              <a:t> / salsnyttjande (högt värde ger liten effekt) och hur linjärt sambandet mellan </a:t>
            </a:r>
            <a:r>
              <a:rPr lang="sv-SE" baseline="0" dirty="0" err="1" smtClean="0"/>
              <a:t>patienttid</a:t>
            </a:r>
            <a:r>
              <a:rPr lang="sv-SE" baseline="0" dirty="0" smtClean="0"/>
              <a:t> och salsnyttjande är (helt linjärt samband ger ingen effekt).</a:t>
            </a:r>
          </a:p>
          <a:p>
            <a:r>
              <a:rPr lang="sv-SE" baseline="0" dirty="0" smtClean="0"/>
              <a:t>Av praktiska skäl är vi dock hänvisade till </a:t>
            </a:r>
            <a:r>
              <a:rPr lang="sv-SE" baseline="0" dirty="0" err="1" smtClean="0"/>
              <a:t>patienttid</a:t>
            </a:r>
            <a:r>
              <a:rPr lang="sv-SE" baseline="0" dirty="0" smtClean="0"/>
              <a:t>, dels eftersom den inte finns i SPOR-data, och dels att det inte är entydigt definierat </a:t>
            </a:r>
            <a:r>
              <a:rPr lang="sv-SE" baseline="0" dirty="0" err="1" smtClean="0"/>
              <a:t>pga</a:t>
            </a:r>
            <a:r>
              <a:rPr lang="sv-SE" baseline="0" dirty="0" smtClean="0"/>
              <a:t> parallella förberedelser.</a:t>
            </a:r>
          </a:p>
          <a:p>
            <a:r>
              <a:rPr lang="sv-SE" baseline="0" dirty="0" smtClean="0"/>
              <a:t>Effekten är heller inte så stark, eftersom mindre sjukhus generellt har högre produktivitet i analysen.</a:t>
            </a:r>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12</a:t>
            </a:fld>
            <a:endParaRPr lang="sv-SE" dirty="0"/>
          </a:p>
        </p:txBody>
      </p:sp>
    </p:spTree>
    <p:extLst>
      <p:ext uri="{BB962C8B-B14F-4D97-AF65-F5344CB8AC3E}">
        <p14:creationId xmlns:p14="http://schemas.microsoft.com/office/powerpoint/2010/main" val="21497585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400" dirty="0" smtClean="0"/>
              <a:t>Diagrammet visar hur sjukhuset positionerar sig i x- och y-led</a:t>
            </a:r>
          </a:p>
          <a:p>
            <a:pPr lvl="1"/>
            <a:r>
              <a:rPr lang="sv-SE" sz="2000" dirty="0" smtClean="0"/>
              <a:t> Y = </a:t>
            </a:r>
            <a:r>
              <a:rPr lang="sv-SE" sz="2000" dirty="0" err="1" smtClean="0"/>
              <a:t>Patienttid</a:t>
            </a:r>
            <a:r>
              <a:rPr lang="sv-SE" sz="2000" dirty="0" smtClean="0"/>
              <a:t> / Arbetad tid (”utbyte”)</a:t>
            </a:r>
          </a:p>
          <a:p>
            <a:pPr lvl="1"/>
            <a:r>
              <a:rPr lang="sv-SE" sz="2000" dirty="0" smtClean="0"/>
              <a:t> X = Patienttidspoäng / </a:t>
            </a:r>
            <a:r>
              <a:rPr lang="sv-SE" sz="2000" dirty="0" err="1" smtClean="0"/>
              <a:t>Patienttid</a:t>
            </a:r>
            <a:r>
              <a:rPr lang="sv-SE" sz="2000" dirty="0" smtClean="0"/>
              <a:t> (”processfart”)</a:t>
            </a:r>
          </a:p>
          <a:p>
            <a:r>
              <a:rPr lang="sv-SE" sz="2400" dirty="0" smtClean="0"/>
              <a:t>Storleken på bubblan står i proportion till antal operationer</a:t>
            </a:r>
          </a:p>
          <a:p>
            <a:r>
              <a:rPr lang="sv-SE" sz="2400" dirty="0" smtClean="0"/>
              <a:t>Högre x- och y-värden ger högre produktivitet</a:t>
            </a:r>
          </a:p>
          <a:p>
            <a:endParaRPr lang="sv-SE" dirty="0"/>
          </a:p>
        </p:txBody>
      </p:sp>
      <p:sp>
        <p:nvSpPr>
          <p:cNvPr id="4" name="Platshållare för bildnummer 3"/>
          <p:cNvSpPr>
            <a:spLocks noGrp="1"/>
          </p:cNvSpPr>
          <p:nvPr>
            <p:ph type="sldNum" sz="quarter" idx="10"/>
          </p:nvPr>
        </p:nvSpPr>
        <p:spPr/>
        <p:txBody>
          <a:bodyPr/>
          <a:lstStyle/>
          <a:p>
            <a:fld id="{0F33D500-1297-4EDE-B9F8-A261B42E5E11}" type="slidenum">
              <a:rPr lang="sv-SE" smtClean="0"/>
              <a:pPr/>
              <a:t>14</a:t>
            </a:fld>
            <a:endParaRPr lang="sv-SE" dirty="0"/>
          </a:p>
        </p:txBody>
      </p:sp>
    </p:spTree>
    <p:extLst>
      <p:ext uri="{BB962C8B-B14F-4D97-AF65-F5344CB8AC3E}">
        <p14:creationId xmlns:p14="http://schemas.microsoft.com/office/powerpoint/2010/main" val="301850150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Pr>
        <a:solidFill>
          <a:schemeClr val="bg2"/>
        </a:solidFill>
        <a:effectLst/>
      </p:bgPr>
    </p:bg>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410701"/>
            <a:ext cx="9144000" cy="3241878"/>
          </a:xfrm>
        </p:spPr>
        <p:txBody>
          <a:bodyPr anchor="b"/>
          <a:lstStyle>
            <a:lvl1pPr algn="ctr">
              <a:defRPr sz="6000" b="1"/>
            </a:lvl1pPr>
          </a:lstStyle>
          <a:p>
            <a:r>
              <a:rPr lang="sv-SE" smtClean="0"/>
              <a:t>Klicka här för att ändra format</a:t>
            </a:r>
            <a:endParaRPr lang="sv-SE" dirty="0"/>
          </a:p>
        </p:txBody>
      </p:sp>
      <p:sp>
        <p:nvSpPr>
          <p:cNvPr id="3" name="Underrubrik 2"/>
          <p:cNvSpPr>
            <a:spLocks noGrp="1"/>
          </p:cNvSpPr>
          <p:nvPr>
            <p:ph type="subTitle" idx="1"/>
          </p:nvPr>
        </p:nvSpPr>
        <p:spPr>
          <a:xfrm>
            <a:off x="1524000" y="3838575"/>
            <a:ext cx="9144000" cy="1790699"/>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SE" dirty="0" smtClean="0"/>
          </a:p>
        </p:txBody>
      </p:sp>
      <p:cxnSp>
        <p:nvCxnSpPr>
          <p:cNvPr id="13" name="Rak 12"/>
          <p:cNvCxnSpPr/>
          <p:nvPr userDrawn="1"/>
        </p:nvCxnSpPr>
        <p:spPr>
          <a:xfrm>
            <a:off x="1524000" y="3710861"/>
            <a:ext cx="9144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pic>
        <p:nvPicPr>
          <p:cNvPr id="17" name="Bildobjekt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65307" y="390071"/>
            <a:ext cx="1016146" cy="969723"/>
          </a:xfrm>
          <a:prstGeom prst="rect">
            <a:avLst/>
          </a:prstGeom>
        </p:spPr>
      </p:pic>
      <p:sp>
        <p:nvSpPr>
          <p:cNvPr id="11" name="Platshållare för datum 3"/>
          <p:cNvSpPr>
            <a:spLocks noGrp="1"/>
          </p:cNvSpPr>
          <p:nvPr>
            <p:ph type="dt" sz="half" idx="10"/>
          </p:nvPr>
        </p:nvSpPr>
        <p:spPr>
          <a:xfrm>
            <a:off x="410547" y="6356350"/>
            <a:ext cx="2743200" cy="492876"/>
          </a:xfrm>
        </p:spPr>
        <p:txBody>
          <a:bodyPr/>
          <a:lstStyle>
            <a:lvl1pPr>
              <a:defRPr sz="1050">
                <a:solidFill>
                  <a:schemeClr val="tx1"/>
                </a:solidFill>
              </a:defRPr>
            </a:lvl1pPr>
          </a:lstStyle>
          <a:p>
            <a:fld id="{7F33E1F7-1851-4CC3-BDB9-E59198E4C6F8}" type="datetime1">
              <a:rPr lang="sv-SE" smtClean="0"/>
              <a:t>2020-10-21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tx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tx1"/>
                </a:solidFill>
              </a:defRPr>
            </a:lvl1pPr>
          </a:lstStyle>
          <a:p>
            <a:fld id="{130DDE8C-17E0-4539-9C15-C1E9D231907F}" type="slidenum">
              <a:rPr lang="sv-SE" smtClean="0"/>
              <a:pPr/>
              <a:t>‹#›</a:t>
            </a:fld>
            <a:endParaRPr lang="sv-SE" dirty="0">
              <a:solidFill>
                <a:schemeClr val="bg2">
                  <a:lumMod val="40000"/>
                  <a:lumOff val="60000"/>
                </a:schemeClr>
              </a:solidFill>
            </a:endParaRPr>
          </a:p>
        </p:txBody>
      </p:sp>
    </p:spTree>
    <p:extLst>
      <p:ext uri="{BB962C8B-B14F-4D97-AF65-F5344CB8AC3E}">
        <p14:creationId xmlns:p14="http://schemas.microsoft.com/office/powerpoint/2010/main" val="1030178589"/>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extLst mod="1">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Rektangel 7"/>
          <p:cNvSpPr/>
          <p:nvPr userDrawn="1"/>
        </p:nvSpPr>
        <p:spPr>
          <a:xfrm>
            <a:off x="1" y="6356351"/>
            <a:ext cx="12192000" cy="50164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410548" y="365126"/>
            <a:ext cx="10619402" cy="1210581"/>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410547" y="1825625"/>
            <a:ext cx="11370906" cy="435133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086A1B9-3210-4479-A7C1-DB5BC29DD374}" type="datetime1">
              <a:rPr lang="sv-SE" smtClean="0"/>
              <a:t>2020-10-21</a:t>
            </a:fld>
            <a:endParaRPr lang="sv-SE" dirty="0"/>
          </a:p>
        </p:txBody>
      </p:sp>
      <p:sp>
        <p:nvSpPr>
          <p:cNvPr id="5"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6"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4" name="Rektangel 13"/>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7" name="Bildobjekt 6"/>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27082379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1709738"/>
            <a:ext cx="11358206" cy="2852737"/>
          </a:xfrm>
        </p:spPr>
        <p:txBody>
          <a:bodyPr anchor="b"/>
          <a:lstStyle>
            <a:lvl1pPr>
              <a:defRPr sz="6000"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7" y="4589463"/>
            <a:ext cx="11358206"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11" name="Rektangel 10"/>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94074326-D47D-4C9F-9203-39F7D3306DC6}" type="datetime1">
              <a:rPr lang="sv-SE" smtClean="0"/>
              <a:t>2020-10-21</a:t>
            </a:fld>
            <a:endParaRPr lang="sv-SE" dirty="0"/>
          </a:p>
        </p:txBody>
      </p:sp>
      <p:sp>
        <p:nvSpPr>
          <p:cNvPr id="13"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4"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0" name="Rektangel 9"/>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7" name="Bildobjekt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5" name="Bildobjekt 14"/>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211805156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03074" cy="1206500"/>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410547"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6172199" y="1825625"/>
            <a:ext cx="5609253"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397F059-73E1-4476-8871-5C6C00DBBC78}" type="datetime1">
              <a:rPr lang="sv-SE" smtClean="0"/>
              <a:t>2020-10-21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6" name="Bildobjekt 15"/>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362277171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10548" y="365125"/>
            <a:ext cx="10619402" cy="1235075"/>
          </a:xfrm>
        </p:spPr>
        <p:txBody>
          <a:bodyPr/>
          <a:lstStyle>
            <a:lvl1pPr>
              <a:defRPr b="1">
                <a:solidFill>
                  <a:schemeClr val="tx2"/>
                </a:solidFill>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410548" y="1690687"/>
            <a:ext cx="5587028" cy="8143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10548" y="2505075"/>
            <a:ext cx="558702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6172200" y="1690687"/>
            <a:ext cx="5609252" cy="81438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199" y="2505075"/>
            <a:ext cx="5609253"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14" name="Rektangel 13"/>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3AB699D5-C594-4E1D-AD1B-06654E8E2D19}" type="datetime1">
              <a:rPr lang="sv-SE" smtClean="0"/>
              <a:t>2020-10-21</a:t>
            </a:fld>
            <a:endParaRPr lang="sv-SE" dirty="0"/>
          </a:p>
        </p:txBody>
      </p:sp>
      <p:sp>
        <p:nvSpPr>
          <p:cNvPr id="16"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7"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3" name="Rektangel 12"/>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20" name="Bildobjekt 1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8" name="Bildobjekt 17"/>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1190497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10547" y="365126"/>
            <a:ext cx="10611239" cy="1216024"/>
          </a:xfrm>
        </p:spPr>
        <p:txBody>
          <a:bodyPr/>
          <a:lstStyle>
            <a:lvl1pPr>
              <a:defRPr b="1">
                <a:solidFill>
                  <a:schemeClr val="tx2"/>
                </a:solidFill>
              </a:defRPr>
            </a:lvl1pPr>
          </a:lstStyle>
          <a:p>
            <a:r>
              <a:rPr lang="sv-SE" smtClean="0"/>
              <a:t>Klicka här för att ändra format</a:t>
            </a:r>
            <a:endParaRPr lang="sv-SE" dirty="0"/>
          </a:p>
        </p:txBody>
      </p:sp>
      <p:sp>
        <p:nvSpPr>
          <p:cNvPr id="10" name="Rektangel 9"/>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56850998-BCD1-4C90-A2F2-23A4AAA0228E}" type="datetime1">
              <a:rPr lang="sv-SE" smtClean="0"/>
              <a:t>2020-10-21</a:t>
            </a:fld>
            <a:endParaRPr lang="sv-SE" dirty="0"/>
          </a:p>
        </p:txBody>
      </p:sp>
      <p:sp>
        <p:nvSpPr>
          <p:cNvPr id="12"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3"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9" name="Rektangel 8"/>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6" name="Bildobjekt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4" name="Bildobjekt 13"/>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424839982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9" name="Rektangel 8"/>
          <p:cNvSpPr/>
          <p:nvPr userDrawn="1"/>
        </p:nvSpPr>
        <p:spPr>
          <a:xfrm>
            <a:off x="1" y="6356350"/>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BCE255DF-6C9C-4C8F-B2EF-A51095794162}" type="datetime1">
              <a:rPr lang="sv-SE" smtClean="0"/>
              <a:t>2020-10-21</a:t>
            </a:fld>
            <a:endParaRPr lang="sv-SE" dirty="0"/>
          </a:p>
        </p:txBody>
      </p:sp>
      <p:sp>
        <p:nvSpPr>
          <p:cNvPr id="11"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2"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8" name="Rektangel 7"/>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5" name="Bildobjekt 1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3" name="Bildobjekt 12"/>
          <p:cNvPicPr>
            <a:picLocks noChangeAspect="1"/>
          </p:cNvPicPr>
          <p:nvPr userDrawn="1"/>
        </p:nvPicPr>
        <p:blipFill>
          <a:blip r:embed="rId3"/>
          <a:stretch>
            <a:fillRect/>
          </a:stretch>
        </p:blipFill>
        <p:spPr>
          <a:xfrm>
            <a:off x="11133574" y="0"/>
            <a:ext cx="1048456" cy="469366"/>
          </a:xfrm>
          <a:prstGeom prst="rect">
            <a:avLst/>
          </a:prstGeom>
        </p:spPr>
      </p:pic>
      <p:pic>
        <p:nvPicPr>
          <p:cNvPr id="14" name="Bildobjekt 13"/>
          <p:cNvPicPr>
            <a:picLocks noChangeAspect="1"/>
          </p:cNvPicPr>
          <p:nvPr userDrawn="1"/>
        </p:nvPicPr>
        <p:blipFill>
          <a:blip r:embed="rId3"/>
          <a:stretch>
            <a:fillRect/>
          </a:stretch>
        </p:blipFill>
        <p:spPr>
          <a:xfrm>
            <a:off x="11285974" y="152400"/>
            <a:ext cx="1048456" cy="469366"/>
          </a:xfrm>
          <a:prstGeom prst="rect">
            <a:avLst/>
          </a:prstGeom>
        </p:spPr>
      </p:pic>
    </p:spTree>
    <p:extLst>
      <p:ext uri="{BB962C8B-B14F-4D97-AF65-F5344CB8AC3E}">
        <p14:creationId xmlns:p14="http://schemas.microsoft.com/office/powerpoint/2010/main" val="392506200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innehåll 2"/>
          <p:cNvSpPr>
            <a:spLocks noGrp="1"/>
          </p:cNvSpPr>
          <p:nvPr>
            <p:ph idx="1"/>
          </p:nvPr>
        </p:nvSpPr>
        <p:spPr>
          <a:xfrm>
            <a:off x="5183188" y="1085851"/>
            <a:ext cx="5675312" cy="5019674"/>
          </a:xfrm>
        </p:spPr>
        <p:txBody>
          <a:bodyPr/>
          <a:lstStyle>
            <a:lvl1pPr>
              <a:defRPr sz="3200" b="1"/>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text 3"/>
          <p:cNvSpPr>
            <a:spLocks noGrp="1"/>
          </p:cNvSpPr>
          <p:nvPr>
            <p:ph type="body" sz="half" idx="2"/>
          </p:nvPr>
        </p:nvSpPr>
        <p:spPr>
          <a:xfrm>
            <a:off x="410548" y="2057401"/>
            <a:ext cx="4361478" cy="404812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A7B85AA2-1732-4AC4-A30A-DE579E19CE11}" type="datetime1">
              <a:rPr lang="sv-SE" smtClean="0"/>
              <a:t>2020-10-21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6" name="Bildobjekt 15"/>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62835475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10548" y="457200"/>
            <a:ext cx="4361478" cy="1600200"/>
          </a:xfrm>
        </p:spPr>
        <p:txBody>
          <a:bodyPr anchor="b"/>
          <a:lstStyle>
            <a:lvl1pPr>
              <a:defRPr sz="3200" b="1">
                <a:solidFill>
                  <a:schemeClr val="tx2"/>
                </a:solidFill>
              </a:defRPr>
            </a:lvl1pPr>
          </a:lstStyle>
          <a:p>
            <a:r>
              <a:rPr lang="sv-SE" smtClean="0"/>
              <a:t>Klicka här för att ändra format</a:t>
            </a:r>
            <a:endParaRPr lang="sv-SE" dirty="0"/>
          </a:p>
        </p:txBody>
      </p:sp>
      <p:sp>
        <p:nvSpPr>
          <p:cNvPr id="3" name="Platshållare för bild 2"/>
          <p:cNvSpPr>
            <a:spLocks noGrp="1"/>
          </p:cNvSpPr>
          <p:nvPr>
            <p:ph type="pic" idx="1"/>
          </p:nvPr>
        </p:nvSpPr>
        <p:spPr>
          <a:xfrm>
            <a:off x="5183188" y="1085850"/>
            <a:ext cx="5658984" cy="5029200"/>
          </a:xfrm>
        </p:spPr>
        <p:txBody>
          <a:bodyPr/>
          <a:lstStyle>
            <a:lvl1pPr marL="0" indent="0">
              <a:buNone/>
              <a:defRPr sz="3200" b="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sv-SE" dirty="0"/>
          </a:p>
        </p:txBody>
      </p:sp>
      <p:sp>
        <p:nvSpPr>
          <p:cNvPr id="4" name="Platshållare för text 3"/>
          <p:cNvSpPr>
            <a:spLocks noGrp="1"/>
          </p:cNvSpPr>
          <p:nvPr>
            <p:ph type="body" sz="half" idx="2"/>
          </p:nvPr>
        </p:nvSpPr>
        <p:spPr>
          <a:xfrm>
            <a:off x="410548" y="2057400"/>
            <a:ext cx="4361478" cy="405023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12" name="Rektangel 11"/>
          <p:cNvSpPr/>
          <p:nvPr userDrawn="1"/>
        </p:nvSpPr>
        <p:spPr>
          <a:xfrm>
            <a:off x="1" y="6356351"/>
            <a:ext cx="12192000" cy="5016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Platshållare för datum 3"/>
          <p:cNvSpPr>
            <a:spLocks noGrp="1"/>
          </p:cNvSpPr>
          <p:nvPr>
            <p:ph type="dt" sz="half" idx="10"/>
          </p:nvPr>
        </p:nvSpPr>
        <p:spPr>
          <a:xfrm>
            <a:off x="410547" y="6356350"/>
            <a:ext cx="2743200" cy="492876"/>
          </a:xfrm>
        </p:spPr>
        <p:txBody>
          <a:bodyPr/>
          <a:lstStyle>
            <a:lvl1pPr>
              <a:defRPr sz="1050">
                <a:solidFill>
                  <a:schemeClr val="bg1"/>
                </a:solidFill>
              </a:defRPr>
            </a:lvl1pPr>
          </a:lstStyle>
          <a:p>
            <a:fld id="{18C9ACF1-EBDA-4CFC-A2D1-F380BB13E7BD}" type="datetime1">
              <a:rPr lang="sv-SE" smtClean="0"/>
              <a:t>2020-10-21</a:t>
            </a:fld>
            <a:endParaRPr lang="sv-SE" dirty="0"/>
          </a:p>
        </p:txBody>
      </p:sp>
      <p:sp>
        <p:nvSpPr>
          <p:cNvPr id="14" name="Platshållare för sidfot 4"/>
          <p:cNvSpPr>
            <a:spLocks noGrp="1"/>
          </p:cNvSpPr>
          <p:nvPr>
            <p:ph type="ftr" sz="quarter" idx="11"/>
          </p:nvPr>
        </p:nvSpPr>
        <p:spPr>
          <a:xfrm>
            <a:off x="3579845" y="6356350"/>
            <a:ext cx="5032310" cy="492876"/>
          </a:xfrm>
        </p:spPr>
        <p:txBody>
          <a:bodyPr/>
          <a:lstStyle>
            <a:lvl1pPr>
              <a:defRPr sz="1050">
                <a:solidFill>
                  <a:schemeClr val="bg1"/>
                </a:solidFill>
              </a:defRPr>
            </a:lvl1pPr>
          </a:lstStyle>
          <a:p>
            <a:endParaRPr lang="sv-SE" dirty="0"/>
          </a:p>
        </p:txBody>
      </p:sp>
      <p:sp>
        <p:nvSpPr>
          <p:cNvPr id="15" name="Platshållare för bildnummer 5"/>
          <p:cNvSpPr>
            <a:spLocks noGrp="1"/>
          </p:cNvSpPr>
          <p:nvPr>
            <p:ph type="sldNum" sz="quarter" idx="12"/>
          </p:nvPr>
        </p:nvSpPr>
        <p:spPr>
          <a:xfrm>
            <a:off x="9038253" y="6356350"/>
            <a:ext cx="2743200" cy="492876"/>
          </a:xfrm>
        </p:spPr>
        <p:txBody>
          <a:bodyPr/>
          <a:lstStyle>
            <a:lvl1pPr>
              <a:defRPr sz="1050">
                <a:solidFill>
                  <a:schemeClr val="bg1"/>
                </a:solidFill>
              </a:defRPr>
            </a:lvl1pPr>
          </a:lstStyle>
          <a:p>
            <a:fld id="{130DDE8C-17E0-4539-9C15-C1E9D231907F}" type="slidenum">
              <a:rPr lang="sv-SE" smtClean="0"/>
              <a:pPr/>
              <a:t>‹#›</a:t>
            </a:fld>
            <a:endParaRPr lang="sv-SE" dirty="0"/>
          </a:p>
        </p:txBody>
      </p:sp>
      <p:sp>
        <p:nvSpPr>
          <p:cNvPr id="11" name="Rektangel 10"/>
          <p:cNvSpPr/>
          <p:nvPr userDrawn="1"/>
        </p:nvSpPr>
        <p:spPr>
          <a:xfrm>
            <a:off x="11133574" y="365125"/>
            <a:ext cx="1058427" cy="75526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sv-SE"/>
          </a:p>
        </p:txBody>
      </p:sp>
      <p:pic>
        <p:nvPicPr>
          <p:cNvPr id="18" name="Bildobjekt 1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37411" y="478140"/>
            <a:ext cx="544042" cy="519187"/>
          </a:xfrm>
          <a:prstGeom prst="rect">
            <a:avLst/>
          </a:prstGeom>
        </p:spPr>
      </p:pic>
      <p:pic>
        <p:nvPicPr>
          <p:cNvPr id="16" name="Bildobjekt 15"/>
          <p:cNvPicPr>
            <a:picLocks noChangeAspect="1"/>
          </p:cNvPicPr>
          <p:nvPr userDrawn="1"/>
        </p:nvPicPr>
        <p:blipFill>
          <a:blip r:embed="rId3"/>
          <a:stretch>
            <a:fillRect/>
          </a:stretch>
        </p:blipFill>
        <p:spPr>
          <a:xfrm>
            <a:off x="11133574" y="0"/>
            <a:ext cx="1048456" cy="469366"/>
          </a:xfrm>
          <a:prstGeom prst="rect">
            <a:avLst/>
          </a:prstGeom>
        </p:spPr>
      </p:pic>
    </p:spTree>
    <p:extLst>
      <p:ext uri="{BB962C8B-B14F-4D97-AF65-F5344CB8AC3E}">
        <p14:creationId xmlns:p14="http://schemas.microsoft.com/office/powerpoint/2010/main" val="134520736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E9473F-97CC-4AF8-86F1-5FE8EB249FBD}" type="datetime1">
              <a:rPr lang="sv-SE" smtClean="0"/>
              <a:t>2020-10-21</a:t>
            </a:fld>
            <a:endParaRPr lang="sv-SE"/>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DDE8C-17E0-4539-9C15-C1E9D231907F}" type="slidenum">
              <a:rPr lang="sv-SE" smtClean="0"/>
              <a:t>‹#›</a:t>
            </a:fld>
            <a:endParaRPr lang="sv-SE"/>
          </a:p>
        </p:txBody>
      </p:sp>
    </p:spTree>
    <p:extLst>
      <p:ext uri="{BB962C8B-B14F-4D97-AF65-F5344CB8AC3E}">
        <p14:creationId xmlns:p14="http://schemas.microsoft.com/office/powerpoint/2010/main" val="2069200675"/>
      </p:ext>
    </p:extLst>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por.s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0" y="96467"/>
            <a:ext cx="12118312" cy="3319073"/>
          </a:xfrm>
        </p:spPr>
        <p:txBody>
          <a:bodyPr>
            <a:normAutofit/>
          </a:bodyPr>
          <a:lstStyle/>
          <a:p>
            <a:r>
              <a:rPr lang="sv-SE" sz="8000" dirty="0" smtClean="0"/>
              <a:t>Benchmark i SPOR </a:t>
            </a:r>
            <a:br>
              <a:rPr lang="sv-SE" sz="8000" dirty="0" smtClean="0"/>
            </a:br>
            <a:endParaRPr lang="sv-SE" sz="4400" dirty="0"/>
          </a:p>
        </p:txBody>
      </p:sp>
      <p:sp>
        <p:nvSpPr>
          <p:cNvPr id="3" name="Underrubrik 2"/>
          <p:cNvSpPr>
            <a:spLocks noGrp="1"/>
          </p:cNvSpPr>
          <p:nvPr>
            <p:ph type="subTitle" idx="1"/>
          </p:nvPr>
        </p:nvSpPr>
        <p:spPr>
          <a:xfrm>
            <a:off x="1524000" y="3747558"/>
            <a:ext cx="9144000" cy="2119841"/>
          </a:xfrm>
        </p:spPr>
        <p:txBody>
          <a:bodyPr>
            <a:normAutofit fontScale="92500" lnSpcReduction="20000"/>
          </a:bodyPr>
          <a:lstStyle/>
          <a:p>
            <a:r>
              <a:rPr lang="sv-SE" sz="3300" dirty="0" smtClean="0"/>
              <a:t/>
            </a:r>
            <a:br>
              <a:rPr lang="sv-SE" sz="3300" dirty="0" smtClean="0"/>
            </a:br>
            <a:endParaRPr lang="sv-SE" sz="3300" dirty="0" smtClean="0"/>
          </a:p>
          <a:p>
            <a:r>
              <a:rPr lang="sv-SE" sz="3300" dirty="0" smtClean="0"/>
              <a:t>Erik De Geer </a:t>
            </a:r>
            <a:br>
              <a:rPr lang="sv-SE" sz="3300" dirty="0" smtClean="0"/>
            </a:br>
            <a:r>
              <a:rPr lang="sv-SE" sz="3300" dirty="0" smtClean="0"/>
              <a:t>(Analysavdelningen, Region Dalarna)</a:t>
            </a:r>
          </a:p>
          <a:p>
            <a:r>
              <a:rPr lang="sv-SE" sz="3300" u="sng" dirty="0" smtClean="0">
                <a:solidFill>
                  <a:schemeClr val="bg1"/>
                </a:solidFill>
              </a:rPr>
              <a:t>erik.degeer@regiondalarna.se</a:t>
            </a:r>
          </a:p>
          <a:p>
            <a:endParaRPr lang="sv-SE" dirty="0"/>
          </a:p>
        </p:txBody>
      </p:sp>
      <p:pic>
        <p:nvPicPr>
          <p:cNvPr id="4" name="Bildobjekt 3"/>
          <p:cNvPicPr>
            <a:picLocks noChangeAspect="1"/>
          </p:cNvPicPr>
          <p:nvPr/>
        </p:nvPicPr>
        <p:blipFill>
          <a:blip r:embed="rId3"/>
          <a:stretch>
            <a:fillRect/>
          </a:stretch>
        </p:blipFill>
        <p:spPr>
          <a:xfrm>
            <a:off x="-1" y="0"/>
            <a:ext cx="1376413" cy="616184"/>
          </a:xfrm>
          <a:prstGeom prst="rect">
            <a:avLst/>
          </a:prstGeom>
        </p:spPr>
      </p:pic>
    </p:spTree>
    <p:extLst>
      <p:ext uri="{BB962C8B-B14F-4D97-AF65-F5344CB8AC3E}">
        <p14:creationId xmlns:p14="http://schemas.microsoft.com/office/powerpoint/2010/main" val="1991220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Dekomponering</a:t>
            </a:r>
            <a:r>
              <a:rPr lang="sv-SE" dirty="0" smtClean="0"/>
              <a:t> av produktivitet I</a:t>
            </a:r>
            <a:endParaRPr lang="sv-SE" dirty="0"/>
          </a:p>
        </p:txBody>
      </p:sp>
      <p:sp>
        <p:nvSpPr>
          <p:cNvPr id="3" name="Platshållare för innehåll 2"/>
          <p:cNvSpPr>
            <a:spLocks noGrp="1"/>
          </p:cNvSpPr>
          <p:nvPr>
            <p:ph idx="1"/>
          </p:nvPr>
        </p:nvSpPr>
        <p:spPr/>
        <p:txBody>
          <a:bodyPr>
            <a:normAutofit fontScale="85000" lnSpcReduction="10000"/>
          </a:bodyPr>
          <a:lstStyle/>
          <a:p>
            <a:r>
              <a:rPr lang="sv-SE" dirty="0" smtClean="0"/>
              <a:t>Vi använder </a:t>
            </a:r>
            <a:r>
              <a:rPr lang="sv-SE" dirty="0"/>
              <a:t>två kvoter </a:t>
            </a:r>
            <a:r>
              <a:rPr lang="sv-SE" dirty="0" smtClean="0"/>
              <a:t/>
            </a:r>
            <a:br>
              <a:rPr lang="sv-SE" dirty="0" smtClean="0"/>
            </a:br>
            <a:r>
              <a:rPr lang="sv-SE" dirty="0" smtClean="0"/>
              <a:t>(</a:t>
            </a:r>
            <a:r>
              <a:rPr lang="sv-SE" dirty="0"/>
              <a:t>output/input</a:t>
            </a:r>
            <a:r>
              <a:rPr lang="sv-SE" dirty="0" smtClean="0"/>
              <a:t>)</a:t>
            </a:r>
            <a:br>
              <a:rPr lang="sv-SE" dirty="0" smtClean="0"/>
            </a:br>
            <a:endParaRPr lang="sv-SE" dirty="0" smtClean="0"/>
          </a:p>
          <a:p>
            <a:r>
              <a:rPr lang="sv-SE" dirty="0" err="1" smtClean="0"/>
              <a:t>Patienttid</a:t>
            </a:r>
            <a:r>
              <a:rPr lang="sv-SE" dirty="0" smtClean="0"/>
              <a:t> / Arbetad tid – </a:t>
            </a:r>
            <a:r>
              <a:rPr lang="sv-SE" b="1" i="1" dirty="0" smtClean="0"/>
              <a:t>”gör vi mycket?”</a:t>
            </a:r>
          </a:p>
          <a:p>
            <a:pPr lvl="1"/>
            <a:r>
              <a:rPr lang="sv-SE" dirty="0" smtClean="0"/>
              <a:t>Detta kan ses som </a:t>
            </a:r>
            <a:r>
              <a:rPr lang="sv-SE" b="1" i="1" dirty="0" smtClean="0"/>
              <a:t>utbytet</a:t>
            </a:r>
            <a:r>
              <a:rPr lang="sv-SE" i="1" dirty="0" smtClean="0"/>
              <a:t> </a:t>
            </a:r>
            <a:r>
              <a:rPr lang="sv-SE" dirty="0" smtClean="0"/>
              <a:t>av den arbetade tiden. </a:t>
            </a:r>
          </a:p>
          <a:p>
            <a:pPr lvl="1"/>
            <a:r>
              <a:rPr lang="sv-SE" dirty="0" smtClean="0"/>
              <a:t>…alternativt </a:t>
            </a:r>
            <a:r>
              <a:rPr lang="sv-SE" i="1" dirty="0" smtClean="0"/>
              <a:t>andelen </a:t>
            </a:r>
            <a:r>
              <a:rPr lang="sv-SE" i="1" dirty="0" smtClean="0"/>
              <a:t>värdeskapande tid </a:t>
            </a:r>
            <a:r>
              <a:rPr lang="sv-SE" i="1" dirty="0" smtClean="0"/>
              <a:t/>
            </a:r>
            <a:br>
              <a:rPr lang="sv-SE" i="1" dirty="0" smtClean="0"/>
            </a:br>
            <a:r>
              <a:rPr lang="sv-SE" dirty="0" smtClean="0"/>
              <a:t>(</a:t>
            </a:r>
            <a:r>
              <a:rPr lang="sv-SE" dirty="0" err="1" smtClean="0"/>
              <a:t>jmfr</a:t>
            </a:r>
            <a:r>
              <a:rPr lang="sv-SE" dirty="0" smtClean="0"/>
              <a:t> terminologin i </a:t>
            </a:r>
            <a:r>
              <a:rPr lang="sv-SE" dirty="0" err="1" smtClean="0"/>
              <a:t>lean</a:t>
            </a:r>
            <a:r>
              <a:rPr lang="sv-SE" dirty="0" smtClean="0"/>
              <a:t> </a:t>
            </a:r>
            <a:r>
              <a:rPr lang="sv-SE" dirty="0" err="1" smtClean="0"/>
              <a:t>production</a:t>
            </a:r>
            <a:r>
              <a:rPr lang="sv-SE" dirty="0" smtClean="0"/>
              <a:t>).</a:t>
            </a:r>
          </a:p>
          <a:p>
            <a:pPr lvl="1"/>
            <a:r>
              <a:rPr lang="sv-SE" dirty="0" smtClean="0"/>
              <a:t>Typiskt värde är kring 1/10 (10%), dvs 1 timme </a:t>
            </a:r>
            <a:r>
              <a:rPr lang="sv-SE" dirty="0" err="1" smtClean="0"/>
              <a:t>patienttid</a:t>
            </a:r>
            <a:r>
              <a:rPr lang="sv-SE" dirty="0" smtClean="0"/>
              <a:t> kräver 10 timmar arbetad tid</a:t>
            </a:r>
            <a:r>
              <a:rPr lang="sv-SE" dirty="0" smtClean="0"/>
              <a:t>.</a:t>
            </a:r>
            <a:br>
              <a:rPr lang="sv-SE" dirty="0" smtClean="0"/>
            </a:br>
            <a:endParaRPr lang="sv-SE" dirty="0" smtClean="0"/>
          </a:p>
          <a:p>
            <a:r>
              <a:rPr lang="sv-SE" dirty="0" smtClean="0"/>
              <a:t>Patienttidspoäng / </a:t>
            </a:r>
            <a:r>
              <a:rPr lang="sv-SE" dirty="0" err="1" smtClean="0"/>
              <a:t>Patienttid</a:t>
            </a:r>
            <a:r>
              <a:rPr lang="sv-SE" dirty="0" smtClean="0"/>
              <a:t> – </a:t>
            </a:r>
            <a:r>
              <a:rPr lang="sv-SE" b="1" i="1" dirty="0" smtClean="0"/>
              <a:t>”gör vi det snabbt?”</a:t>
            </a:r>
          </a:p>
          <a:p>
            <a:pPr lvl="1"/>
            <a:r>
              <a:rPr lang="sv-SE" dirty="0" smtClean="0"/>
              <a:t>Detta kan ses som </a:t>
            </a:r>
            <a:r>
              <a:rPr lang="sv-SE" b="1" i="1" dirty="0" smtClean="0"/>
              <a:t>processfarten</a:t>
            </a:r>
            <a:r>
              <a:rPr lang="sv-SE" i="1" dirty="0" smtClean="0"/>
              <a:t>.</a:t>
            </a:r>
          </a:p>
          <a:p>
            <a:pPr lvl="1"/>
            <a:r>
              <a:rPr lang="sv-SE" dirty="0" smtClean="0"/>
              <a:t>Annorlunda uttryckt: under den tid som är värdeskapande, arbetar vi då snabbt och effektivt?</a:t>
            </a:r>
          </a:p>
          <a:p>
            <a:pPr lvl="1"/>
            <a:r>
              <a:rPr lang="sv-SE" dirty="0" smtClean="0"/>
              <a:t>Ett värde på 110% innebär att man är 10% snabbare än förväntat, givet operationsmixen.</a:t>
            </a:r>
          </a:p>
          <a:p>
            <a:pPr lvl="1"/>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10</a:t>
            </a:fld>
            <a:endParaRPr lang="sv-SE" dirty="0"/>
          </a:p>
        </p:txBody>
      </p:sp>
    </p:spTree>
    <p:extLst>
      <p:ext uri="{BB962C8B-B14F-4D97-AF65-F5344CB8AC3E}">
        <p14:creationId xmlns:p14="http://schemas.microsoft.com/office/powerpoint/2010/main" val="33477630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Dekomponering</a:t>
            </a:r>
            <a:r>
              <a:rPr lang="sv-SE" dirty="0" smtClean="0"/>
              <a:t> av produktivitet II</a:t>
            </a:r>
            <a:endParaRPr lang="sv-SE" dirty="0"/>
          </a:p>
        </p:txBody>
      </p:sp>
      <p:sp>
        <p:nvSpPr>
          <p:cNvPr id="3" name="Platshållare för innehåll 2"/>
          <p:cNvSpPr>
            <a:spLocks noGrp="1"/>
          </p:cNvSpPr>
          <p:nvPr>
            <p:ph idx="1"/>
          </p:nvPr>
        </p:nvSpPr>
        <p:spPr>
          <a:xfrm>
            <a:off x="530202" y="1766892"/>
            <a:ext cx="11109348" cy="1805015"/>
          </a:xfrm>
        </p:spPr>
        <p:txBody>
          <a:bodyPr>
            <a:normAutofit/>
          </a:bodyPr>
          <a:lstStyle/>
          <a:p>
            <a:r>
              <a:rPr lang="sv-SE" sz="2400" dirty="0" smtClean="0"/>
              <a:t>Större värde </a:t>
            </a:r>
            <a:r>
              <a:rPr lang="sv-SE" sz="2400" dirty="0"/>
              <a:t>är </a:t>
            </a:r>
            <a:r>
              <a:rPr lang="sv-SE" sz="2400" dirty="0" smtClean="0"/>
              <a:t>bättre </a:t>
            </a:r>
          </a:p>
          <a:p>
            <a:r>
              <a:rPr lang="sv-SE" sz="2400" dirty="0"/>
              <a:t>F</a:t>
            </a:r>
            <a:r>
              <a:rPr lang="sv-SE" sz="2400" dirty="0" smtClean="0"/>
              <a:t>örbättring av </a:t>
            </a:r>
            <a:r>
              <a:rPr lang="sv-SE" sz="2400" dirty="0" err="1" smtClean="0"/>
              <a:t>delkvot</a:t>
            </a:r>
            <a:r>
              <a:rPr lang="sv-SE" sz="2400" dirty="0" smtClean="0"/>
              <a:t> med </a:t>
            </a:r>
            <a:r>
              <a:rPr lang="sv-SE" sz="2400" dirty="0"/>
              <a:t>10</a:t>
            </a:r>
            <a:r>
              <a:rPr lang="sv-SE" sz="2400" dirty="0" smtClean="0"/>
              <a:t>% =&gt; förbättring av totalkvoten med </a:t>
            </a:r>
            <a:r>
              <a:rPr lang="sv-SE" sz="2400" dirty="0"/>
              <a:t>10%.</a:t>
            </a:r>
          </a:p>
          <a:p>
            <a:endParaRPr lang="sv-SE" dirty="0" smtClean="0"/>
          </a:p>
        </p:txBody>
      </p:sp>
      <p:sp>
        <p:nvSpPr>
          <p:cNvPr id="4" name="Platshållare för datum 3"/>
          <p:cNvSpPr>
            <a:spLocks noGrp="1"/>
          </p:cNvSpPr>
          <p:nvPr>
            <p:ph type="dt" sz="half" idx="10"/>
          </p:nvPr>
        </p:nvSpPr>
        <p:spPr>
          <a:xfrm>
            <a:off x="410547" y="5651500"/>
            <a:ext cx="2743200" cy="492876"/>
          </a:xfrm>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a:xfrm>
            <a:off x="3579845" y="5651500"/>
            <a:ext cx="5032310" cy="492876"/>
          </a:xfrm>
        </p:spPr>
        <p:txBody>
          <a:bodyPr/>
          <a:lstStyle/>
          <a:p>
            <a:endParaRPr lang="sv-SE" dirty="0"/>
          </a:p>
        </p:txBody>
      </p:sp>
      <p:sp>
        <p:nvSpPr>
          <p:cNvPr id="6" name="Platshållare för bildnummer 5"/>
          <p:cNvSpPr>
            <a:spLocks noGrp="1"/>
          </p:cNvSpPr>
          <p:nvPr>
            <p:ph type="sldNum" sz="quarter" idx="12"/>
          </p:nvPr>
        </p:nvSpPr>
        <p:spPr>
          <a:xfrm>
            <a:off x="9038253" y="5651500"/>
            <a:ext cx="2743200" cy="492876"/>
          </a:xfrm>
        </p:spPr>
        <p:txBody>
          <a:bodyPr/>
          <a:lstStyle/>
          <a:p>
            <a:fld id="{130DDE8C-17E0-4539-9C15-C1E9D231907F}" type="slidenum">
              <a:rPr lang="sv-SE" smtClean="0"/>
              <a:pPr/>
              <a:t>11</a:t>
            </a:fld>
            <a:endParaRPr lang="sv-SE" dirty="0"/>
          </a:p>
        </p:txBody>
      </p:sp>
      <mc:AlternateContent xmlns:mc="http://schemas.openxmlformats.org/markup-compatibility/2006" xmlns:a14="http://schemas.microsoft.com/office/drawing/2010/main">
        <mc:Choice Requires="a14">
          <p:sp>
            <p:nvSpPr>
              <p:cNvPr id="18" name="textruta 17"/>
              <p:cNvSpPr txBox="1"/>
              <p:nvPr/>
            </p:nvSpPr>
            <p:spPr>
              <a:xfrm>
                <a:off x="1725222" y="3742061"/>
                <a:ext cx="7718035" cy="537327"/>
              </a:xfrm>
              <a:prstGeom prst="rect">
                <a:avLst/>
              </a:prstGeom>
              <a:noFill/>
            </p:spPr>
            <p:txBody>
              <a:bodyPr wrap="square" lIns="0" tIns="0" rIns="0" bIns="0" rtlCol="0">
                <a:spAutoFit/>
              </a:bodyPr>
              <a:lstStyle/>
              <a:p>
                <a:r>
                  <a:rPr lang="sv-SE" dirty="0" smtClean="0"/>
                  <a:t>Produktivitet =  </a:t>
                </a:r>
                <a14:m>
                  <m:oMath xmlns:m="http://schemas.openxmlformats.org/officeDocument/2006/math">
                    <m:f>
                      <m:fPr>
                        <m:ctrlPr>
                          <a:rPr lang="sv-SE" sz="2400" i="1" smtClean="0">
                            <a:latin typeface="Cambria Math" panose="02040503050406030204" pitchFamily="18" charset="0"/>
                          </a:rPr>
                        </m:ctrlPr>
                      </m:fPr>
                      <m:num>
                        <m:r>
                          <a:rPr lang="sv-SE" sz="2400" b="0" i="1" smtClean="0">
                            <a:latin typeface="Cambria Math" panose="02040503050406030204" pitchFamily="18" charset="0"/>
                          </a:rPr>
                          <m:t>𝑃𝑎𝑡𝑖𝑒𝑛𝑡𝑡𝑖𝑑𝑠𝑝𝑜</m:t>
                        </m:r>
                        <m:r>
                          <a:rPr lang="sv-SE" sz="2400" b="0" i="1" smtClean="0">
                            <a:latin typeface="Cambria Math" panose="02040503050406030204" pitchFamily="18" charset="0"/>
                          </a:rPr>
                          <m:t>ä</m:t>
                        </m:r>
                        <m:r>
                          <a:rPr lang="sv-SE" sz="2400" b="0" i="1" smtClean="0">
                            <a:latin typeface="Cambria Math" panose="02040503050406030204" pitchFamily="18" charset="0"/>
                          </a:rPr>
                          <m:t>𝑛𝑔</m:t>
                        </m:r>
                      </m:num>
                      <m:den>
                        <m:r>
                          <a:rPr lang="sv-SE" sz="2400" b="0" i="1" smtClean="0">
                            <a:latin typeface="Cambria Math" panose="02040503050406030204" pitchFamily="18" charset="0"/>
                          </a:rPr>
                          <m:t>𝐴𝑟𝑏𝑒𝑡𝑎𝑑</m:t>
                        </m:r>
                        <m:r>
                          <a:rPr lang="sv-SE" sz="2400" b="0" i="1" smtClean="0">
                            <a:latin typeface="Cambria Math" panose="02040503050406030204" pitchFamily="18" charset="0"/>
                          </a:rPr>
                          <m:t> </m:t>
                        </m:r>
                        <m:r>
                          <a:rPr lang="sv-SE" sz="2400" b="0" i="1" smtClean="0">
                            <a:latin typeface="Cambria Math" panose="02040503050406030204" pitchFamily="18" charset="0"/>
                          </a:rPr>
                          <m:t>𝑡𝑖𝑑</m:t>
                        </m:r>
                      </m:den>
                    </m:f>
                    <m:r>
                      <a:rPr lang="sv-SE" sz="2400" i="1" smtClean="0">
                        <a:latin typeface="Cambria Math" panose="02040503050406030204" pitchFamily="18" charset="0"/>
                      </a:rPr>
                      <m:t>=</m:t>
                    </m:r>
                    <m:f>
                      <m:fPr>
                        <m:ctrlPr>
                          <a:rPr lang="sv-SE" sz="2400" i="1" smtClean="0">
                            <a:latin typeface="Cambria Math" panose="02040503050406030204" pitchFamily="18" charset="0"/>
                          </a:rPr>
                        </m:ctrlPr>
                      </m:fPr>
                      <m:num>
                        <m:r>
                          <a:rPr lang="sv-SE" sz="2400" b="0" i="1" smtClean="0">
                            <a:latin typeface="Cambria Math" panose="02040503050406030204" pitchFamily="18" charset="0"/>
                          </a:rPr>
                          <m:t>𝑃𝑎𝑡𝑖𝑒𝑛𝑡𝑡𝑖𝑑</m:t>
                        </m:r>
                      </m:num>
                      <m:den>
                        <m:r>
                          <a:rPr lang="sv-SE" sz="2400" b="0" i="1" smtClean="0">
                            <a:latin typeface="Cambria Math" panose="02040503050406030204" pitchFamily="18" charset="0"/>
                          </a:rPr>
                          <m:t>𝐴𝑟𝑏𝑒𝑡𝑎𝑑</m:t>
                        </m:r>
                        <m:r>
                          <a:rPr lang="sv-SE" sz="2400" b="0" i="1" smtClean="0">
                            <a:latin typeface="Cambria Math" panose="02040503050406030204" pitchFamily="18" charset="0"/>
                          </a:rPr>
                          <m:t> </m:t>
                        </m:r>
                        <m:r>
                          <a:rPr lang="sv-SE" sz="2400" b="0" i="1" smtClean="0">
                            <a:latin typeface="Cambria Math" panose="02040503050406030204" pitchFamily="18" charset="0"/>
                          </a:rPr>
                          <m:t>𝑡𝑖𝑑</m:t>
                        </m:r>
                      </m:den>
                    </m:f>
                    <m:r>
                      <a:rPr lang="sv-SE" sz="2400" i="1">
                        <a:latin typeface="Cambria Math" panose="02040503050406030204" pitchFamily="18" charset="0"/>
                        <a:ea typeface="Cambria Math" panose="02040503050406030204" pitchFamily="18" charset="0"/>
                      </a:rPr>
                      <m:t>×</m:t>
                    </m:r>
                    <m:f>
                      <m:fPr>
                        <m:ctrlPr>
                          <a:rPr lang="sv-SE" sz="2400" i="1" smtClean="0">
                            <a:latin typeface="Cambria Math" panose="02040503050406030204" pitchFamily="18" charset="0"/>
                            <a:ea typeface="Cambria Math" panose="02040503050406030204" pitchFamily="18" charset="0"/>
                          </a:rPr>
                        </m:ctrlPr>
                      </m:fPr>
                      <m:num>
                        <m:r>
                          <a:rPr lang="sv-SE" sz="2400" b="0" i="1" smtClean="0">
                            <a:latin typeface="Cambria Math" panose="02040503050406030204" pitchFamily="18" charset="0"/>
                            <a:ea typeface="Cambria Math" panose="02040503050406030204" pitchFamily="18" charset="0"/>
                          </a:rPr>
                          <m:t>𝑃𝑎𝑡𝑖𝑒𝑛𝑡𝑡𝑖𝑑𝑠𝑝𝑜</m:t>
                        </m:r>
                        <m:r>
                          <a:rPr lang="sv-SE" sz="2400" b="0" i="1" smtClean="0">
                            <a:latin typeface="Cambria Math" panose="02040503050406030204" pitchFamily="18" charset="0"/>
                            <a:ea typeface="Cambria Math" panose="02040503050406030204" pitchFamily="18" charset="0"/>
                          </a:rPr>
                          <m:t>ä</m:t>
                        </m:r>
                        <m:r>
                          <a:rPr lang="sv-SE" sz="2400" b="0" i="1" smtClean="0">
                            <a:latin typeface="Cambria Math" panose="02040503050406030204" pitchFamily="18" charset="0"/>
                            <a:ea typeface="Cambria Math" panose="02040503050406030204" pitchFamily="18" charset="0"/>
                          </a:rPr>
                          <m:t>𝑛𝑔</m:t>
                        </m:r>
                      </m:num>
                      <m:den>
                        <m:r>
                          <a:rPr lang="sv-SE" sz="2400" b="0" i="1" smtClean="0">
                            <a:latin typeface="Cambria Math" panose="02040503050406030204" pitchFamily="18" charset="0"/>
                            <a:ea typeface="Cambria Math" panose="02040503050406030204" pitchFamily="18" charset="0"/>
                          </a:rPr>
                          <m:t>𝑃𝑎𝑡𝑖𝑒𝑛𝑡𝑡𝑖𝑑</m:t>
                        </m:r>
                      </m:den>
                    </m:f>
                  </m:oMath>
                </a14:m>
                <a:endParaRPr lang="sv-SE" dirty="0"/>
              </a:p>
            </p:txBody>
          </p:sp>
        </mc:Choice>
        <mc:Fallback xmlns="">
          <p:sp>
            <p:nvSpPr>
              <p:cNvPr id="18" name="textruta 17"/>
              <p:cNvSpPr txBox="1">
                <a:spLocks noRot="1" noChangeAspect="1" noMove="1" noResize="1" noEditPoints="1" noAdjustHandles="1" noChangeArrowheads="1" noChangeShapeType="1" noTextEdit="1"/>
              </p:cNvSpPr>
              <p:nvPr/>
            </p:nvSpPr>
            <p:spPr>
              <a:xfrm>
                <a:off x="1725222" y="3742061"/>
                <a:ext cx="7718035" cy="537327"/>
              </a:xfrm>
              <a:prstGeom prst="rect">
                <a:avLst/>
              </a:prstGeom>
              <a:blipFill>
                <a:blip r:embed="rId3"/>
                <a:stretch>
                  <a:fillRect l="-1817" b="-6818"/>
                </a:stretch>
              </a:blipFill>
            </p:spPr>
            <p:txBody>
              <a:bodyPr/>
              <a:lstStyle/>
              <a:p>
                <a:r>
                  <a:rPr lang="sv-SE">
                    <a:noFill/>
                  </a:rPr>
                  <a:t> </a:t>
                </a:r>
              </a:p>
            </p:txBody>
          </p:sp>
        </mc:Fallback>
      </mc:AlternateContent>
      <p:sp>
        <p:nvSpPr>
          <p:cNvPr id="19" name="Google Shape;281;p29"/>
          <p:cNvSpPr/>
          <p:nvPr/>
        </p:nvSpPr>
        <p:spPr>
          <a:xfrm>
            <a:off x="5354128" y="3148842"/>
            <a:ext cx="1483743" cy="551654"/>
          </a:xfrm>
          <a:prstGeom prst="ellipse">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dirty="0" smtClean="0">
                <a:solidFill>
                  <a:srgbClr val="39B0A3"/>
                </a:solidFill>
                <a:latin typeface="Arial"/>
                <a:ea typeface="Arial"/>
                <a:cs typeface="Arial"/>
                <a:sym typeface="Arial"/>
              </a:rPr>
              <a:t>Kvot ”Utbyte”</a:t>
            </a:r>
            <a:endParaRPr sz="1800" dirty="0">
              <a:solidFill>
                <a:srgbClr val="39B0A3"/>
              </a:solidFill>
              <a:latin typeface="Arial"/>
              <a:ea typeface="Arial"/>
              <a:cs typeface="Arial"/>
              <a:sym typeface="Arial"/>
            </a:endParaRPr>
          </a:p>
        </p:txBody>
      </p:sp>
      <p:sp>
        <p:nvSpPr>
          <p:cNvPr id="21" name="Google Shape;281;p29"/>
          <p:cNvSpPr/>
          <p:nvPr/>
        </p:nvSpPr>
        <p:spPr>
          <a:xfrm>
            <a:off x="7296919" y="3107278"/>
            <a:ext cx="1328631" cy="593218"/>
          </a:xfrm>
          <a:prstGeom prst="ellipse">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dirty="0" smtClean="0">
                <a:solidFill>
                  <a:srgbClr val="39B0A3"/>
                </a:solidFill>
                <a:latin typeface="Arial"/>
                <a:ea typeface="Arial"/>
                <a:cs typeface="Arial"/>
                <a:sym typeface="Arial"/>
              </a:rPr>
              <a:t>Kvot ”Fart”</a:t>
            </a:r>
            <a:endParaRPr sz="1800" dirty="0">
              <a:solidFill>
                <a:srgbClr val="39B0A3"/>
              </a:solidFill>
              <a:latin typeface="Arial"/>
              <a:ea typeface="Arial"/>
              <a:cs typeface="Arial"/>
              <a:sym typeface="Arial"/>
            </a:endParaRPr>
          </a:p>
        </p:txBody>
      </p:sp>
      <p:sp>
        <p:nvSpPr>
          <p:cNvPr id="22" name="Google Shape;281;p29"/>
          <p:cNvSpPr/>
          <p:nvPr/>
        </p:nvSpPr>
        <p:spPr>
          <a:xfrm>
            <a:off x="3399906" y="3148843"/>
            <a:ext cx="1354974" cy="551654"/>
          </a:xfrm>
          <a:prstGeom prst="ellipse">
            <a:avLst/>
          </a:prstGeom>
          <a:solidFill>
            <a:schemeClr val="lt1"/>
          </a:solidFill>
          <a:ln w="12700" cap="flat" cmpd="sng">
            <a:solidFill>
              <a:schemeClr val="accent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sv-SE" dirty="0" smtClean="0">
                <a:solidFill>
                  <a:srgbClr val="39B0A3"/>
                </a:solidFill>
                <a:latin typeface="Arial"/>
                <a:ea typeface="Arial"/>
                <a:cs typeface="Arial"/>
                <a:sym typeface="Arial"/>
              </a:rPr>
              <a:t>Kvot TOTAL</a:t>
            </a:r>
            <a:endParaRPr sz="1800" dirty="0">
              <a:solidFill>
                <a:srgbClr val="39B0A3"/>
              </a:solidFill>
              <a:latin typeface="Arial"/>
              <a:ea typeface="Arial"/>
              <a:cs typeface="Arial"/>
              <a:sym typeface="Arial"/>
            </a:endParaRPr>
          </a:p>
        </p:txBody>
      </p:sp>
      <p:cxnSp>
        <p:nvCxnSpPr>
          <p:cNvPr id="8" name="Rak koppling 7"/>
          <p:cNvCxnSpPr/>
          <p:nvPr/>
        </p:nvCxnSpPr>
        <p:spPr>
          <a:xfrm flipH="1">
            <a:off x="5569527" y="3742061"/>
            <a:ext cx="939338" cy="230075"/>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 name="Rak koppling 16"/>
          <p:cNvCxnSpPr/>
          <p:nvPr/>
        </p:nvCxnSpPr>
        <p:spPr>
          <a:xfrm flipH="1">
            <a:off x="7547956" y="4100441"/>
            <a:ext cx="939338" cy="230075"/>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ktangel 6"/>
          <p:cNvSpPr/>
          <p:nvPr/>
        </p:nvSpPr>
        <p:spPr>
          <a:xfrm>
            <a:off x="5467349" y="2018296"/>
            <a:ext cx="5573645" cy="324005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Rektangel 13"/>
          <p:cNvSpPr/>
          <p:nvPr/>
        </p:nvSpPr>
        <p:spPr>
          <a:xfrm>
            <a:off x="1151005" y="2580011"/>
            <a:ext cx="4399472" cy="26289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73113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xit" presetSubtype="0" fill="hold" grpId="0" nodeType="clickEffect">
                                  <p:stCondLst>
                                    <p:cond delay="0"/>
                                  </p:stCondLst>
                                  <p:childTnLst>
                                    <p:animEffect transition="out" filter="dissolve">
                                      <p:cBhvr>
                                        <p:cTn id="6" dur="500"/>
                                        <p:tgtEl>
                                          <p:spTgt spid="14"/>
                                        </p:tgtEl>
                                      </p:cBhvr>
                                    </p:animEffect>
                                    <p:set>
                                      <p:cBhvr>
                                        <p:cTn id="7" dur="1" fill="hold">
                                          <p:stCondLst>
                                            <p:cond delay="499"/>
                                          </p:stCondLst>
                                        </p:cTn>
                                        <p:tgtEl>
                                          <p:spTgt spid="14"/>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xit" presetSubtype="0" fill="hold" grpId="0" nodeType="clickEffect">
                                  <p:stCondLst>
                                    <p:cond delay="0"/>
                                  </p:stCondLst>
                                  <p:childTnLst>
                                    <p:animEffect transition="out" filter="dissolv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1" grpId="0" animBg="1"/>
      <p:bldP spid="22" grpId="0" animBg="1"/>
      <p:bldP spid="7"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Justering av operationsmixen</a:t>
            </a:r>
            <a:endParaRPr lang="sv-SE" dirty="0"/>
          </a:p>
        </p:txBody>
      </p:sp>
      <p:sp>
        <p:nvSpPr>
          <p:cNvPr id="3" name="Platshållare för innehåll 2"/>
          <p:cNvSpPr>
            <a:spLocks noGrp="1"/>
          </p:cNvSpPr>
          <p:nvPr>
            <p:ph idx="1"/>
          </p:nvPr>
        </p:nvSpPr>
        <p:spPr/>
        <p:txBody>
          <a:bodyPr>
            <a:normAutofit fontScale="77500" lnSpcReduction="20000"/>
          </a:bodyPr>
          <a:lstStyle/>
          <a:p>
            <a:r>
              <a:rPr lang="sv-SE" dirty="0" smtClean="0"/>
              <a:t>Patienttidspoäng: för </a:t>
            </a:r>
            <a:r>
              <a:rPr lang="sv-SE" dirty="0"/>
              <a:t>att kunna </a:t>
            </a:r>
            <a:r>
              <a:rPr lang="sv-SE" dirty="0" err="1"/>
              <a:t>case</a:t>
            </a:r>
            <a:r>
              <a:rPr lang="sv-SE" dirty="0"/>
              <a:t>-mix justera produktionen av </a:t>
            </a:r>
            <a:r>
              <a:rPr lang="sv-SE" dirty="0" smtClean="0"/>
              <a:t>operationer. </a:t>
            </a:r>
            <a:endParaRPr lang="sv-SE" dirty="0"/>
          </a:p>
          <a:p>
            <a:r>
              <a:rPr lang="sv-SE" dirty="0" smtClean="0"/>
              <a:t>Metoden </a:t>
            </a:r>
            <a:r>
              <a:rPr lang="sv-SE" i="1" dirty="0" smtClean="0"/>
              <a:t>justerar </a:t>
            </a:r>
            <a:r>
              <a:rPr lang="sv-SE" i="1" dirty="0"/>
              <a:t>bort effekten av huvudoperationskod, ASA-klass och akut/</a:t>
            </a:r>
            <a:r>
              <a:rPr lang="sv-SE" i="1" dirty="0" err="1"/>
              <a:t>elektiv</a:t>
            </a:r>
            <a:r>
              <a:rPr lang="sv-SE" dirty="0" smtClean="0"/>
              <a:t>. *</a:t>
            </a:r>
            <a:endParaRPr lang="sv-SE" dirty="0"/>
          </a:p>
          <a:p>
            <a:endParaRPr lang="sv-SE" dirty="0" smtClean="0"/>
          </a:p>
          <a:p>
            <a:r>
              <a:rPr lang="sv-SE" dirty="0" smtClean="0"/>
              <a:t>Princip</a:t>
            </a:r>
            <a:r>
              <a:rPr lang="sv-SE" dirty="0" smtClean="0"/>
              <a:t>:</a:t>
            </a:r>
          </a:p>
          <a:p>
            <a:pPr lvl="1"/>
            <a:r>
              <a:rPr lang="sv-SE" dirty="0" smtClean="0"/>
              <a:t>En ”indexgrupp” har definierats som Huvudoperationskod &amp; ASA-klass &amp; Akut/</a:t>
            </a:r>
            <a:r>
              <a:rPr lang="sv-SE" dirty="0" err="1" smtClean="0"/>
              <a:t>elektiv</a:t>
            </a:r>
            <a:r>
              <a:rPr lang="sv-SE" dirty="0" smtClean="0"/>
              <a:t>.</a:t>
            </a:r>
          </a:p>
          <a:p>
            <a:pPr lvl="1"/>
            <a:r>
              <a:rPr lang="sv-SE" dirty="0" smtClean="0"/>
              <a:t>För varje indexgrupp har medelvärdet för </a:t>
            </a:r>
            <a:r>
              <a:rPr lang="sv-SE" dirty="0" err="1" smtClean="0"/>
              <a:t>patienttiden</a:t>
            </a:r>
            <a:r>
              <a:rPr lang="sv-SE" dirty="0" smtClean="0"/>
              <a:t> beräknats </a:t>
            </a:r>
            <a:r>
              <a:rPr lang="sv-SE" dirty="0" smtClean="0"/>
              <a:t/>
            </a:r>
            <a:br>
              <a:rPr lang="sv-SE" dirty="0" smtClean="0"/>
            </a:br>
            <a:r>
              <a:rPr lang="sv-SE" dirty="0" smtClean="0"/>
              <a:t>(</a:t>
            </a:r>
            <a:r>
              <a:rPr lang="sv-SE" dirty="0" smtClean="0"/>
              <a:t>SPOR-data för hela riket, år 2019). </a:t>
            </a:r>
          </a:p>
          <a:p>
            <a:pPr lvl="1"/>
            <a:r>
              <a:rPr lang="sv-SE" dirty="0" smtClean="0"/>
              <a:t>Detta värde utgör </a:t>
            </a:r>
            <a:r>
              <a:rPr lang="sv-SE" b="1" dirty="0" smtClean="0"/>
              <a:t>patienttidspoängen</a:t>
            </a:r>
            <a:r>
              <a:rPr lang="sv-SE" dirty="0" smtClean="0"/>
              <a:t>, och är ett alltså ett </a:t>
            </a:r>
            <a:r>
              <a:rPr lang="sv-SE" i="1" dirty="0" smtClean="0"/>
              <a:t>normativt värde för hur lång tid ingreppet ska ta för en viss indexgrupp</a:t>
            </a:r>
            <a:r>
              <a:rPr lang="sv-SE" dirty="0" smtClean="0"/>
              <a:t>. </a:t>
            </a:r>
          </a:p>
          <a:p>
            <a:pPr lvl="2"/>
            <a:r>
              <a:rPr lang="sv-SE" dirty="0" smtClean="0"/>
              <a:t>Exempel: </a:t>
            </a:r>
            <a:r>
              <a:rPr lang="sv-SE" dirty="0" err="1" smtClean="0"/>
              <a:t>patienttiden</a:t>
            </a:r>
            <a:r>
              <a:rPr lang="sv-SE" dirty="0" smtClean="0"/>
              <a:t> </a:t>
            </a:r>
            <a:r>
              <a:rPr lang="sv-SE" dirty="0"/>
              <a:t>för ett </a:t>
            </a:r>
            <a:r>
              <a:rPr lang="sv-SE" dirty="0" err="1"/>
              <a:t>elektivt</a:t>
            </a:r>
            <a:r>
              <a:rPr lang="sv-SE" dirty="0"/>
              <a:t> ljumskbråck för en ASA-1 patient </a:t>
            </a:r>
            <a:r>
              <a:rPr lang="sv-SE" dirty="0" smtClean="0"/>
              <a:t>var i medel 2,15 </a:t>
            </a:r>
            <a:r>
              <a:rPr lang="sv-SE" dirty="0"/>
              <a:t>timmar i Sverige 2019</a:t>
            </a:r>
            <a:r>
              <a:rPr lang="sv-SE" dirty="0" smtClean="0"/>
              <a:t>. Patienttidspoängen </a:t>
            </a:r>
            <a:r>
              <a:rPr lang="sv-SE" dirty="0"/>
              <a:t>för varje sådan operation är då </a:t>
            </a:r>
            <a:r>
              <a:rPr lang="sv-SE" dirty="0" smtClean="0"/>
              <a:t>2,15.</a:t>
            </a:r>
          </a:p>
          <a:p>
            <a:pPr lvl="1"/>
            <a:r>
              <a:rPr lang="sv-SE" dirty="0" smtClean="0"/>
              <a:t>Värdena sparas i en ”indextabell”. Denna tabell utgör alltså en slags </a:t>
            </a:r>
            <a:r>
              <a:rPr lang="sv-SE" dirty="0" err="1" smtClean="0"/>
              <a:t>baseline</a:t>
            </a:r>
            <a:r>
              <a:rPr lang="sv-SE" dirty="0" smtClean="0"/>
              <a:t> för svensk operationsverksamhet.</a:t>
            </a:r>
          </a:p>
          <a:p>
            <a:endParaRPr lang="sv-SE" dirty="0"/>
          </a:p>
          <a:p>
            <a:r>
              <a:rPr lang="sv-SE" dirty="0" smtClean="0"/>
              <a:t>På analogt vis görs detta för förberedelsetid, operationstid och avvecklingstid.</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12</a:t>
            </a:fld>
            <a:endParaRPr lang="sv-SE" dirty="0"/>
          </a:p>
        </p:txBody>
      </p:sp>
    </p:spTree>
    <p:extLst>
      <p:ext uri="{BB962C8B-B14F-4D97-AF65-F5344CB8AC3E}">
        <p14:creationId xmlns:p14="http://schemas.microsoft.com/office/powerpoint/2010/main" val="3766571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Ett exempel!</a:t>
            </a:r>
            <a:endParaRPr lang="sv-SE" dirty="0"/>
          </a:p>
        </p:txBody>
      </p:sp>
      <p:sp>
        <p:nvSpPr>
          <p:cNvPr id="3" name="Platshållare för innehåll 2"/>
          <p:cNvSpPr>
            <a:spLocks noGrp="1"/>
          </p:cNvSpPr>
          <p:nvPr>
            <p:ph idx="1"/>
          </p:nvPr>
        </p:nvSpPr>
        <p:spPr>
          <a:xfrm>
            <a:off x="410547" y="2934393"/>
            <a:ext cx="10329497" cy="3242569"/>
          </a:xfrm>
        </p:spPr>
        <p:txBody>
          <a:bodyPr>
            <a:normAutofit fontScale="62500" lnSpcReduction="20000"/>
          </a:bodyPr>
          <a:lstStyle/>
          <a:p>
            <a:pPr marL="0" indent="0">
              <a:buNone/>
            </a:pPr>
            <a:r>
              <a:rPr lang="sv-SE" sz="2200" dirty="0" smtClean="0"/>
              <a:t>För att förstå innebörden av processfarten och patienttidspoängen, tar vi hjälp av ett exempel:</a:t>
            </a:r>
          </a:p>
          <a:p>
            <a:pPr marL="0" indent="0">
              <a:buNone/>
            </a:pPr>
            <a:r>
              <a:rPr lang="sv-SE" sz="2200" dirty="0" smtClean="0"/>
              <a:t/>
            </a:r>
            <a:br>
              <a:rPr lang="sv-SE" sz="2200" dirty="0" smtClean="0"/>
            </a:br>
            <a:r>
              <a:rPr lang="sv-SE" sz="2200" dirty="0" smtClean="0"/>
              <a:t>- Antag </a:t>
            </a:r>
            <a:r>
              <a:rPr lang="sv-SE" sz="2200" dirty="0"/>
              <a:t>att </a:t>
            </a:r>
            <a:r>
              <a:rPr lang="sv-SE" sz="2200" dirty="0" err="1"/>
              <a:t>patienttiden</a:t>
            </a:r>
            <a:r>
              <a:rPr lang="sv-SE" sz="2200" dirty="0"/>
              <a:t> för ett </a:t>
            </a:r>
            <a:r>
              <a:rPr lang="sv-SE" sz="2200" dirty="0" err="1"/>
              <a:t>elektivt</a:t>
            </a:r>
            <a:r>
              <a:rPr lang="sv-SE" sz="2200" dirty="0"/>
              <a:t> ljumskbråck för en ASA-1 patient i </a:t>
            </a:r>
            <a:r>
              <a:rPr lang="sv-SE" sz="2200" dirty="0" smtClean="0"/>
              <a:t>genomsnitt </a:t>
            </a:r>
            <a:r>
              <a:rPr lang="sv-SE" sz="2200" dirty="0"/>
              <a:t>var </a:t>
            </a:r>
            <a:r>
              <a:rPr lang="sv-SE" sz="2200" b="1" dirty="0"/>
              <a:t>2 timmar</a:t>
            </a:r>
            <a:r>
              <a:rPr lang="sv-SE" sz="2200" dirty="0"/>
              <a:t> i Sverige </a:t>
            </a:r>
            <a:r>
              <a:rPr lang="sv-SE" sz="2200" dirty="0" smtClean="0"/>
              <a:t>2019*. Patienttidspoängen </a:t>
            </a:r>
            <a:r>
              <a:rPr lang="sv-SE" sz="2200" dirty="0"/>
              <a:t>för varje sådan operation är då 2</a:t>
            </a:r>
            <a:r>
              <a:rPr lang="sv-SE" sz="2200" dirty="0" smtClean="0"/>
              <a:t>. </a:t>
            </a:r>
          </a:p>
          <a:p>
            <a:pPr marL="0" indent="0">
              <a:buNone/>
            </a:pPr>
            <a:r>
              <a:rPr lang="sv-SE" sz="2200" dirty="0" smtClean="0"/>
              <a:t>- Alla sjukhus i exemplet gör lika många operationer av den här typen per år (300 </a:t>
            </a:r>
            <a:r>
              <a:rPr lang="sv-SE" sz="2200" dirty="0" err="1" smtClean="0"/>
              <a:t>st</a:t>
            </a:r>
            <a:r>
              <a:rPr lang="sv-SE" sz="2200" dirty="0" smtClean="0"/>
              <a:t>).</a:t>
            </a:r>
            <a:br>
              <a:rPr lang="sv-SE" sz="2200" dirty="0" smtClean="0"/>
            </a:br>
            <a:r>
              <a:rPr lang="sv-SE" sz="2200" dirty="0" smtClean="0"/>
              <a:t/>
            </a:r>
            <a:br>
              <a:rPr lang="sv-SE" sz="2200" dirty="0" smtClean="0"/>
            </a:br>
            <a:endParaRPr lang="sv-SE" sz="2200" dirty="0" smtClean="0"/>
          </a:p>
          <a:p>
            <a:pPr marL="0" indent="0">
              <a:buNone/>
            </a:pPr>
            <a:r>
              <a:rPr lang="sv-SE" sz="2200" dirty="0" smtClean="0"/>
              <a:t>Betrakta tabellen ovan:</a:t>
            </a:r>
            <a:endParaRPr lang="sv-SE" sz="2200" dirty="0"/>
          </a:p>
          <a:p>
            <a:pPr marL="0" indent="0">
              <a:buNone/>
            </a:pPr>
            <a:r>
              <a:rPr lang="sv-SE" sz="2200" dirty="0" smtClean="0"/>
              <a:t>-    Sjukhus </a:t>
            </a:r>
            <a:r>
              <a:rPr lang="sv-SE" sz="2200" dirty="0"/>
              <a:t>A följer precis rikets snitt. Kvoten är då </a:t>
            </a:r>
            <a:r>
              <a:rPr lang="sv-SE" sz="2200" dirty="0" smtClean="0"/>
              <a:t>100% - tänk </a:t>
            </a:r>
            <a:r>
              <a:rPr lang="sv-SE" sz="2200" dirty="0"/>
              <a:t>det som att köra 100 </a:t>
            </a:r>
            <a:r>
              <a:rPr lang="sv-SE" sz="2200" dirty="0" smtClean="0"/>
              <a:t>km/h på en motorväg!</a:t>
            </a:r>
            <a:endParaRPr lang="sv-SE" sz="2200" dirty="0"/>
          </a:p>
          <a:p>
            <a:pPr>
              <a:buFontTx/>
              <a:buChar char="-"/>
            </a:pPr>
            <a:r>
              <a:rPr lang="sv-SE" sz="2200" dirty="0" smtClean="0"/>
              <a:t>Sjukhus </a:t>
            </a:r>
            <a:r>
              <a:rPr lang="sv-SE" sz="2200" dirty="0"/>
              <a:t>B, där tar ingreppet hälften så lång tid - det går med andra ord dubbelt så fort, eller som att köra 200 </a:t>
            </a:r>
            <a:r>
              <a:rPr lang="sv-SE" sz="2200" dirty="0" smtClean="0"/>
              <a:t>km/h.</a:t>
            </a:r>
          </a:p>
          <a:p>
            <a:pPr>
              <a:buFontTx/>
              <a:buChar char="-"/>
            </a:pPr>
            <a:r>
              <a:rPr lang="sv-SE" sz="2200" dirty="0" smtClean="0"/>
              <a:t>Sjukhus </a:t>
            </a:r>
            <a:r>
              <a:rPr lang="sv-SE" sz="2200" dirty="0"/>
              <a:t>C, där tar ingreppet istället dubbelt så lång tid som rikets genomsnitt - det går med andra ord hälften så fort, eller som att köra i 50 km/h</a:t>
            </a:r>
            <a:r>
              <a:rPr lang="sv-SE" sz="2200" dirty="0" smtClean="0"/>
              <a:t>.</a:t>
            </a:r>
          </a:p>
          <a:p>
            <a:pPr>
              <a:buFontTx/>
              <a:buChar char="-"/>
            </a:pPr>
            <a:endParaRPr lang="sv-SE" sz="2200" dirty="0"/>
          </a:p>
          <a:p>
            <a:pPr marL="0" indent="0">
              <a:buNone/>
            </a:pPr>
            <a:r>
              <a:rPr lang="sv-SE" sz="2200" dirty="0" smtClean="0"/>
              <a:t>*enligt </a:t>
            </a:r>
            <a:r>
              <a:rPr lang="sv-SE" sz="2200" dirty="0" err="1" smtClean="0"/>
              <a:t>SPORs</a:t>
            </a:r>
            <a:r>
              <a:rPr lang="sv-SE" sz="2200" dirty="0" smtClean="0"/>
              <a:t> data</a:t>
            </a:r>
            <a:endParaRPr lang="sv-SE" sz="2200" dirty="0"/>
          </a:p>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13</a:t>
            </a:fld>
            <a:endParaRPr lang="sv-SE" dirty="0"/>
          </a:p>
        </p:txBody>
      </p:sp>
      <p:pic>
        <p:nvPicPr>
          <p:cNvPr id="8" name="Bildobjekt 7"/>
          <p:cNvPicPr>
            <a:picLocks noChangeAspect="1"/>
          </p:cNvPicPr>
          <p:nvPr/>
        </p:nvPicPr>
        <p:blipFill>
          <a:blip r:embed="rId2"/>
          <a:stretch>
            <a:fillRect/>
          </a:stretch>
        </p:blipFill>
        <p:spPr>
          <a:xfrm>
            <a:off x="521677" y="1419691"/>
            <a:ext cx="8229600" cy="1162050"/>
          </a:xfrm>
          <a:prstGeom prst="rect">
            <a:avLst/>
          </a:prstGeom>
        </p:spPr>
      </p:pic>
    </p:spTree>
    <p:extLst>
      <p:ext uri="{BB962C8B-B14F-4D97-AF65-F5344CB8AC3E}">
        <p14:creationId xmlns:p14="http://schemas.microsoft.com/office/powerpoint/2010/main" val="1085048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Visualisering av produktivitet</a:t>
            </a:r>
            <a:endParaRPr lang="sv-SE" sz="2800"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14</a:t>
            </a:fld>
            <a:endParaRPr lang="sv-SE" dirty="0"/>
          </a:p>
        </p:txBody>
      </p:sp>
      <p:cxnSp>
        <p:nvCxnSpPr>
          <p:cNvPr id="10" name="Rak pilkoppling 9"/>
          <p:cNvCxnSpPr/>
          <p:nvPr/>
        </p:nvCxnSpPr>
        <p:spPr>
          <a:xfrm>
            <a:off x="3376180" y="5550824"/>
            <a:ext cx="3133898" cy="0"/>
          </a:xfrm>
          <a:prstGeom prst="straightConnector1">
            <a:avLst/>
          </a:prstGeom>
          <a:ln w="57150">
            <a:tailEnd type="triangle"/>
          </a:ln>
        </p:spPr>
        <p:style>
          <a:lnRef idx="1">
            <a:schemeClr val="accent5"/>
          </a:lnRef>
          <a:fillRef idx="0">
            <a:schemeClr val="accent5"/>
          </a:fillRef>
          <a:effectRef idx="0">
            <a:schemeClr val="accent5"/>
          </a:effectRef>
          <a:fontRef idx="minor">
            <a:schemeClr val="tx1"/>
          </a:fontRef>
        </p:style>
      </p:cxnSp>
      <p:sp>
        <p:nvSpPr>
          <p:cNvPr id="11" name="textruta 10"/>
          <p:cNvSpPr txBox="1"/>
          <p:nvPr/>
        </p:nvSpPr>
        <p:spPr>
          <a:xfrm>
            <a:off x="5014606" y="5550824"/>
            <a:ext cx="751143" cy="584775"/>
          </a:xfrm>
          <a:prstGeom prst="rect">
            <a:avLst/>
          </a:prstGeom>
          <a:noFill/>
        </p:spPr>
        <p:txBody>
          <a:bodyPr wrap="square" rtlCol="0">
            <a:spAutoFit/>
          </a:bodyPr>
          <a:lstStyle/>
          <a:p>
            <a:r>
              <a:rPr lang="sv-SE" sz="3200" b="1" dirty="0" smtClean="0">
                <a:solidFill>
                  <a:schemeClr val="accent2">
                    <a:lumMod val="60000"/>
                    <a:lumOff val="40000"/>
                  </a:schemeClr>
                </a:solidFill>
              </a:rPr>
              <a:t>X</a:t>
            </a:r>
            <a:endParaRPr lang="sv-SE" b="1" dirty="0">
              <a:solidFill>
                <a:schemeClr val="accent2">
                  <a:lumMod val="60000"/>
                  <a:lumOff val="40000"/>
                </a:schemeClr>
              </a:solidFill>
            </a:endParaRPr>
          </a:p>
        </p:txBody>
      </p:sp>
      <p:cxnSp>
        <p:nvCxnSpPr>
          <p:cNvPr id="12" name="Rak pilkoppling 11"/>
          <p:cNvCxnSpPr/>
          <p:nvPr/>
        </p:nvCxnSpPr>
        <p:spPr>
          <a:xfrm flipH="1" flipV="1">
            <a:off x="2603095" y="2073151"/>
            <a:ext cx="10631" cy="3006766"/>
          </a:xfrm>
          <a:prstGeom prst="straightConnector1">
            <a:avLst/>
          </a:prstGeom>
          <a:ln w="57150">
            <a:tailEnd type="triangle"/>
          </a:ln>
        </p:spPr>
        <p:style>
          <a:lnRef idx="1">
            <a:schemeClr val="accent5"/>
          </a:lnRef>
          <a:fillRef idx="0">
            <a:schemeClr val="accent5"/>
          </a:fillRef>
          <a:effectRef idx="0">
            <a:schemeClr val="accent5"/>
          </a:effectRef>
          <a:fontRef idx="minor">
            <a:schemeClr val="tx1"/>
          </a:fontRef>
        </p:style>
      </p:cxnSp>
      <p:sp>
        <p:nvSpPr>
          <p:cNvPr id="14" name="textruta 13"/>
          <p:cNvSpPr txBox="1"/>
          <p:nvPr/>
        </p:nvSpPr>
        <p:spPr>
          <a:xfrm>
            <a:off x="2054112" y="3155140"/>
            <a:ext cx="751143" cy="584775"/>
          </a:xfrm>
          <a:prstGeom prst="rect">
            <a:avLst/>
          </a:prstGeom>
          <a:noFill/>
        </p:spPr>
        <p:txBody>
          <a:bodyPr wrap="square" rtlCol="0">
            <a:spAutoFit/>
          </a:bodyPr>
          <a:lstStyle/>
          <a:p>
            <a:r>
              <a:rPr lang="sv-SE" sz="3200" b="1" dirty="0" smtClean="0">
                <a:solidFill>
                  <a:schemeClr val="accent2">
                    <a:lumMod val="60000"/>
                    <a:lumOff val="40000"/>
                  </a:schemeClr>
                </a:solidFill>
              </a:rPr>
              <a:t>Y</a:t>
            </a:r>
            <a:endParaRPr lang="sv-SE" b="1" dirty="0">
              <a:solidFill>
                <a:schemeClr val="accent2">
                  <a:lumMod val="60000"/>
                  <a:lumOff val="40000"/>
                </a:schemeClr>
              </a:solidFill>
            </a:endParaRPr>
          </a:p>
        </p:txBody>
      </p:sp>
      <p:pic>
        <p:nvPicPr>
          <p:cNvPr id="9" name="Bildobjekt 8"/>
          <p:cNvPicPr>
            <a:picLocks noChangeAspect="1"/>
          </p:cNvPicPr>
          <p:nvPr/>
        </p:nvPicPr>
        <p:blipFill>
          <a:blip r:embed="rId3"/>
          <a:stretch>
            <a:fillRect/>
          </a:stretch>
        </p:blipFill>
        <p:spPr>
          <a:xfrm>
            <a:off x="2812657" y="1463227"/>
            <a:ext cx="4436255" cy="3920072"/>
          </a:xfrm>
          <a:prstGeom prst="rect">
            <a:avLst/>
          </a:prstGeom>
        </p:spPr>
      </p:pic>
      <p:sp>
        <p:nvSpPr>
          <p:cNvPr id="8" name="Högerpil 7"/>
          <p:cNvSpPr/>
          <p:nvPr/>
        </p:nvSpPr>
        <p:spPr>
          <a:xfrm rot="18420413">
            <a:off x="6466931" y="1965013"/>
            <a:ext cx="615142" cy="27432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741476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4" grpId="0"/>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45084" y="1088664"/>
            <a:ext cx="10611239" cy="1216024"/>
          </a:xfrm>
        </p:spPr>
        <p:txBody>
          <a:bodyPr>
            <a:noAutofit/>
          </a:bodyPr>
          <a:lstStyle/>
          <a:p>
            <a:pPr algn="ctr"/>
            <a:r>
              <a:rPr lang="sv-SE" sz="7200" dirty="0" smtClean="0"/>
              <a:t>DEMO!</a:t>
            </a:r>
            <a:endParaRPr lang="sv-SE" sz="7200" dirty="0"/>
          </a:p>
        </p:txBody>
      </p:sp>
      <p:pic>
        <p:nvPicPr>
          <p:cNvPr id="4" name="Bildobjekt 3"/>
          <p:cNvPicPr>
            <a:picLocks noChangeAspect="1"/>
          </p:cNvPicPr>
          <p:nvPr/>
        </p:nvPicPr>
        <p:blipFill>
          <a:blip r:embed="rId2"/>
          <a:stretch>
            <a:fillRect/>
          </a:stretch>
        </p:blipFill>
        <p:spPr>
          <a:xfrm>
            <a:off x="3533372" y="2728687"/>
            <a:ext cx="4383004" cy="2414232"/>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499580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91119" y="1990726"/>
            <a:ext cx="10619402" cy="1210581"/>
          </a:xfrm>
        </p:spPr>
        <p:txBody>
          <a:bodyPr>
            <a:noAutofit/>
          </a:bodyPr>
          <a:lstStyle/>
          <a:p>
            <a:pPr algn="ctr"/>
            <a:r>
              <a:rPr lang="sv-SE" sz="8800" dirty="0" smtClean="0">
                <a:latin typeface="Brush Script MT" panose="03060802040406070304" pitchFamily="66" charset="0"/>
              </a:rPr>
              <a:t>Tack!</a:t>
            </a:r>
            <a:endParaRPr lang="sv-SE" sz="8800" dirty="0">
              <a:latin typeface="Brush Script MT" panose="03060802040406070304" pitchFamily="66" charset="0"/>
            </a:endParaRPr>
          </a:p>
        </p:txBody>
      </p:sp>
    </p:spTree>
    <p:extLst>
      <p:ext uri="{BB962C8B-B14F-4D97-AF65-F5344CB8AC3E}">
        <p14:creationId xmlns:p14="http://schemas.microsoft.com/office/powerpoint/2010/main" val="19777308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823176" y="685417"/>
            <a:ext cx="10545647" cy="5487166"/>
          </a:xfrm>
          <a:prstGeom prst="rect">
            <a:avLst/>
          </a:prstGeom>
        </p:spPr>
      </p:pic>
    </p:spTree>
    <p:extLst>
      <p:ext uri="{BB962C8B-B14F-4D97-AF65-F5344CB8AC3E}">
        <p14:creationId xmlns:p14="http://schemas.microsoft.com/office/powerpoint/2010/main" val="3372478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489755" y="656838"/>
            <a:ext cx="11212490" cy="5544324"/>
          </a:xfrm>
          <a:prstGeom prst="rect">
            <a:avLst/>
          </a:prstGeom>
        </p:spPr>
      </p:pic>
    </p:spTree>
    <p:extLst>
      <p:ext uri="{BB962C8B-B14F-4D97-AF65-F5344CB8AC3E}">
        <p14:creationId xmlns:p14="http://schemas.microsoft.com/office/powerpoint/2010/main" val="4649286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1170841" y="156683"/>
            <a:ext cx="9373334" cy="6121535"/>
          </a:xfrm>
          <a:prstGeom prst="rect">
            <a:avLst/>
          </a:prstGeom>
        </p:spPr>
      </p:pic>
    </p:spTree>
    <p:extLst>
      <p:ext uri="{BB962C8B-B14F-4D97-AF65-F5344CB8AC3E}">
        <p14:creationId xmlns:p14="http://schemas.microsoft.com/office/powerpoint/2010/main" val="13289109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INNEHÅLL</a:t>
            </a:r>
            <a:endParaRPr lang="sv-SE" dirty="0"/>
          </a:p>
        </p:txBody>
      </p:sp>
      <p:sp>
        <p:nvSpPr>
          <p:cNvPr id="3" name="Platshållare för innehåll 2"/>
          <p:cNvSpPr>
            <a:spLocks noGrp="1"/>
          </p:cNvSpPr>
          <p:nvPr>
            <p:ph idx="1"/>
          </p:nvPr>
        </p:nvSpPr>
        <p:spPr>
          <a:xfrm>
            <a:off x="410547" y="1575707"/>
            <a:ext cx="11370906" cy="4351337"/>
          </a:xfrm>
        </p:spPr>
        <p:txBody>
          <a:bodyPr>
            <a:normAutofit/>
          </a:bodyPr>
          <a:lstStyle/>
          <a:p>
            <a:r>
              <a:rPr lang="sv-SE" dirty="0" smtClean="0"/>
              <a:t>Projektet 5 min</a:t>
            </a:r>
          </a:p>
          <a:p>
            <a:r>
              <a:rPr lang="sv-SE" dirty="0" smtClean="0"/>
              <a:t>Analysmetod 10 min</a:t>
            </a:r>
          </a:p>
          <a:p>
            <a:r>
              <a:rPr lang="sv-SE" dirty="0" smtClean="0"/>
              <a:t>Power-BI 15 min</a:t>
            </a:r>
            <a:br>
              <a:rPr lang="sv-SE" dirty="0" smtClean="0"/>
            </a:br>
            <a:endParaRPr lang="sv-SE" dirty="0" smtClean="0"/>
          </a:p>
        </p:txBody>
      </p:sp>
    </p:spTree>
    <p:extLst>
      <p:ext uri="{BB962C8B-B14F-4D97-AF65-F5344CB8AC3E}">
        <p14:creationId xmlns:p14="http://schemas.microsoft.com/office/powerpoint/2010/main" val="1432589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1562100" y="193241"/>
            <a:ext cx="6306153" cy="6014459"/>
          </a:xfrm>
          <a:prstGeom prst="rect">
            <a:avLst/>
          </a:prstGeom>
        </p:spPr>
      </p:pic>
      <p:cxnSp>
        <p:nvCxnSpPr>
          <p:cNvPr id="4" name="Rak koppling 3"/>
          <p:cNvCxnSpPr/>
          <p:nvPr/>
        </p:nvCxnSpPr>
        <p:spPr>
          <a:xfrm>
            <a:off x="3762375" y="1123950"/>
            <a:ext cx="3695700" cy="3209925"/>
          </a:xfrm>
          <a:prstGeom prst="line">
            <a:avLst/>
          </a:prstGeom>
        </p:spPr>
        <p:style>
          <a:lnRef idx="1">
            <a:schemeClr val="dk1"/>
          </a:lnRef>
          <a:fillRef idx="0">
            <a:schemeClr val="dk1"/>
          </a:fillRef>
          <a:effectRef idx="0">
            <a:schemeClr val="dk1"/>
          </a:effectRef>
          <a:fontRef idx="minor">
            <a:schemeClr val="tx1"/>
          </a:fontRef>
        </p:style>
      </p:cxnSp>
      <p:cxnSp>
        <p:nvCxnSpPr>
          <p:cNvPr id="5" name="Rak koppling 4"/>
          <p:cNvCxnSpPr/>
          <p:nvPr/>
        </p:nvCxnSpPr>
        <p:spPr>
          <a:xfrm>
            <a:off x="2714625" y="1123950"/>
            <a:ext cx="4610100" cy="381952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615040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1437625" y="-529190"/>
            <a:ext cx="9316750" cy="7916380"/>
          </a:xfrm>
          <a:prstGeom prst="rect">
            <a:avLst/>
          </a:prstGeom>
        </p:spPr>
      </p:pic>
    </p:spTree>
    <p:extLst>
      <p:ext uri="{BB962C8B-B14F-4D97-AF65-F5344CB8AC3E}">
        <p14:creationId xmlns:p14="http://schemas.microsoft.com/office/powerpoint/2010/main" val="37663982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Bildobjekt 1"/>
          <p:cNvPicPr>
            <a:picLocks noChangeAspect="1"/>
          </p:cNvPicPr>
          <p:nvPr/>
        </p:nvPicPr>
        <p:blipFill>
          <a:blip r:embed="rId2"/>
          <a:stretch>
            <a:fillRect/>
          </a:stretch>
        </p:blipFill>
        <p:spPr>
          <a:xfrm>
            <a:off x="1537651" y="-429164"/>
            <a:ext cx="9116697" cy="7716327"/>
          </a:xfrm>
          <a:prstGeom prst="rect">
            <a:avLst/>
          </a:prstGeom>
        </p:spPr>
      </p:pic>
      <p:sp>
        <p:nvSpPr>
          <p:cNvPr id="3" name="textruta 2"/>
          <p:cNvSpPr txBox="1"/>
          <p:nvPr/>
        </p:nvSpPr>
        <p:spPr>
          <a:xfrm>
            <a:off x="314325" y="3428999"/>
            <a:ext cx="2133600" cy="830997"/>
          </a:xfrm>
          <a:prstGeom prst="rect">
            <a:avLst/>
          </a:prstGeom>
          <a:noFill/>
        </p:spPr>
        <p:txBody>
          <a:bodyPr wrap="square" rtlCol="0">
            <a:spAutoFit/>
          </a:bodyPr>
          <a:lstStyle/>
          <a:p>
            <a:r>
              <a:rPr lang="sv-SE" sz="2400" dirty="0" smtClean="0"/>
              <a:t>10% mindre arbetad tid</a:t>
            </a:r>
            <a:endParaRPr lang="sv-SE" sz="2400" dirty="0"/>
          </a:p>
        </p:txBody>
      </p:sp>
    </p:spTree>
    <p:extLst>
      <p:ext uri="{BB962C8B-B14F-4D97-AF65-F5344CB8AC3E}">
        <p14:creationId xmlns:p14="http://schemas.microsoft.com/office/powerpoint/2010/main" val="1885047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dirty="0" smtClean="0"/>
              <a:t>Förklaring – Patienttidspoäng</a:t>
            </a:r>
            <a:endParaRPr lang="sv-SE" dirty="0"/>
          </a:p>
        </p:txBody>
      </p:sp>
      <p:sp>
        <p:nvSpPr>
          <p:cNvPr id="3" name="Platshållare för innehåll 2"/>
          <p:cNvSpPr>
            <a:spLocks noGrp="1"/>
          </p:cNvSpPr>
          <p:nvPr>
            <p:ph idx="1"/>
          </p:nvPr>
        </p:nvSpPr>
        <p:spPr/>
        <p:txBody>
          <a:bodyPr>
            <a:normAutofit fontScale="47500" lnSpcReduction="20000"/>
          </a:bodyPr>
          <a:lstStyle/>
          <a:p>
            <a:r>
              <a:rPr lang="sv-SE" dirty="0" smtClean="0"/>
              <a:t>Patienttidspoäng är ett begrepp </a:t>
            </a:r>
            <a:r>
              <a:rPr lang="sv-SE" dirty="0"/>
              <a:t>som introducerats för att kunna </a:t>
            </a:r>
            <a:r>
              <a:rPr lang="sv-SE" dirty="0" err="1"/>
              <a:t>case</a:t>
            </a:r>
            <a:r>
              <a:rPr lang="sv-SE" dirty="0"/>
              <a:t>-mix justera produktionen av </a:t>
            </a:r>
            <a:r>
              <a:rPr lang="sv-SE" dirty="0" smtClean="0"/>
              <a:t>operationer. </a:t>
            </a:r>
            <a:endParaRPr lang="sv-SE" dirty="0"/>
          </a:p>
          <a:p>
            <a:r>
              <a:rPr lang="sv-SE" dirty="0" smtClean="0"/>
              <a:t>Metoden </a:t>
            </a:r>
            <a:r>
              <a:rPr lang="sv-SE" i="1" dirty="0" smtClean="0"/>
              <a:t>justerar </a:t>
            </a:r>
            <a:r>
              <a:rPr lang="sv-SE" i="1" dirty="0"/>
              <a:t>bort effekten av huvudoperationskod, ASA-klass och akut/</a:t>
            </a:r>
            <a:r>
              <a:rPr lang="sv-SE" i="1" dirty="0" err="1"/>
              <a:t>elektiv</a:t>
            </a:r>
            <a:r>
              <a:rPr lang="sv-SE" dirty="0" smtClean="0"/>
              <a:t>. *</a:t>
            </a:r>
            <a:br>
              <a:rPr lang="sv-SE" dirty="0" smtClean="0"/>
            </a:br>
            <a:r>
              <a:rPr lang="sv-SE" dirty="0" smtClean="0"/>
              <a:t>Med andra ord, ska man förklara skillnader i produktivitet mellan sjukhus så är det andra faktorer än dessa tre som man behöver titta på. </a:t>
            </a:r>
          </a:p>
          <a:p>
            <a:pPr lvl="1"/>
            <a:r>
              <a:rPr lang="sv-SE" dirty="0" smtClean="0"/>
              <a:t>Notera likheterna med en statistisk regressionsanalys, som kan användas för att justera bort variablers effekt på resultatet. Målet är i huvudsak detsamma, även om den praktiska metoden är en annan.</a:t>
            </a:r>
            <a:endParaRPr lang="sv-SE" dirty="0"/>
          </a:p>
          <a:p>
            <a:endParaRPr lang="sv-SE" dirty="0" smtClean="0"/>
          </a:p>
          <a:p>
            <a:r>
              <a:rPr lang="sv-SE" dirty="0" smtClean="0"/>
              <a:t>Principen är enkel, men fungerar väl tack vare att SPOR har stora datamängder.</a:t>
            </a:r>
          </a:p>
          <a:p>
            <a:r>
              <a:rPr lang="sv-SE" dirty="0" smtClean="0"/>
              <a:t>Princip:</a:t>
            </a:r>
          </a:p>
          <a:p>
            <a:pPr lvl="1"/>
            <a:r>
              <a:rPr lang="sv-SE" dirty="0" smtClean="0"/>
              <a:t>En ”indexgrupp” har definierats som Huvudoperationskod &amp; ASA-klass &amp; Akut/</a:t>
            </a:r>
            <a:r>
              <a:rPr lang="sv-SE" dirty="0" err="1" smtClean="0"/>
              <a:t>elektiv</a:t>
            </a:r>
            <a:r>
              <a:rPr lang="sv-SE" dirty="0" smtClean="0"/>
              <a:t>.</a:t>
            </a:r>
          </a:p>
          <a:p>
            <a:pPr lvl="1"/>
            <a:r>
              <a:rPr lang="sv-SE" dirty="0" smtClean="0"/>
              <a:t>För varje indexgrupp har medelvärdet för </a:t>
            </a:r>
            <a:r>
              <a:rPr lang="sv-SE" dirty="0" err="1" smtClean="0"/>
              <a:t>patienttiden</a:t>
            </a:r>
            <a:r>
              <a:rPr lang="sv-SE" dirty="0" smtClean="0"/>
              <a:t> beräknats (SPOR-data för hela riket, år 2019). Detta värde utgör patienttidspoängen, och är ett alltså ett normativt värde för hur lång tid ingreppet ska ta för en vissa indexgrupp. </a:t>
            </a:r>
          </a:p>
          <a:p>
            <a:pPr lvl="2"/>
            <a:r>
              <a:rPr lang="sv-SE" dirty="0" smtClean="0"/>
              <a:t>Exempel: </a:t>
            </a:r>
            <a:r>
              <a:rPr lang="sv-SE" dirty="0" err="1" smtClean="0"/>
              <a:t>patienttiden</a:t>
            </a:r>
            <a:r>
              <a:rPr lang="sv-SE" dirty="0" smtClean="0"/>
              <a:t> </a:t>
            </a:r>
            <a:r>
              <a:rPr lang="sv-SE" dirty="0"/>
              <a:t>för ett </a:t>
            </a:r>
            <a:r>
              <a:rPr lang="sv-SE" dirty="0" err="1"/>
              <a:t>elektivt</a:t>
            </a:r>
            <a:r>
              <a:rPr lang="sv-SE" dirty="0"/>
              <a:t> ljumskbråck för en ASA-1 patient </a:t>
            </a:r>
            <a:r>
              <a:rPr lang="sv-SE" dirty="0" smtClean="0"/>
              <a:t>var i medel 2,15 </a:t>
            </a:r>
            <a:r>
              <a:rPr lang="sv-SE" dirty="0"/>
              <a:t>timmar i Sverige 2019</a:t>
            </a:r>
            <a:r>
              <a:rPr lang="sv-SE" dirty="0" smtClean="0"/>
              <a:t>. Patienttidspoängen </a:t>
            </a:r>
            <a:r>
              <a:rPr lang="sv-SE" dirty="0"/>
              <a:t>för varje sådan operation är då </a:t>
            </a:r>
            <a:r>
              <a:rPr lang="sv-SE" dirty="0" smtClean="0"/>
              <a:t>2,15.</a:t>
            </a:r>
          </a:p>
          <a:p>
            <a:pPr lvl="1"/>
            <a:r>
              <a:rPr lang="sv-SE" dirty="0" smtClean="0"/>
              <a:t>Värdena sparas i en ”indextabell”. Denna tabell utgör alltså en slags </a:t>
            </a:r>
            <a:r>
              <a:rPr lang="sv-SE" dirty="0" err="1" smtClean="0"/>
              <a:t>baseline</a:t>
            </a:r>
            <a:r>
              <a:rPr lang="sv-SE" dirty="0" smtClean="0"/>
              <a:t> för svensk operationsverksamhet.</a:t>
            </a:r>
          </a:p>
          <a:p>
            <a:r>
              <a:rPr lang="sv-SE" dirty="0" smtClean="0"/>
              <a:t>Felhantering</a:t>
            </a:r>
          </a:p>
          <a:p>
            <a:pPr lvl="1"/>
            <a:r>
              <a:rPr lang="sv-SE" dirty="0" smtClean="0"/>
              <a:t>I indextabellen har indexgrupper där n &lt; 10 </a:t>
            </a:r>
            <a:r>
              <a:rPr lang="sv-SE" dirty="0"/>
              <a:t>(</a:t>
            </a:r>
            <a:r>
              <a:rPr lang="sv-SE" dirty="0" smtClean="0"/>
              <a:t>hela riket) uteslutits. Tröskelvärdet är ett godtyckligt värde, men syftet är att få ett statistiskt sett pålitligt värde.</a:t>
            </a:r>
          </a:p>
          <a:p>
            <a:pPr lvl="1"/>
            <a:r>
              <a:rPr lang="sv-SE" dirty="0" smtClean="0"/>
              <a:t>För vissa utförda operationer kommer det inte att finnas en indexgrupp att matcha mot. Det kan bero på att det är ett ovanligt ingrepp, men det vanligaste felet är att ASA-klassificering saknas för just den operationen. I dessa fall </a:t>
            </a:r>
            <a:r>
              <a:rPr lang="sv-SE" i="1" dirty="0" smtClean="0"/>
              <a:t>används utfallet som poäng </a:t>
            </a:r>
            <a:r>
              <a:rPr lang="sv-SE" dirty="0" smtClean="0"/>
              <a:t>- annorlunda uttryckt så antas det att en sådan operation följer rikets snitt. </a:t>
            </a:r>
            <a:br>
              <a:rPr lang="sv-SE" dirty="0" smtClean="0"/>
            </a:br>
            <a:r>
              <a:rPr lang="sv-SE" dirty="0" smtClean="0"/>
              <a:t>(observera att desto fler värden som saknas, desto närmare rikets snitt kommer beräkningen att visa)</a:t>
            </a:r>
          </a:p>
          <a:p>
            <a:endParaRPr lang="sv-SE" dirty="0"/>
          </a:p>
          <a:p>
            <a:r>
              <a:rPr lang="sv-SE" dirty="0" smtClean="0"/>
              <a:t>På analogt vis görs detta för förberedelsetid, operationstid och avvecklingstid.</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23</a:t>
            </a:fld>
            <a:endParaRPr lang="sv-SE" dirty="0"/>
          </a:p>
        </p:txBody>
      </p:sp>
    </p:spTree>
    <p:extLst>
      <p:ext uri="{BB962C8B-B14F-4D97-AF65-F5344CB8AC3E}">
        <p14:creationId xmlns:p14="http://schemas.microsoft.com/office/powerpoint/2010/main" val="29276640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Operationsmix-justering</a:t>
            </a:r>
            <a:endParaRPr lang="sv-SE" dirty="0"/>
          </a:p>
        </p:txBody>
      </p:sp>
      <p:sp>
        <p:nvSpPr>
          <p:cNvPr id="3" name="Platshållare för innehåll 2"/>
          <p:cNvSpPr>
            <a:spLocks noGrp="1"/>
          </p:cNvSpPr>
          <p:nvPr>
            <p:ph idx="1"/>
          </p:nvPr>
        </p:nvSpPr>
        <p:spPr/>
        <p:txBody>
          <a:bodyPr>
            <a:normAutofit/>
          </a:bodyPr>
          <a:lstStyle/>
          <a:p>
            <a:r>
              <a:rPr lang="sv-SE" dirty="0" smtClean="0"/>
              <a:t>Med hjälp av ”patienttidspoäng” </a:t>
            </a:r>
            <a:r>
              <a:rPr lang="sv-SE" dirty="0"/>
              <a:t>justeras </a:t>
            </a:r>
            <a:r>
              <a:rPr lang="sv-SE" dirty="0" smtClean="0"/>
              <a:t>effekten av följande variabler bort:</a:t>
            </a:r>
          </a:p>
          <a:p>
            <a:pPr lvl="1"/>
            <a:r>
              <a:rPr lang="sv-SE" dirty="0" smtClean="0"/>
              <a:t>Huvudoperationskod, ASA-klass </a:t>
            </a:r>
            <a:r>
              <a:rPr lang="sv-SE" dirty="0"/>
              <a:t>och </a:t>
            </a:r>
            <a:r>
              <a:rPr lang="sv-SE" dirty="0" smtClean="0"/>
              <a:t>akut/</a:t>
            </a:r>
            <a:r>
              <a:rPr lang="sv-SE" dirty="0" err="1" smtClean="0"/>
              <a:t>elektiv</a:t>
            </a:r>
            <a:endParaRPr lang="sv-SE" dirty="0"/>
          </a:p>
          <a:p>
            <a:pPr lvl="1"/>
            <a:r>
              <a:rPr lang="sv-SE" dirty="0" err="1" smtClean="0"/>
              <a:t>Jmfr</a:t>
            </a:r>
            <a:r>
              <a:rPr lang="sv-SE" dirty="0" smtClean="0"/>
              <a:t> med en klassisk regressionsanalys</a:t>
            </a:r>
            <a:br>
              <a:rPr lang="sv-SE" dirty="0" smtClean="0"/>
            </a:br>
            <a:endParaRPr lang="sv-SE" dirty="0" smtClean="0"/>
          </a:p>
          <a:p>
            <a:r>
              <a:rPr lang="sv-SE" dirty="0" smtClean="0"/>
              <a:t>Detta är alltså en </a:t>
            </a:r>
            <a:r>
              <a:rPr lang="sv-SE" dirty="0" err="1" smtClean="0"/>
              <a:t>case</a:t>
            </a:r>
            <a:r>
              <a:rPr lang="sv-SE" dirty="0" smtClean="0"/>
              <a:t>-mix justering med avseende på hur lång tid en operation tar – det har ingenting med medicinsk </a:t>
            </a:r>
            <a:r>
              <a:rPr lang="sv-SE" dirty="0" err="1" smtClean="0"/>
              <a:t>outcome</a:t>
            </a:r>
            <a:r>
              <a:rPr lang="sv-SE" dirty="0" smtClean="0"/>
              <a:t> att göra!</a:t>
            </a:r>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24</a:t>
            </a:fld>
            <a:endParaRPr lang="sv-SE" dirty="0"/>
          </a:p>
        </p:txBody>
      </p:sp>
    </p:spTree>
    <p:extLst>
      <p:ext uri="{BB962C8B-B14F-4D97-AF65-F5344CB8AC3E}">
        <p14:creationId xmlns:p14="http://schemas.microsoft.com/office/powerpoint/2010/main" val="936629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3427" y="2148206"/>
            <a:ext cx="10611239" cy="1216024"/>
          </a:xfrm>
        </p:spPr>
        <p:txBody>
          <a:bodyPr>
            <a:noAutofit/>
          </a:bodyPr>
          <a:lstStyle/>
          <a:p>
            <a:pPr algn="ctr"/>
            <a:r>
              <a:rPr lang="sv-SE" sz="7200" dirty="0" smtClean="0"/>
              <a:t>BESKRIVNING AV PROJEKTET</a:t>
            </a:r>
            <a:endParaRPr lang="sv-SE" sz="7200" dirty="0"/>
          </a:p>
        </p:txBody>
      </p:sp>
    </p:spTree>
    <p:extLst>
      <p:ext uri="{BB962C8B-B14F-4D97-AF65-F5344CB8AC3E}">
        <p14:creationId xmlns:p14="http://schemas.microsoft.com/office/powerpoint/2010/main" val="2160232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SYFTE – Benchmark #1 (maj 2019)</a:t>
            </a:r>
            <a:endParaRPr lang="sv-SE" dirty="0"/>
          </a:p>
        </p:txBody>
      </p:sp>
      <p:sp>
        <p:nvSpPr>
          <p:cNvPr id="3" name="Platshållare för innehåll 2"/>
          <p:cNvSpPr>
            <a:spLocks noGrp="1"/>
          </p:cNvSpPr>
          <p:nvPr>
            <p:ph idx="1"/>
          </p:nvPr>
        </p:nvSpPr>
        <p:spPr/>
        <p:txBody>
          <a:bodyPr>
            <a:normAutofit/>
          </a:bodyPr>
          <a:lstStyle/>
          <a:p>
            <a:pPr lvl="0">
              <a:lnSpc>
                <a:spcPct val="80000"/>
              </a:lnSpc>
              <a:spcBef>
                <a:spcPts val="0"/>
              </a:spcBef>
              <a:buClr>
                <a:schemeClr val="dk1"/>
              </a:buClr>
              <a:buSzPts val="2590"/>
            </a:pPr>
            <a:r>
              <a:rPr lang="sv-SE" sz="2400" u="sng" dirty="0" smtClean="0"/>
              <a:t>SYFTE:</a:t>
            </a:r>
            <a:endParaRPr lang="sv-SE" sz="2400" u="sng" dirty="0"/>
          </a:p>
          <a:p>
            <a:pPr marL="114300" indent="0">
              <a:buNone/>
            </a:pPr>
            <a:r>
              <a:rPr lang="sv-SE" sz="2400" dirty="0"/>
              <a:t>Region Dalarna lider just nu en stor brist på operationskapacitet. Därför vill vi undersöka:</a:t>
            </a:r>
          </a:p>
          <a:p>
            <a:pPr marL="571500" lvl="0">
              <a:lnSpc>
                <a:spcPct val="80000"/>
              </a:lnSpc>
              <a:spcBef>
                <a:spcPts val="500"/>
              </a:spcBef>
            </a:pPr>
            <a:r>
              <a:rPr lang="sv-SE" sz="2000" dirty="0" smtClean="0"/>
              <a:t>Hur </a:t>
            </a:r>
            <a:r>
              <a:rPr lang="sv-SE" sz="2000" dirty="0"/>
              <a:t>kan </a:t>
            </a:r>
            <a:r>
              <a:rPr lang="sv-SE" sz="2000" dirty="0" smtClean="0"/>
              <a:t>produktiviteten förbättras?</a:t>
            </a:r>
            <a:endParaRPr lang="sv-SE" sz="2000" dirty="0"/>
          </a:p>
          <a:p>
            <a:pPr marL="571500" lvl="0">
              <a:lnSpc>
                <a:spcPct val="80000"/>
              </a:lnSpc>
              <a:spcBef>
                <a:spcPts val="500"/>
              </a:spcBef>
            </a:pPr>
            <a:r>
              <a:rPr lang="sv-SE" sz="2000" dirty="0"/>
              <a:t>Är resursallokeringen till </a:t>
            </a:r>
            <a:r>
              <a:rPr lang="sv-SE" sz="2000" dirty="0" err="1"/>
              <a:t>AnOpIva</a:t>
            </a:r>
            <a:r>
              <a:rPr lang="sv-SE" sz="2000" dirty="0"/>
              <a:t> rimlig</a:t>
            </a:r>
            <a:r>
              <a:rPr lang="sv-SE" sz="2000" dirty="0" smtClean="0"/>
              <a:t>?</a:t>
            </a:r>
          </a:p>
          <a:p>
            <a:pPr marL="571500">
              <a:lnSpc>
                <a:spcPct val="80000"/>
              </a:lnSpc>
              <a:spcBef>
                <a:spcPts val="500"/>
              </a:spcBef>
            </a:pPr>
            <a:r>
              <a:rPr lang="sv-SE" sz="2000" dirty="0"/>
              <a:t>Inom vilka perspektiv utmärker sig olika </a:t>
            </a:r>
            <a:r>
              <a:rPr lang="sv-SE" sz="2000" dirty="0" smtClean="0"/>
              <a:t>regioner och sjukhus?</a:t>
            </a:r>
            <a:br>
              <a:rPr lang="sv-SE" sz="2000" dirty="0" smtClean="0"/>
            </a:br>
            <a:endParaRPr lang="sv-SE" sz="2000" dirty="0"/>
          </a:p>
          <a:p>
            <a:pPr marL="342900" lvl="0" indent="0">
              <a:lnSpc>
                <a:spcPct val="80000"/>
              </a:lnSpc>
              <a:spcBef>
                <a:spcPts val="500"/>
              </a:spcBef>
              <a:buNone/>
            </a:pPr>
            <a:r>
              <a:rPr lang="sv-SE" sz="2000" dirty="0"/>
              <a:t>En viktig bonus med benchmarkingen är att </a:t>
            </a:r>
            <a:r>
              <a:rPr lang="sv-SE" sz="2000" dirty="0" smtClean="0"/>
              <a:t>få möjlighet att </a:t>
            </a:r>
            <a:r>
              <a:rPr lang="sv-SE" sz="2000" dirty="0"/>
              <a:t>bygga </a:t>
            </a:r>
            <a:r>
              <a:rPr lang="sv-SE" sz="2000" dirty="0" smtClean="0"/>
              <a:t>nätverk och kontakter.</a:t>
            </a:r>
            <a:endParaRPr lang="sv-SE" sz="2000" dirty="0"/>
          </a:p>
          <a:p>
            <a:pPr marL="457200" lvl="1" indent="0">
              <a:lnSpc>
                <a:spcPct val="80000"/>
              </a:lnSpc>
              <a:buClr>
                <a:schemeClr val="dk1"/>
              </a:buClr>
              <a:buSzPts val="2220"/>
              <a:buNone/>
            </a:pPr>
            <a:endParaRPr lang="sv-SE" sz="2000" dirty="0"/>
          </a:p>
          <a:p>
            <a:pPr lvl="0">
              <a:lnSpc>
                <a:spcPct val="80000"/>
              </a:lnSpc>
              <a:buClr>
                <a:schemeClr val="dk1"/>
              </a:buClr>
              <a:buSzPts val="2590"/>
            </a:pPr>
            <a:r>
              <a:rPr lang="sv-SE" sz="2400" u="sng" dirty="0" smtClean="0"/>
              <a:t>PRINCIPER:</a:t>
            </a:r>
            <a:endParaRPr lang="sv-SE" sz="2400" u="sng" dirty="0"/>
          </a:p>
          <a:p>
            <a:pPr lvl="1">
              <a:lnSpc>
                <a:spcPct val="80000"/>
              </a:lnSpc>
              <a:buClr>
                <a:schemeClr val="dk1"/>
              </a:buClr>
              <a:buSzPts val="2220"/>
            </a:pPr>
            <a:r>
              <a:rPr lang="sv-SE" sz="2000" dirty="0"/>
              <a:t>Liknande och jämförbara </a:t>
            </a:r>
            <a:r>
              <a:rPr lang="sv-SE" sz="2000" dirty="0" smtClean="0"/>
              <a:t>sjukhus.</a:t>
            </a:r>
            <a:endParaRPr lang="sv-SE" sz="2000" dirty="0"/>
          </a:p>
          <a:p>
            <a:pPr lvl="1">
              <a:lnSpc>
                <a:spcPct val="80000"/>
              </a:lnSpc>
              <a:buClr>
                <a:schemeClr val="dk1"/>
              </a:buClr>
              <a:buSzPts val="2220"/>
            </a:pPr>
            <a:r>
              <a:rPr lang="sv-SE" sz="2000" dirty="0" smtClean="0"/>
              <a:t>Utgå </a:t>
            </a:r>
            <a:r>
              <a:rPr lang="sv-SE" sz="2000" dirty="0"/>
              <a:t>ifrån </a:t>
            </a:r>
            <a:r>
              <a:rPr lang="sv-SE" sz="2000" dirty="0" err="1"/>
              <a:t>SPORs</a:t>
            </a:r>
            <a:r>
              <a:rPr lang="sv-SE" sz="2000" dirty="0"/>
              <a:t> </a:t>
            </a:r>
            <a:r>
              <a:rPr lang="sv-SE" sz="2000" dirty="0" smtClean="0"/>
              <a:t>definitioner.</a:t>
            </a:r>
            <a:endParaRPr lang="sv-SE" sz="2220" dirty="0"/>
          </a:p>
        </p:txBody>
      </p:sp>
      <p:sp>
        <p:nvSpPr>
          <p:cNvPr id="4" name="Google Shape;198;p22"/>
          <p:cNvSpPr txBox="1">
            <a:spLocks noGrp="1"/>
          </p:cNvSpPr>
          <p:nvPr>
            <p:ph type="sldNum" idx="12"/>
          </p:nvPr>
        </p:nvSpPr>
        <p:spPr>
          <a:xfrm>
            <a:off x="9038253" y="6356350"/>
            <a:ext cx="2743200" cy="49287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sv-SE"/>
              <a:t>4</a:t>
            </a:fld>
            <a:endParaRPr/>
          </a:p>
        </p:txBody>
      </p:sp>
    </p:spTree>
    <p:extLst>
      <p:ext uri="{BB962C8B-B14F-4D97-AF65-F5344CB8AC3E}">
        <p14:creationId xmlns:p14="http://schemas.microsoft.com/office/powerpoint/2010/main" val="3529559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98;p22"/>
          <p:cNvSpPr txBox="1">
            <a:spLocks noGrp="1"/>
          </p:cNvSpPr>
          <p:nvPr>
            <p:ph type="sldNum" idx="12"/>
          </p:nvPr>
        </p:nvSpPr>
        <p:spPr>
          <a:xfrm>
            <a:off x="9038253" y="6356350"/>
            <a:ext cx="2743200" cy="492876"/>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sv-SE"/>
              <a:t>5</a:t>
            </a:fld>
            <a:endParaRPr/>
          </a:p>
        </p:txBody>
      </p:sp>
      <p:sp>
        <p:nvSpPr>
          <p:cNvPr id="5" name="Platshållare för innehåll 2"/>
          <p:cNvSpPr txBox="1">
            <a:spLocks/>
          </p:cNvSpPr>
          <p:nvPr/>
        </p:nvSpPr>
        <p:spPr>
          <a:xfrm>
            <a:off x="410547" y="1733551"/>
            <a:ext cx="11370906" cy="42822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14300" indent="0">
              <a:buFont typeface="Arial" panose="020B0604020202020204" pitchFamily="34" charset="0"/>
              <a:buNone/>
            </a:pPr>
            <a:r>
              <a:rPr lang="sv-SE" sz="2600" i="1" dirty="0" smtClean="0"/>
              <a:t>Vi vill undersöka möjligheten att inkludera fler sjukhus, för att på sikt kunna implementera benchmarking av produktivitet i SPOR!</a:t>
            </a:r>
          </a:p>
          <a:p>
            <a:pPr marL="114300" indent="0">
              <a:buFont typeface="Arial" panose="020B0604020202020204" pitchFamily="34" charset="0"/>
              <a:buNone/>
            </a:pPr>
            <a:r>
              <a:rPr lang="sv-SE" sz="2600" i="1" dirty="0" smtClean="0"/>
              <a:t>Endast produktivitetsdata</a:t>
            </a:r>
          </a:p>
          <a:p>
            <a:pPr marL="114300" indent="0">
              <a:buFont typeface="Arial" panose="020B0604020202020204" pitchFamily="34" charset="0"/>
              <a:buNone/>
            </a:pPr>
            <a:endParaRPr lang="sv-SE" sz="2600" dirty="0"/>
          </a:p>
          <a:p>
            <a:pPr marL="114300" indent="0">
              <a:buFont typeface="Arial" panose="020B0604020202020204" pitchFamily="34" charset="0"/>
              <a:buNone/>
            </a:pPr>
            <a:r>
              <a:rPr lang="sv-SE" sz="2600" dirty="0" smtClean="0"/>
              <a:t>De deltagande sjukhusen kommer att få:</a:t>
            </a:r>
          </a:p>
          <a:p>
            <a:pPr marL="457200" indent="-342900"/>
            <a:r>
              <a:rPr lang="sv-SE" sz="2600" b="1" dirty="0" smtClean="0"/>
              <a:t>produktivitetsdata</a:t>
            </a:r>
            <a:r>
              <a:rPr lang="sv-SE" sz="2600" dirty="0" smtClean="0"/>
              <a:t> </a:t>
            </a:r>
            <a:r>
              <a:rPr lang="sv-SE" sz="2600" dirty="0"/>
              <a:t>framställd och </a:t>
            </a:r>
            <a:r>
              <a:rPr lang="sv-SE" sz="2600" dirty="0" smtClean="0"/>
              <a:t>analyserad</a:t>
            </a:r>
          </a:p>
          <a:p>
            <a:pPr marL="457200" indent="-342900"/>
            <a:r>
              <a:rPr lang="sv-SE" sz="2600" dirty="0" smtClean="0"/>
              <a:t>en möjlighet att </a:t>
            </a:r>
            <a:r>
              <a:rPr lang="sv-SE" sz="2600" b="1" dirty="0" smtClean="0"/>
              <a:t>jämföra</a:t>
            </a:r>
            <a:r>
              <a:rPr lang="sv-SE" sz="2600" dirty="0" smtClean="0"/>
              <a:t> sig både mot sig själv och andra sjukhus </a:t>
            </a:r>
          </a:p>
          <a:p>
            <a:pPr marL="457200" indent="-342900"/>
            <a:r>
              <a:rPr lang="sv-SE" sz="2600" dirty="0"/>
              <a:t>t</a:t>
            </a:r>
            <a:r>
              <a:rPr lang="sv-SE" sz="2600" dirty="0" smtClean="0"/>
              <a:t>illfälle att </a:t>
            </a:r>
            <a:r>
              <a:rPr lang="sv-SE" sz="2600" b="1" dirty="0" smtClean="0"/>
              <a:t>diskutera</a:t>
            </a:r>
            <a:r>
              <a:rPr lang="sv-SE" sz="2600" dirty="0" smtClean="0"/>
              <a:t> resultaten och arbetssätten på en gemensam konferens </a:t>
            </a:r>
          </a:p>
          <a:p>
            <a:pPr marL="457200" indent="-342900"/>
            <a:r>
              <a:rPr lang="sv-SE" sz="2600" dirty="0" smtClean="0"/>
              <a:t>en möjlighet att sätta en </a:t>
            </a:r>
            <a:r>
              <a:rPr lang="sv-SE" sz="2600" b="1" dirty="0" smtClean="0"/>
              <a:t>nationell standard</a:t>
            </a:r>
            <a:r>
              <a:rPr lang="sv-SE" sz="2600" dirty="0" smtClean="0"/>
              <a:t/>
            </a:r>
            <a:br>
              <a:rPr lang="sv-SE" sz="2600" dirty="0" smtClean="0"/>
            </a:br>
            <a:endParaRPr lang="sv-SE" sz="2600" dirty="0"/>
          </a:p>
          <a:p>
            <a:pPr marL="114300" indent="0">
              <a:buNone/>
            </a:pPr>
            <a:r>
              <a:rPr lang="sv-SE" sz="2600" dirty="0" smtClean="0"/>
              <a:t>Målbild: Fungerande </a:t>
            </a:r>
            <a:r>
              <a:rPr lang="sv-SE" sz="2600" dirty="0"/>
              <a:t>rapport ”Produktivitet” på </a:t>
            </a:r>
            <a:r>
              <a:rPr lang="sv-SE" sz="2600" dirty="0">
                <a:hlinkClick r:id="rId3"/>
              </a:rPr>
              <a:t>www.spor.se</a:t>
            </a:r>
            <a:r>
              <a:rPr lang="sv-SE" sz="2600" dirty="0"/>
              <a:t> (SPOR5</a:t>
            </a:r>
            <a:r>
              <a:rPr lang="sv-SE" sz="2600" dirty="0" smtClean="0"/>
              <a:t>)</a:t>
            </a:r>
            <a:r>
              <a:rPr lang="sv-SE" sz="2400" dirty="0" smtClean="0"/>
              <a:t/>
            </a:r>
            <a:br>
              <a:rPr lang="sv-SE" sz="2400" dirty="0" smtClean="0"/>
            </a:br>
            <a:endParaRPr lang="sv-SE" sz="2400" dirty="0" smtClean="0"/>
          </a:p>
        </p:txBody>
      </p:sp>
      <p:sp>
        <p:nvSpPr>
          <p:cNvPr id="7" name="Rubrik 6"/>
          <p:cNvSpPr>
            <a:spLocks noGrp="1"/>
          </p:cNvSpPr>
          <p:nvPr>
            <p:ph type="title"/>
          </p:nvPr>
        </p:nvSpPr>
        <p:spPr/>
        <p:txBody>
          <a:bodyPr>
            <a:normAutofit/>
          </a:bodyPr>
          <a:lstStyle/>
          <a:p>
            <a:r>
              <a:rPr lang="sv-SE" dirty="0" smtClean="0"/>
              <a:t>SYFTE – Benchmark #2 i SPOR (pilot)</a:t>
            </a:r>
            <a:endParaRPr lang="sv-SE" dirty="0"/>
          </a:p>
        </p:txBody>
      </p:sp>
    </p:spTree>
    <p:extLst>
      <p:ext uri="{BB962C8B-B14F-4D97-AF65-F5344CB8AC3E}">
        <p14:creationId xmlns:p14="http://schemas.microsoft.com/office/powerpoint/2010/main" val="2877149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Deltagare</a:t>
            </a:r>
            <a:endParaRPr lang="sv-SE" dirty="0"/>
          </a:p>
        </p:txBody>
      </p:sp>
      <p:sp>
        <p:nvSpPr>
          <p:cNvPr id="3" name="Platshållare för innehåll 2"/>
          <p:cNvSpPr>
            <a:spLocks noGrp="1"/>
          </p:cNvSpPr>
          <p:nvPr>
            <p:ph idx="1"/>
          </p:nvPr>
        </p:nvSpPr>
        <p:spPr/>
        <p:txBody>
          <a:bodyPr>
            <a:normAutofit/>
          </a:bodyPr>
          <a:lstStyle/>
          <a:p>
            <a:r>
              <a:rPr lang="sv-SE" dirty="0" smtClean="0"/>
              <a:t>Fullt deltagande sjukhus (14 </a:t>
            </a:r>
            <a:r>
              <a:rPr lang="sv-SE" dirty="0" err="1" smtClean="0"/>
              <a:t>st</a:t>
            </a:r>
            <a:r>
              <a:rPr lang="sv-SE" dirty="0" smtClean="0"/>
              <a:t>) = SPOR-data + Resursdata</a:t>
            </a:r>
          </a:p>
          <a:p>
            <a:r>
              <a:rPr lang="sv-SE" dirty="0" smtClean="0"/>
              <a:t>Delvis deltagande sjukhus (8 </a:t>
            </a:r>
            <a:r>
              <a:rPr lang="sv-SE" dirty="0" err="1" smtClean="0"/>
              <a:t>st</a:t>
            </a:r>
            <a:r>
              <a:rPr lang="sv-SE" dirty="0" smtClean="0"/>
              <a:t>) = SPOR-data</a:t>
            </a:r>
            <a:br>
              <a:rPr lang="sv-SE" dirty="0" smtClean="0"/>
            </a:br>
            <a:endParaRPr lang="sv-SE" dirty="0"/>
          </a:p>
          <a:p>
            <a:r>
              <a:rPr lang="sv-SE" dirty="0"/>
              <a:t>Styrgrupp: Peter Spetz och Gunnar Enlund </a:t>
            </a:r>
            <a:r>
              <a:rPr lang="sv-SE" dirty="0" smtClean="0"/>
              <a:t>(</a:t>
            </a:r>
            <a:r>
              <a:rPr lang="sv-SE" dirty="0" err="1" smtClean="0"/>
              <a:t>SPORs</a:t>
            </a:r>
            <a:r>
              <a:rPr lang="sv-SE" dirty="0" smtClean="0"/>
              <a:t> </a:t>
            </a:r>
            <a:r>
              <a:rPr lang="sv-SE" dirty="0"/>
              <a:t>styrelse)</a:t>
            </a:r>
          </a:p>
          <a:p>
            <a:r>
              <a:rPr lang="sv-SE" dirty="0"/>
              <a:t>Projektledare: Erik De Geer </a:t>
            </a:r>
            <a:r>
              <a:rPr lang="sv-SE" dirty="0" smtClean="0"/>
              <a:t>(Region Dalarna)</a:t>
            </a:r>
          </a:p>
          <a:p>
            <a:pPr lvl="1"/>
            <a:endParaRPr lang="sv-SE" dirty="0"/>
          </a:p>
        </p:txBody>
      </p:sp>
      <p:sp>
        <p:nvSpPr>
          <p:cNvPr id="4" name="Platshållare för innehåll 2"/>
          <p:cNvSpPr txBox="1">
            <a:spLocks/>
          </p:cNvSpPr>
          <p:nvPr/>
        </p:nvSpPr>
        <p:spPr>
          <a:xfrm>
            <a:off x="7620000" y="4486276"/>
            <a:ext cx="4476750" cy="1809750"/>
          </a:xfrm>
          <a:prstGeom prst="rect">
            <a:avLst/>
          </a:prstGeom>
          <a:ln>
            <a:solidFill>
              <a:schemeClr val="tx1"/>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sv-SE" sz="1300" dirty="0" smtClean="0"/>
              <a:t>Fullt deltagande sjukhus (14 </a:t>
            </a:r>
            <a:r>
              <a:rPr lang="sv-SE" sz="1300" dirty="0" err="1" smtClean="0"/>
              <a:t>st</a:t>
            </a:r>
            <a:r>
              <a:rPr lang="sv-SE" sz="1300" dirty="0" smtClean="0"/>
              <a:t>) </a:t>
            </a:r>
          </a:p>
          <a:p>
            <a:pPr lvl="1"/>
            <a:r>
              <a:rPr lang="sv-SE" sz="1300" dirty="0" smtClean="0"/>
              <a:t>Dalarna (Falun och Mora)</a:t>
            </a:r>
          </a:p>
          <a:p>
            <a:pPr lvl="1"/>
            <a:r>
              <a:rPr lang="sv-SE" sz="1300" dirty="0" smtClean="0"/>
              <a:t>Gävleborg (Gävle, Hudiksvall och Bollnäs)</a:t>
            </a:r>
          </a:p>
          <a:p>
            <a:pPr lvl="1"/>
            <a:r>
              <a:rPr lang="sv-SE" sz="1300" dirty="0" smtClean="0"/>
              <a:t>Uppsala (Uppsala och Enköping)</a:t>
            </a:r>
          </a:p>
          <a:p>
            <a:pPr lvl="1"/>
            <a:r>
              <a:rPr lang="sv-SE" sz="1300" dirty="0" smtClean="0"/>
              <a:t>Norrbotten (Gällivare, Sunderby och Piteå)</a:t>
            </a:r>
          </a:p>
          <a:p>
            <a:pPr lvl="1"/>
            <a:r>
              <a:rPr lang="sv-SE" sz="1300" dirty="0" smtClean="0"/>
              <a:t>Sörmland (Eskilstuna, Katrineholm, Nyköping)</a:t>
            </a:r>
          </a:p>
          <a:p>
            <a:pPr lvl="1"/>
            <a:r>
              <a:rPr lang="sv-SE" sz="1300" dirty="0" smtClean="0"/>
              <a:t>Stockholm (KS-Solna Kirurgoperation)</a:t>
            </a:r>
          </a:p>
          <a:p>
            <a:pPr lvl="1"/>
            <a:endParaRPr lang="sv-SE" dirty="0"/>
          </a:p>
        </p:txBody>
      </p:sp>
    </p:spTree>
    <p:extLst>
      <p:ext uri="{BB962C8B-B14F-4D97-AF65-F5344CB8AC3E}">
        <p14:creationId xmlns:p14="http://schemas.microsoft.com/office/powerpoint/2010/main" val="649947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593427" y="2148206"/>
            <a:ext cx="10611239" cy="1216024"/>
          </a:xfrm>
        </p:spPr>
        <p:txBody>
          <a:bodyPr>
            <a:noAutofit/>
          </a:bodyPr>
          <a:lstStyle/>
          <a:p>
            <a:pPr algn="ctr"/>
            <a:r>
              <a:rPr lang="sv-SE" sz="7200" dirty="0" smtClean="0"/>
              <a:t>ANALYSMETOD</a:t>
            </a:r>
            <a:endParaRPr lang="sv-SE" sz="7200" dirty="0"/>
          </a:p>
        </p:txBody>
      </p:sp>
    </p:spTree>
    <p:extLst>
      <p:ext uri="{BB962C8B-B14F-4D97-AF65-F5344CB8AC3E}">
        <p14:creationId xmlns:p14="http://schemas.microsoft.com/office/powerpoint/2010/main" val="9156718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Analys av produktivitet</a:t>
            </a:r>
            <a:endParaRPr lang="sv-SE" dirty="0"/>
          </a:p>
        </p:txBody>
      </p:sp>
      <p:sp>
        <p:nvSpPr>
          <p:cNvPr id="3" name="Platshållare för innehåll 2"/>
          <p:cNvSpPr>
            <a:spLocks noGrp="1"/>
          </p:cNvSpPr>
          <p:nvPr>
            <p:ph idx="1"/>
          </p:nvPr>
        </p:nvSpPr>
        <p:spPr/>
        <p:txBody>
          <a:bodyPr/>
          <a:lstStyle/>
          <a:p>
            <a:endParaRPr lang="sv-SE" dirty="0" smtClean="0"/>
          </a:p>
          <a:p>
            <a:r>
              <a:rPr lang="sv-SE" b="1" dirty="0" smtClean="0"/>
              <a:t>Definition</a:t>
            </a:r>
            <a:endParaRPr lang="sv-SE" dirty="0" smtClean="0"/>
          </a:p>
          <a:p>
            <a:r>
              <a:rPr lang="sv-SE" b="1" dirty="0" err="1" smtClean="0"/>
              <a:t>Dekomponering</a:t>
            </a:r>
            <a:endParaRPr lang="sv-SE" dirty="0" smtClean="0"/>
          </a:p>
          <a:p>
            <a:r>
              <a:rPr lang="sv-SE" b="1" dirty="0" smtClean="0"/>
              <a:t>Justering</a:t>
            </a:r>
            <a:r>
              <a:rPr lang="sv-SE" dirty="0" smtClean="0"/>
              <a:t> </a:t>
            </a:r>
          </a:p>
          <a:p>
            <a:pPr lvl="1"/>
            <a:r>
              <a:rPr lang="sv-SE" dirty="0" smtClean="0"/>
              <a:t>Justering av operationsmixen (”patienttidspoäng”)</a:t>
            </a:r>
          </a:p>
          <a:p>
            <a:r>
              <a:rPr lang="sv-SE" b="1" dirty="0" smtClean="0"/>
              <a:t>Visualisering</a:t>
            </a:r>
            <a:endParaRPr lang="sv-SE" dirty="0"/>
          </a:p>
        </p:txBody>
      </p:sp>
    </p:spTree>
    <p:extLst>
      <p:ext uri="{BB962C8B-B14F-4D97-AF65-F5344CB8AC3E}">
        <p14:creationId xmlns:p14="http://schemas.microsoft.com/office/powerpoint/2010/main" val="2268094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Definition av produktivitet</a:t>
            </a:r>
            <a:endParaRPr lang="sv-SE" dirty="0"/>
          </a:p>
        </p:txBody>
      </p:sp>
      <p:sp>
        <p:nvSpPr>
          <p:cNvPr id="3" name="Platshållare för innehåll 2"/>
          <p:cNvSpPr>
            <a:spLocks noGrp="1"/>
          </p:cNvSpPr>
          <p:nvPr>
            <p:ph idx="1"/>
          </p:nvPr>
        </p:nvSpPr>
        <p:spPr/>
        <p:txBody>
          <a:bodyPr>
            <a:normAutofit fontScale="85000" lnSpcReduction="20000"/>
          </a:bodyPr>
          <a:lstStyle/>
          <a:p>
            <a:r>
              <a:rPr lang="sv-SE" b="1" dirty="0"/>
              <a:t>Produktivitet = Produktion / Insatsfaktor</a:t>
            </a:r>
          </a:p>
          <a:p>
            <a:pPr lvl="1"/>
            <a:r>
              <a:rPr lang="sv-SE" dirty="0" smtClean="0"/>
              <a:t>Ju </a:t>
            </a:r>
            <a:r>
              <a:rPr lang="sv-SE" dirty="0"/>
              <a:t>högre </a:t>
            </a:r>
            <a:r>
              <a:rPr lang="sv-SE" dirty="0" smtClean="0"/>
              <a:t>värde, desto </a:t>
            </a:r>
            <a:r>
              <a:rPr lang="sv-SE" dirty="0"/>
              <a:t>mer produktiv är ett sjukhus</a:t>
            </a:r>
          </a:p>
          <a:p>
            <a:pPr marL="0" indent="0">
              <a:buNone/>
            </a:pPr>
            <a:endParaRPr lang="sv-SE" dirty="0" smtClean="0"/>
          </a:p>
          <a:p>
            <a:r>
              <a:rPr lang="sv-SE" dirty="0" smtClean="0"/>
              <a:t>Insatsfaktor = Arbetad tid</a:t>
            </a:r>
          </a:p>
          <a:p>
            <a:pPr lvl="1"/>
            <a:r>
              <a:rPr lang="sv-SE" i="1" dirty="0" smtClean="0"/>
              <a:t>”Den </a:t>
            </a:r>
            <a:r>
              <a:rPr lang="sv-SE" i="1" dirty="0"/>
              <a:t>arbetade tid som krävs för att producera de operationer som ingår i </a:t>
            </a:r>
            <a:r>
              <a:rPr lang="sv-SE" i="1" dirty="0" smtClean="0"/>
              <a:t>dataurvalet</a:t>
            </a:r>
            <a:r>
              <a:rPr lang="sv-SE" i="1" dirty="0" smtClean="0"/>
              <a:t>.”</a:t>
            </a:r>
            <a:endParaRPr lang="sv-SE" i="1" dirty="0" smtClean="0"/>
          </a:p>
          <a:p>
            <a:r>
              <a:rPr lang="sv-SE" dirty="0" err="1" smtClean="0"/>
              <a:t>Produktionsmått</a:t>
            </a:r>
            <a:r>
              <a:rPr lang="sv-SE" dirty="0" smtClean="0"/>
              <a:t> 1 = </a:t>
            </a:r>
            <a:r>
              <a:rPr lang="sv-SE" dirty="0" err="1" smtClean="0"/>
              <a:t>Patienttid</a:t>
            </a:r>
            <a:endParaRPr lang="sv-SE" dirty="0" smtClean="0"/>
          </a:p>
          <a:p>
            <a:pPr lvl="1"/>
            <a:r>
              <a:rPr lang="sv-SE" dirty="0" smtClean="0"/>
              <a:t>Enligt </a:t>
            </a:r>
            <a:r>
              <a:rPr lang="sv-SE" dirty="0" err="1" smtClean="0"/>
              <a:t>SPORs</a:t>
            </a:r>
            <a:r>
              <a:rPr lang="sv-SE" dirty="0" smtClean="0"/>
              <a:t> definition</a:t>
            </a:r>
          </a:p>
          <a:p>
            <a:r>
              <a:rPr lang="sv-SE" dirty="0" err="1" smtClean="0"/>
              <a:t>Produktionsmått</a:t>
            </a:r>
            <a:r>
              <a:rPr lang="sv-SE" dirty="0" smtClean="0"/>
              <a:t> 2 = Patienttidspoäng</a:t>
            </a:r>
          </a:p>
          <a:p>
            <a:pPr lvl="1"/>
            <a:r>
              <a:rPr lang="sv-SE" dirty="0" smtClean="0"/>
              <a:t>Operationsmix-justerat </a:t>
            </a:r>
            <a:r>
              <a:rPr lang="sv-SE" dirty="0" err="1" smtClean="0"/>
              <a:t>produktionsmått</a:t>
            </a:r>
            <a:r>
              <a:rPr lang="sv-SE" dirty="0" smtClean="0"/>
              <a:t>. </a:t>
            </a:r>
          </a:p>
          <a:p>
            <a:pPr lvl="1"/>
            <a:r>
              <a:rPr lang="sv-SE" i="1" dirty="0" smtClean="0"/>
              <a:t>”Poängen sätts utifrån ett förväntat (normativt) värde för </a:t>
            </a:r>
            <a:r>
              <a:rPr lang="sv-SE" i="1" dirty="0" err="1" smtClean="0"/>
              <a:t>patienttiden</a:t>
            </a:r>
            <a:r>
              <a:rPr lang="sv-SE" i="1" dirty="0" smtClean="0"/>
              <a:t>, baserat på rikets genomsnitt. ”</a:t>
            </a:r>
          </a:p>
          <a:p>
            <a:pPr lvl="1"/>
            <a:r>
              <a:rPr lang="sv-SE" dirty="0" smtClean="0"/>
              <a:t>???</a:t>
            </a:r>
          </a:p>
          <a:p>
            <a:pPr lvl="1"/>
            <a:r>
              <a:rPr lang="sv-SE" dirty="0" smtClean="0"/>
              <a:t>Mer om det senare…</a:t>
            </a:r>
          </a:p>
          <a:p>
            <a:endParaRPr lang="sv-SE" dirty="0"/>
          </a:p>
        </p:txBody>
      </p:sp>
      <p:sp>
        <p:nvSpPr>
          <p:cNvPr id="4" name="Platshållare för datum 3"/>
          <p:cNvSpPr>
            <a:spLocks noGrp="1"/>
          </p:cNvSpPr>
          <p:nvPr>
            <p:ph type="dt" sz="half" idx="10"/>
          </p:nvPr>
        </p:nvSpPr>
        <p:spPr/>
        <p:txBody>
          <a:bodyPr/>
          <a:lstStyle/>
          <a:p>
            <a:fld id="{A36EF070-D4A1-4BBC-95E2-C540A084EC01}" type="datetime1">
              <a:rPr lang="sv-SE" smtClean="0"/>
              <a:t>2020-10-21</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130DDE8C-17E0-4539-9C15-C1E9D231907F}" type="slidenum">
              <a:rPr lang="sv-SE" smtClean="0"/>
              <a:pPr/>
              <a:t>9</a:t>
            </a:fld>
            <a:endParaRPr lang="sv-SE" dirty="0"/>
          </a:p>
        </p:txBody>
      </p:sp>
    </p:spTree>
    <p:extLst>
      <p:ext uri="{BB962C8B-B14F-4D97-AF65-F5344CB8AC3E}">
        <p14:creationId xmlns:p14="http://schemas.microsoft.com/office/powerpoint/2010/main" val="4285390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Cdag">
  <a:themeElements>
    <a:clrScheme name="Ltd">
      <a:dk1>
        <a:sysClr val="windowText" lastClr="000000"/>
      </a:dk1>
      <a:lt1>
        <a:sysClr val="window" lastClr="FFFFFF"/>
      </a:lt1>
      <a:dk2>
        <a:srgbClr val="F15060"/>
      </a:dk2>
      <a:lt2>
        <a:srgbClr val="E7E6E6"/>
      </a:lt2>
      <a:accent1>
        <a:srgbClr val="00B4E4"/>
      </a:accent1>
      <a:accent2>
        <a:srgbClr val="28B29A"/>
      </a:accent2>
      <a:accent3>
        <a:srgbClr val="FFD378"/>
      </a:accent3>
      <a:accent4>
        <a:srgbClr val="AEDDEF"/>
      </a:accent4>
      <a:accent5>
        <a:srgbClr val="6ACEC3"/>
      </a:accent5>
      <a:accent6>
        <a:srgbClr val="FAE9BA"/>
      </a:accent6>
      <a:hlink>
        <a:srgbClr val="0074A2"/>
      </a:hlink>
      <a:folHlink>
        <a:srgbClr val="0074A2"/>
      </a:folHlink>
    </a:clrScheme>
    <a:fontScheme name="Lt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td_standard.potx" id="{151680F3-6FC2-4960-B137-648106B7FBF2}" vid="{FDF325D6-299B-47C8-B8D0-086DBBEE1ED8}"/>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Blankett" ma:contentTypeID="0x010100AC92CF2061C10240851FF38CAA99F4B8020100F310B003C35C654C864C96586056CDEC" ma:contentTypeVersion="450" ma:contentTypeDescription="Skapa ett nytt dokument." ma:contentTypeScope="" ma:versionID="d1fb15099e765e491b90cfdb61e50a31">
  <xsd:schema xmlns:xsd="http://www.w3.org/2001/XMLSchema" xmlns:xs="http://www.w3.org/2001/XMLSchema" xmlns:p="http://schemas.microsoft.com/office/2006/metadata/properties" xmlns:ns2="2f901946-e264-40a9-b252-19c7dedd3add" xmlns:ns3="c6056b2c-9b66-4941-ba4f-b114eec7ed26" targetNamespace="http://schemas.microsoft.com/office/2006/metadata/properties" ma:root="true" ma:fieldsID="d039476440dfb9f5cc80035c1206fafc" ns2:_="" ns3:_="">
    <xsd:import namespace="2f901946-e264-40a9-b252-19c7dedd3add"/>
    <xsd:import namespace="c6056b2c-9b66-4941-ba4f-b114eec7ed26"/>
    <xsd:element name="properties">
      <xsd:complexType>
        <xsd:sequence>
          <xsd:element name="documentManagement">
            <xsd:complexType>
              <xsd:all>
                <xsd:element ref="ns2:LD_Dokumentansvarig"/>
                <xsd:element ref="ns2:LD_Informationsklass"/>
                <xsd:element ref="ns2:LD_ArbetsrumID" minOccurs="0"/>
                <xsd:element ref="ns2:LD_DokumentID" minOccurs="0"/>
                <xsd:element ref="ns2:LD_Faktaagare" minOccurs="0"/>
                <xsd:element ref="ns2:LD_Version" minOccurs="0"/>
                <xsd:element ref="ns2:LD_GranskatAv" minOccurs="0"/>
                <xsd:element ref="ns2:LD_Dokumentstatus" minOccurs="0"/>
                <xsd:element ref="ns2:LD_Publiceringsstatus" minOccurs="0"/>
                <xsd:element ref="ns2:LD_GodkantAv" minOccurs="0"/>
                <xsd:element ref="ns2:LD_GodkantDatum" minOccurs="0"/>
                <xsd:element ref="ns2:LD_Diarienummer" minOccurs="0"/>
                <xsd:element ref="ns2:LD_Beslutsnummer" minOccurs="0"/>
                <xsd:element ref="ns2:LD_OldPubliceringsstatus" minOccurs="0"/>
                <xsd:element ref="ns2:TaxCatchAll" minOccurs="0"/>
                <xsd:element ref="ns2:l94247903c2249fd91f98a10a58087d0" minOccurs="0"/>
                <xsd:element ref="ns2:b949fc07257b40f7b02b2d246d41368f" minOccurs="0"/>
                <xsd:element ref="ns2:d35d67994db9475aa58636ebfce59533" minOccurs="0"/>
                <xsd:element ref="ns2:j125def9988a4544907fddb4a09b1af5" minOccurs="0"/>
                <xsd:element ref="ns2:ib8be5378b304cd19503fe0f13c962e4" minOccurs="0"/>
                <xsd:element ref="ns2:ib626626c2604ac096d2606abc0b50e1" minOccurs="0"/>
                <xsd:element ref="ns2:LD_OldDokumentstatus" minOccurs="0"/>
                <xsd:element ref="ns2:TaxCatchAllLabel"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1946-e264-40a9-b252-19c7dedd3add" elementFormDefault="qualified">
    <xsd:import namespace="http://schemas.microsoft.com/office/2006/documentManagement/types"/>
    <xsd:import namespace="http://schemas.microsoft.com/office/infopath/2007/PartnerControls"/>
    <xsd:element name="LD_Dokumentansvarig" ma:index="2" ma:displayName="Dokumentansvarig" ma:list="UserInfo" ma:internalName="LD_Dokumentansvarig" ma:readOnly="fals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D_Informationsklass" ma:index="4" ma:displayName="Informationsklass" ma:default="Intern alla" ma:internalName="LD_Informationsklass" ma:readOnly="false">
      <xsd:simpleType>
        <xsd:restriction base="dms:Choice">
          <xsd:enumeration value="Publik"/>
          <xsd:enumeration value="Intern alla"/>
          <xsd:enumeration value="Intern skyddad"/>
        </xsd:restriction>
      </xsd:simpleType>
    </xsd:element>
    <xsd:element name="LD_ArbetsrumID" ma:index="7" nillable="true" ma:displayName="ArbetsrumID" ma:hidden="true" ma:internalName="LD_Arbetsrum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DokumentID" ma:index="8" nillable="true" ma:displayName="LD DokumentID" ma:hidden="true" ma:internalName="LD_DokumentID"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Faktaagare" ma:index="9" nillable="true" ma:displayName="Faktaägare" ma:hidden="true" ma:internalName="LD_Faktaagar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LD_Version" ma:index="10" nillable="true" ma:displayName="Version" ma:internalName="LD_Version" ma:readOnly="false">
      <xsd:simpleType>
        <xsd:restriction base="dms:Text"/>
      </xsd:simpleType>
    </xsd:element>
    <xsd:element name="LD_GranskatAv" ma:index="11" nillable="true" ma:displayName="Granskat av" ma:list="UserInfo" ma:internalName="LD_GranskatAv" ma:readOnly="fals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Dokumentstatus" ma:index="12" nillable="true" ma:displayName="Dokumentstatus" ma:default="Utkast" ma:hidden="true" ma:internalName="LD_Dokumentstatus" ma:readOnly="false">
      <xsd:simpleType>
        <xsd:restriction base="dms:Choice">
          <xsd:enumeration value="Utkast"/>
          <xsd:enumeration value="Granskning pågår"/>
          <xsd:enumeration value="Granskat"/>
          <xsd:enumeration value="Godkännande pågår"/>
          <xsd:enumeration value="Godkänt"/>
          <xsd:enumeration value="Ej godkänt"/>
          <xsd:enumeration value="Publicerat"/>
          <xsd:enumeration value="Godkänt och publicerat"/>
        </xsd:restriction>
      </xsd:simpleType>
    </xsd:element>
    <xsd:element name="LD_Publiceringsstatus" ma:index="13" nillable="true" ma:displayName="Publiceringsstatus" ma:default="Ej publicerat" ma:hidden="true" ma:internalName="LD_Publiceringsstatus" ma:readOnly="false">
      <xsd:simpleType>
        <xsd:restriction base="dms:Choice">
          <xsd:enumeration value="Ej publicerat"/>
          <xsd:enumeration value="Publicering pågår"/>
          <xsd:enumeration value="Publicerat"/>
          <xsd:enumeration value="Avpublicerat"/>
          <xsd:enumeration value="Revidering krävs"/>
          <xsd:enumeration value="Revidering pågår"/>
        </xsd:restriction>
      </xsd:simpleType>
    </xsd:element>
    <xsd:element name="LD_GodkantAv" ma:index="15" nillable="true" ma:displayName="Godkänt av" ma:list="UserInfo" ma:internalName="LD_GodkantAv"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LD_GodkantDatum" ma:index="16" nillable="true" ma:displayName="Godkänt datum" ma:internalName="LD_GodkantDatum" ma:readOnly="false">
      <xsd:simpleType>
        <xsd:restriction base="dms:DateTime"/>
      </xsd:simpleType>
    </xsd:element>
    <xsd:element name="LD_Diarienummer" ma:index="17" nillable="true" ma:displayName="Diarienummer" ma:internalName="LD_Diarienummer" ma:readOnly="false">
      <xsd:simpleType>
        <xsd:restriction base="dms:Text"/>
      </xsd:simpleType>
    </xsd:element>
    <xsd:element name="LD_Beslutsnummer" ma:index="18" nillable="true" ma:displayName="Beslutsnummer" ma:internalName="LD_Beslutsnummer" ma:readOnly="false">
      <xsd:simpleType>
        <xsd:restriction base="dms:Text"/>
      </xsd:simpleType>
    </xsd:element>
    <xsd:element name="LD_OldPubliceringsstatus" ma:index="20" nillable="true" ma:displayName="Old Publiceringsstatus" ma:hidden="true" ma:internalName="LD_OldPubliceringsstatus" ma:readOnly="false">
      <xsd:simpleType>
        <xsd:restriction base="dms:Text"/>
      </xsd:simpleType>
    </xsd:element>
    <xsd:element name="TaxCatchAll" ma:index="21" nillable="true" ma:displayName="Taxonomy Catch All Column" ma:hidden="true" ma:list="{590d8321-ec3a-46c9-8bb0-088c8a285ba7}" ma:internalName="TaxCatchAll" ma:showField="CatchAllData" ma:web="c6056b2c-9b66-4941-ba4f-b114eec7ed26">
      <xsd:complexType>
        <xsd:complexContent>
          <xsd:extension base="dms:MultiChoiceLookup">
            <xsd:sequence>
              <xsd:element name="Value" type="dms:Lookup" maxOccurs="unbounded" minOccurs="0" nillable="true"/>
            </xsd:sequence>
          </xsd:extension>
        </xsd:complexContent>
      </xsd:complexType>
    </xsd:element>
    <xsd:element name="l94247903c2249fd91f98a10a58087d0" ma:index="22" nillable="true" ma:taxonomy="true" ma:internalName="l94247903c2249fd91f98a10a58087d0" ma:taxonomyFieldName="LD_Dokumenttyp" ma:displayName="Dokumenttyp" ma:readOnly="false" ma:fieldId="{59424790-3c22-49fd-91f9-8a10a58087d0}" ma:sspId="e7769dcc-5dd1-4f02-a71f-f2e47d1eab4e" ma:termSetId="0f652e80-21f1-4db9-823c-0c440e78a020" ma:anchorId="00000000-0000-0000-0000-000000000000" ma:open="false" ma:isKeyword="false">
      <xsd:complexType>
        <xsd:sequence>
          <xsd:element ref="pc:Terms" minOccurs="0" maxOccurs="1"/>
        </xsd:sequence>
      </xsd:complexType>
    </xsd:element>
    <xsd:element name="b949fc07257b40f7b02b2d246d41368f" ma:index="24" ma:taxonomy="true" ma:internalName="b949fc07257b40f7b02b2d246d41368f" ma:taxonomyFieldName="LD_GallerForVerksamhet" ma:displayName="Gäller för verksamhet" ma:readOnly="false" ma:default="" ma:fieldId="{b949fc07-257b-40f7-b02b-2d246d41368f}" ma:taxonomyMulti="true" ma:sspId="e7769dcc-5dd1-4f02-a71f-f2e47d1eab4e" ma:termSetId="fdc1c8bc-96b8-4ad1-a7fe-19ec9003abbc" ma:anchorId="00000000-0000-0000-0000-000000000000" ma:open="false" ma:isKeyword="false">
      <xsd:complexType>
        <xsd:sequence>
          <xsd:element ref="pc:Terms" minOccurs="0" maxOccurs="1"/>
        </xsd:sequence>
      </xsd:complexType>
    </xsd:element>
    <xsd:element name="d35d67994db9475aa58636ebfce59533" ma:index="25" nillable="true" ma:taxonomy="true" ma:internalName="d35d67994db9475aa58636ebfce59533" ma:taxonomyFieldName="LD_Sprak" ma:displayName="Språk" ma:readOnly="false" ma:default="1;#sv - svenska|fc4bf42e-8ca5-492e-bdac-5e5e0115cfa8" ma:fieldId="{d35d6799-4db9-475a-a586-36ebfce59533}" ma:sspId="e7769dcc-5dd1-4f02-a71f-f2e47d1eab4e" ma:termSetId="34bdb1d3-4598-4ab4-b025-869b2700dd57" ma:anchorId="00000000-0000-0000-0000-000000000000" ma:open="false" ma:isKeyword="false">
      <xsd:complexType>
        <xsd:sequence>
          <xsd:element ref="pc:Terms" minOccurs="0" maxOccurs="1"/>
        </xsd:sequence>
      </xsd:complexType>
    </xsd:element>
    <xsd:element name="j125def9988a4544907fddb4a09b1af5" ma:index="29" nillable="true" ma:taxonomy="true" ma:internalName="j125def9988a4544907fddb4a09b1af5" ma:taxonomyFieldName="LD_Nyckelord" ma:displayName="Nyckelord" ma:readOnly="false" ma:fieldId="{3125def9-988a-4544-907f-ddb4a09b1af5}" ma:taxonomyMulti="true" ma:sspId="e7769dcc-5dd1-4f02-a71f-f2e47d1eab4e" ma:termSetId="4e71d024-632f-4c5c-a02d-6b344a2d3997" ma:anchorId="00000000-0000-0000-0000-000000000000" ma:open="true" ma:isKeyword="false">
      <xsd:complexType>
        <xsd:sequence>
          <xsd:element ref="pc:Terms" minOccurs="0" maxOccurs="1"/>
        </xsd:sequence>
      </xsd:complexType>
    </xsd:element>
    <xsd:element name="ib8be5378b304cd19503fe0f13c962e4" ma:index="31" nillable="true" ma:taxonomy="true" ma:internalName="ib8be5378b304cd19503fe0f13c962e4" ma:taxonomyFieldName="LD_Dokumentsamling" ma:displayName="Dokumentsamling" ma:readOnly="false" ma:default="" ma:fieldId="{2b8be537-8b30-4cd1-9503-fe0f13c962e4}" ma:taxonomyMulti="true" ma:sspId="e7769dcc-5dd1-4f02-a71f-f2e47d1eab4e" ma:termSetId="616aacf0-f681-4ad1-9a56-1a611ffe0410" ma:anchorId="00000000-0000-0000-0000-000000000000" ma:open="true" ma:isKeyword="false">
      <xsd:complexType>
        <xsd:sequence>
          <xsd:element ref="pc:Terms" minOccurs="0" maxOccurs="1"/>
        </xsd:sequence>
      </xsd:complexType>
    </xsd:element>
    <xsd:element name="ib626626c2604ac096d2606abc0b50e1" ma:index="33" nillable="true" ma:taxonomy="true" ma:internalName="ib626626c2604ac096d2606abc0b50e1" ma:taxonomyFieldName="LD_Process" ma:displayName="Process" ma:readOnly="false" ma:fieldId="{2b626626-c260-4ac0-96d2-606abc0b50e1}" ma:sspId="e7769dcc-5dd1-4f02-a71f-f2e47d1eab4e" ma:termSetId="76f4019a-91e2-4560-b452-ad5219d43070" ma:anchorId="00000000-0000-0000-0000-000000000000" ma:open="false" ma:isKeyword="false">
      <xsd:complexType>
        <xsd:sequence>
          <xsd:element ref="pc:Terms" minOccurs="0" maxOccurs="1"/>
        </xsd:sequence>
      </xsd:complexType>
    </xsd:element>
    <xsd:element name="LD_OldDokumentstatus" ma:index="34" nillable="true" ma:displayName="Old Dokumentstatus" ma:hidden="true" ma:internalName="LD_OldDokumentstatus" ma:readOnly="false">
      <xsd:simpleType>
        <xsd:restriction base="dms:Text"/>
      </xsd:simpleType>
    </xsd:element>
    <xsd:element name="TaxCatchAllLabel" ma:index="35" nillable="true" ma:displayName="Taxonomy Catch All Column1" ma:hidden="true" ma:list="{590d8321-ec3a-46c9-8bb0-088c8a285ba7}" ma:internalName="TaxCatchAllLabel" ma:readOnly="true" ma:showField="CatchAllDataLabel" ma:web="c6056b2c-9b66-4941-ba4f-b114eec7ed2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6056b2c-9b66-4941-ba4f-b114eec7ed26" elementFormDefault="qualified">
    <xsd:import namespace="http://schemas.microsoft.com/office/2006/documentManagement/types"/>
    <xsd:import namespace="http://schemas.microsoft.com/office/infopath/2007/PartnerControls"/>
    <xsd:element name="_dlc_DocId" ma:index="37" nillable="true" ma:displayName="Dokument-ID-värde" ma:description="Värdet för dokument-ID som tilldelats till det här objektet." ma:internalName="_dlc_DocId" ma:readOnly="true">
      <xsd:simpleType>
        <xsd:restriction base="dms:Text"/>
      </xsd:simpleType>
    </xsd:element>
    <xsd:element name="_dlc_DocIdUrl" ma:index="38" nillable="true" ma:displayName="Dokument-ID" ma:description="Permanent länk till det här dokumente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9" nillable="true" ma:displayName="Spara ID" ma:description="Behåll ID vid tillägg."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Innehållstyp"/>
        <xsd:element ref="dc:title" maxOccurs="1" ma:index="1"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j125def9988a4544907fddb4a09b1af5 xmlns="2f901946-e264-40a9-b252-19c7dedd3add">
      <Terms xmlns="http://schemas.microsoft.com/office/infopath/2007/PartnerControls"/>
    </j125def9988a4544907fddb4a09b1af5>
    <d35d67994db9475aa58636ebfce59533 xmlns="2f901946-e264-40a9-b252-19c7dedd3add">
      <Terms xmlns="http://schemas.microsoft.com/office/infopath/2007/PartnerControls">
        <TermInfo xmlns="http://schemas.microsoft.com/office/infopath/2007/PartnerControls">
          <TermName xmlns="http://schemas.microsoft.com/office/infopath/2007/PartnerControls">sv - svenska</TermName>
          <TermId xmlns="http://schemas.microsoft.com/office/infopath/2007/PartnerControls">fc4bf42e-8ca5-492e-bdac-5e5e0115cfa8</TermId>
        </TermInfo>
      </Terms>
    </d35d67994db9475aa58636ebfce59533>
    <ib8be5378b304cd19503fe0f13c962e4 xmlns="2f901946-e264-40a9-b252-19c7dedd3add">
      <Terms xmlns="http://schemas.microsoft.com/office/infopath/2007/PartnerControls">
        <TermInfo xmlns="http://schemas.microsoft.com/office/infopath/2007/PartnerControls">
          <TermName xmlns="http://schemas.microsoft.com/office/infopath/2007/PartnerControls">powerpointmall</TermName>
          <TermId xmlns="http://schemas.microsoft.com/office/infopath/2007/PartnerControls">8a709a16-dce5-48c9-b324-adb936197cd8</TermId>
        </TermInfo>
      </Terms>
    </ib8be5378b304cd19503fe0f13c962e4>
    <b949fc07257b40f7b02b2d246d41368f xmlns="2f901946-e264-40a9-b252-19c7dedd3add">
      <Terms xmlns="http://schemas.microsoft.com/office/infopath/2007/PartnerControls">
        <TermInfo xmlns="http://schemas.microsoft.com/office/infopath/2007/PartnerControls">
          <TermName xmlns="http://schemas.microsoft.com/office/infopath/2007/PartnerControls">LD</TermName>
          <TermId xmlns="http://schemas.microsoft.com/office/infopath/2007/PartnerControls">30ac7822-68c2-42d2-8d58-accf1e3539f2</TermId>
        </TermInfo>
      </Terms>
    </b949fc07257b40f7b02b2d246d41368f>
    <TaxCatchAll xmlns="2f901946-e264-40a9-b252-19c7dedd3add">
      <Value>33</Value>
      <Value>620</Value>
      <Value>24</Value>
      <Value>38</Value>
      <Value>1</Value>
    </TaxCatchAll>
    <LD_Informationsklass xmlns="2f901946-e264-40a9-b252-19c7dedd3add">Intern alla</LD_Informationsklass>
    <ib626626c2604ac096d2606abc0b50e1 xmlns="2f901946-e264-40a9-b252-19c7dedd3add">
      <Terms xmlns="http://schemas.microsoft.com/office/infopath/2007/PartnerControls"/>
    </ib626626c2604ac096d2606abc0b50e1>
    <LD_Dokumentansvarig xmlns="2f901946-e264-40a9-b252-19c7dedd3add">
      <UserInfo>
        <DisplayName>Jansson Markus /Central förvaltning Personalenhet /Falun</DisplayName>
        <AccountId>34</AccountId>
        <AccountType/>
      </UserInfo>
    </LD_Dokumentansvarig>
    <l94247903c2249fd91f98a10a58087d0 xmlns="2f901946-e264-40a9-b252-19c7dedd3add">
      <Terms xmlns="http://schemas.microsoft.com/office/infopath/2007/PartnerControls">
        <TermInfo xmlns="http://schemas.microsoft.com/office/infopath/2007/PartnerControls">
          <TermName xmlns="http://schemas.microsoft.com/office/infopath/2007/PartnerControls">Standarddokument</TermName>
          <TermId xmlns="http://schemas.microsoft.com/office/infopath/2007/PartnerControls">4d12e0b9-1967-41ec-b4ec-5579d11176b8</TermId>
        </TermInfo>
      </Terms>
    </l94247903c2249fd91f98a10a58087d0>
    <LD_GranskatAv xmlns="2f901946-e264-40a9-b252-19c7dedd3add">
      <UserInfo>
        <DisplayName/>
        <AccountId xsi:nil="true"/>
        <AccountType/>
      </UserInfo>
    </LD_GranskatAv>
    <LD_OldPubliceringsstatus xmlns="2f901946-e264-40a9-b252-19c7dedd3add">Revidering pågår</LD_OldPubliceringsstatus>
    <LD_Publiceringsstatus xmlns="2f901946-e264-40a9-b252-19c7dedd3add">Publicering pågår</LD_Publiceringsstatus>
    <LD_Version xmlns="2f901946-e264-40a9-b252-19c7dedd3add">1.0</LD_Version>
    <LD_ArbetsrumID xmlns="2f901946-e264-40a9-b252-19c7dedd3add">
      <Url xsi:nil="true"/>
      <Description xsi:nil="true"/>
    </LD_ArbetsrumID>
    <LD_Faktaagare xmlns="2f901946-e264-40a9-b252-19c7dedd3add">
      <Url xsi:nil="true"/>
      <Description xsi:nil="true"/>
    </LD_Faktaagare>
    <LD_DokumentID xmlns="2f901946-e264-40a9-b252-19c7dedd3add">
      <Url>http://ar.ltdalarna.se/arbetsrum/OHAR4G1Q/_layouts/15/DocIdRedir.aspx?ID=JHXJTDKSTMXR-638439718-50</Url>
      <Description>JHXJTDKSTMXR-638439718-50</Description>
    </LD_DokumentID>
    <LD_Dokumentstatus xmlns="2f901946-e264-40a9-b252-19c7dedd3add">Godkänt</LD_Dokumentstatus>
    <LD_OldDokumentstatus xmlns="2f901946-e264-40a9-b252-19c7dedd3add">Godkännande pågår</LD_OldDokumentstatus>
    <_dlc_DocId xmlns="c6056b2c-9b66-4941-ba4f-b114eec7ed26">JHXJTDKSTMXR-2145828690-717</_dlc_DocId>
    <_dlc_DocIdUrl xmlns="c6056b2c-9b66-4941-ba4f-b114eec7ed26">
      <Url>http://ar.ltdalarna.se/arbetsrum/OHAR4G1Q/publicerat/_layouts/15/DocIdRedir.aspx?ID=JHXJTDKSTMXR-2145828690-717</Url>
      <Description>JHXJTDKSTMXR-2145828690-717</Description>
    </_dlc_DocIdUrl>
    <LD_Diarienummer xmlns="2f901946-e264-40a9-b252-19c7dedd3add" xsi:nil="true"/>
    <LD_GodkantDatum xmlns="2f901946-e264-40a9-b252-19c7dedd3add">2019-01-14T13:10:16+00:00</LD_GodkantDatum>
    <LD_GodkantAv xmlns="2f901946-e264-40a9-b252-19c7dedd3add">
      <UserInfo>
        <DisplayName>Jansson Markus /Central förvaltning Personalenhet /Falun</DisplayName>
        <AccountId>34</AccountId>
        <AccountType/>
      </UserInfo>
    </LD_GodkantAv>
    <LD_Beslutsnummer xmlns="2f901946-e264-40a9-b252-19c7dedd3add" xsi:nil="true"/>
  </documentManagement>
</p:properties>
</file>

<file path=customXml/item5.xml><?xml version="1.0" encoding="utf-8"?>
<?mso-contentType ?>
<SharedContentType xmlns="Microsoft.SharePoint.Taxonomy.ContentTypeSync" SourceId="e7769dcc-5dd1-4f02-a71f-f2e47d1eab4e" ContentTypeId="0x010100AC92CF2061C10240851FF38CAA99F4B80201" PreviousValue="false"/>
</file>

<file path=customXml/itemProps1.xml><?xml version="1.0" encoding="utf-8"?>
<ds:datastoreItem xmlns:ds="http://schemas.openxmlformats.org/officeDocument/2006/customXml" ds:itemID="{10EFA16D-6D67-4242-869E-4B66269C3963}">
  <ds:schemaRefs>
    <ds:schemaRef ds:uri="http://schemas.microsoft.com/sharepoint/events"/>
  </ds:schemaRefs>
</ds:datastoreItem>
</file>

<file path=customXml/itemProps2.xml><?xml version="1.0" encoding="utf-8"?>
<ds:datastoreItem xmlns:ds="http://schemas.openxmlformats.org/officeDocument/2006/customXml" ds:itemID="{CBE1A7A7-9709-4855-B0E9-420B1AA954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f901946-e264-40a9-b252-19c7dedd3add"/>
    <ds:schemaRef ds:uri="c6056b2c-9b66-4941-ba4f-b114eec7ed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024E15-E290-4AB3-AE13-73E4633A1C51}">
  <ds:schemaRefs>
    <ds:schemaRef ds:uri="http://schemas.microsoft.com/sharepoint/v3/contenttype/forms"/>
  </ds:schemaRefs>
</ds:datastoreItem>
</file>

<file path=customXml/itemProps4.xml><?xml version="1.0" encoding="utf-8"?>
<ds:datastoreItem xmlns:ds="http://schemas.openxmlformats.org/officeDocument/2006/customXml" ds:itemID="{C6FB3ADD-DCDF-4A07-9C45-CA476A044990}">
  <ds:schemaRefs>
    <ds:schemaRef ds:uri="http://purl.org/dc/dcmitype/"/>
    <ds:schemaRef ds:uri="http://purl.org/dc/elements/1.1/"/>
    <ds:schemaRef ds:uri="2f901946-e264-40a9-b252-19c7dedd3add"/>
    <ds:schemaRef ds:uri="http://schemas.microsoft.com/office/2006/metadata/properties"/>
    <ds:schemaRef ds:uri="http://schemas.openxmlformats.org/package/2006/metadata/core-properties"/>
    <ds:schemaRef ds:uri="http://www.w3.org/XML/1998/namespace"/>
    <ds:schemaRef ds:uri="c6056b2c-9b66-4941-ba4f-b114eec7ed26"/>
    <ds:schemaRef ds:uri="http://schemas.microsoft.com/office/2006/documentManagement/types"/>
    <ds:schemaRef ds:uri="http://purl.org/dc/terms/"/>
    <ds:schemaRef ds:uri="http://schemas.microsoft.com/office/infopath/2007/PartnerControls"/>
  </ds:schemaRefs>
</ds:datastoreItem>
</file>

<file path=customXml/itemProps5.xml><?xml version="1.0" encoding="utf-8"?>
<ds:datastoreItem xmlns:ds="http://schemas.openxmlformats.org/officeDocument/2006/customXml" ds:itemID="{EB908D4C-69A5-4436-ADFD-061832FB1A4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5570</TotalTime>
  <Words>1736</Words>
  <Application>Microsoft Office PowerPoint</Application>
  <PresentationFormat>Bredbild</PresentationFormat>
  <Paragraphs>184</Paragraphs>
  <Slides>24</Slides>
  <Notes>11</Notes>
  <HiddenSlides>2</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24</vt:i4>
      </vt:variant>
    </vt:vector>
  </HeadingPairs>
  <TitlesOfParts>
    <vt:vector size="28" baseType="lpstr">
      <vt:lpstr>Arial</vt:lpstr>
      <vt:lpstr>Brush Script MT</vt:lpstr>
      <vt:lpstr>Cambria Math</vt:lpstr>
      <vt:lpstr>VCdag</vt:lpstr>
      <vt:lpstr>Benchmark i SPOR  </vt:lpstr>
      <vt:lpstr>INNEHÅLL</vt:lpstr>
      <vt:lpstr>BESKRIVNING AV PROJEKTET</vt:lpstr>
      <vt:lpstr>SYFTE – Benchmark #1 (maj 2019)</vt:lpstr>
      <vt:lpstr>SYFTE – Benchmark #2 i SPOR (pilot)</vt:lpstr>
      <vt:lpstr>Deltagare</vt:lpstr>
      <vt:lpstr>ANALYSMETOD</vt:lpstr>
      <vt:lpstr>Analys av produktivitet</vt:lpstr>
      <vt:lpstr>Definition av produktivitet</vt:lpstr>
      <vt:lpstr>Dekomponering av produktivitet I</vt:lpstr>
      <vt:lpstr>Dekomponering av produktivitet II</vt:lpstr>
      <vt:lpstr>Justering av operationsmixen</vt:lpstr>
      <vt:lpstr>Ett exempel!</vt:lpstr>
      <vt:lpstr>Visualisering av produktivitet</vt:lpstr>
      <vt:lpstr>DEMO!</vt:lpstr>
      <vt:lpstr>Tack!</vt:lpstr>
      <vt:lpstr>PowerPoint-presentation</vt:lpstr>
      <vt:lpstr>PowerPoint-presentation</vt:lpstr>
      <vt:lpstr>PowerPoint-presentation</vt:lpstr>
      <vt:lpstr>PowerPoint-presentation</vt:lpstr>
      <vt:lpstr>PowerPoint-presentation</vt:lpstr>
      <vt:lpstr>PowerPoint-presentation</vt:lpstr>
      <vt:lpstr>Förklaring – Patienttidspoäng</vt:lpstr>
      <vt:lpstr>Operationsmix-justering</vt:lpstr>
    </vt:vector>
  </TitlesOfParts>
  <Company>Landstinget Dalarna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 Dalarna - Standard Powerpointmall</dc:title>
  <dc:creator>Jansson Markus /Central förvaltning Kommunikationsenhet /Falun</dc:creator>
  <cp:lastModifiedBy>De Geer Erik /Central förvaltning Ekonomienhet /Falun</cp:lastModifiedBy>
  <cp:revision>408</cp:revision>
  <cp:lastPrinted>2020-09-09T13:00:42Z</cp:lastPrinted>
  <dcterms:created xsi:type="dcterms:W3CDTF">2016-11-14T14:16:14Z</dcterms:created>
  <dcterms:modified xsi:type="dcterms:W3CDTF">2020-10-21T12:42:51Z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35d67994db9475aa58636ebfce59533">
    <vt:lpwstr>sv - svenska|fc4bf42e-8ca5-492e-bdac-5e5e0115cfa8</vt:lpwstr>
  </property>
  <property fmtid="{D5CDD505-2E9C-101B-9397-08002B2CF9AE}" pid="3" name="ContentTypeId">
    <vt:lpwstr>0x010100AC92CF2061C10240851FF38CAA99F4B8020100F310B003C35C654C864C96586056CDEC</vt:lpwstr>
  </property>
  <property fmtid="{D5CDD505-2E9C-101B-9397-08002B2CF9AE}" pid="4" name="TaxCatchAll">
    <vt:lpwstr>7;#sv - svenska</vt:lpwstr>
  </property>
  <property fmtid="{D5CDD505-2E9C-101B-9397-08002B2CF9AE}" pid="5" name="LD_GallerForVerksamhet">
    <vt:lpwstr>33;#LD|30ac7822-68c2-42d2-8d58-accf1e3539f2</vt:lpwstr>
  </property>
  <property fmtid="{D5CDD505-2E9C-101B-9397-08002B2CF9AE}" pid="6" name="LD_Process">
    <vt:lpwstr/>
  </property>
  <property fmtid="{D5CDD505-2E9C-101B-9397-08002B2CF9AE}" pid="7" name="LD_Forfattning">
    <vt:lpwstr/>
  </property>
  <property fmtid="{D5CDD505-2E9C-101B-9397-08002B2CF9AE}" pid="8" name="LD_Nyckelord">
    <vt:lpwstr/>
  </property>
  <property fmtid="{D5CDD505-2E9C-101B-9397-08002B2CF9AE}" pid="9" name="LD_Dokumentsamling">
    <vt:lpwstr>620;#powerpointmall|8a709a16-dce5-48c9-b324-adb936197cd8</vt:lpwstr>
  </property>
  <property fmtid="{D5CDD505-2E9C-101B-9397-08002B2CF9AE}" pid="10" name="LD_Dokumenttyp">
    <vt:lpwstr>24;#Standarddokument|4d12e0b9-1967-41ec-b4ec-5579d11176b8</vt:lpwstr>
  </property>
  <property fmtid="{D5CDD505-2E9C-101B-9397-08002B2CF9AE}" pid="11" name="eb7deb89d2814b7b90e1fef0bccd24ec">
    <vt:lpwstr/>
  </property>
  <property fmtid="{D5CDD505-2E9C-101B-9397-08002B2CF9AE}" pid="12" name="c37888536a3e4198892c360a23f46821">
    <vt:lpwstr/>
  </property>
  <property fmtid="{D5CDD505-2E9C-101B-9397-08002B2CF9AE}" pid="13" name="e4631235004c4161a9f23c41f2f2c9d6">
    <vt:lpwstr/>
  </property>
  <property fmtid="{D5CDD505-2E9C-101B-9397-08002B2CF9AE}" pid="14" name="LD_Diagnos">
    <vt:lpwstr/>
  </property>
  <property fmtid="{D5CDD505-2E9C-101B-9397-08002B2CF9AE}" pid="15" name="LD_Sprak">
    <vt:lpwstr>1;#sv - svenska|fc4bf42e-8ca5-492e-bdac-5e5e0115cfa8</vt:lpwstr>
  </property>
  <property fmtid="{D5CDD505-2E9C-101B-9397-08002B2CF9AE}" pid="16" name="LD_MeSHterm">
    <vt:lpwstr/>
  </property>
  <property fmtid="{D5CDD505-2E9C-101B-9397-08002B2CF9AE}" pid="17" name="_dlc_DocIdItemGuid">
    <vt:lpwstr>478ac456-debb-4762-9ea7-ef009ac3d5d6</vt:lpwstr>
  </property>
  <property fmtid="{D5CDD505-2E9C-101B-9397-08002B2CF9AE}" pid="18" name="Granskning">
    <vt:lpwstr/>
  </property>
  <property fmtid="{D5CDD505-2E9C-101B-9397-08002B2CF9AE}" pid="19" name="Order">
    <vt:r8>13100</vt:r8>
  </property>
  <property fmtid="{D5CDD505-2E9C-101B-9397-08002B2CF9AE}" pid="20" name="xd_ProgID">
    <vt:lpwstr/>
  </property>
  <property fmtid="{D5CDD505-2E9C-101B-9397-08002B2CF9AE}" pid="21" name="TemplateUrl">
    <vt:lpwstr/>
  </property>
  <property fmtid="{D5CDD505-2E9C-101B-9397-08002B2CF9AE}" pid="22" name="_CopySource">
    <vt:lpwstr>http://ar.ltdalarna.se/arbetsrum/OHAR4G1Q/4G8V/Lists/informerande/Region Dalarna - Standard Powerpointmall.pptx</vt:lpwstr>
  </property>
  <property fmtid="{D5CDD505-2E9C-101B-9397-08002B2CF9AE}" pid="23" name="Godkännande och publicering">
    <vt:lpwstr>http://ar.ltdalarna.se/arbetsrum/OHAR4G1Q/_layouts/15/wrkstat.aspx?List=897c8b83-9ffe-46c2-b9b4-7cbdc1558ee9&amp;WorkflowInstanceName=23b98503-3154-493f-9ae5-e4c37136ec7d, Godkänt</vt:lpwstr>
  </property>
  <property fmtid="{D5CDD505-2E9C-101B-9397-08002B2CF9AE}" pid="24" name="LD_GiltigtTill">
    <vt:filetime>2022-01-14T13:12:34Z</vt:filetime>
  </property>
  <property fmtid="{D5CDD505-2E9C-101B-9397-08002B2CF9AE}" pid="25" name="LD_Gallringsfrist">
    <vt:lpwstr>38;#3 år|8a73ccd2-b425-41f1-973a-0e59e31951c0</vt:lpwstr>
  </property>
  <property fmtid="{D5CDD505-2E9C-101B-9397-08002B2CF9AE}" pid="26" name="maa9fd36c38347e1a5ddfad159d25a0c">
    <vt:lpwstr>3 år|8a73ccd2-b425-41f1-973a-0e59e31951c0</vt:lpwstr>
  </property>
</Properties>
</file>