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67" r:id="rId6"/>
    <p:sldId id="260" r:id="rId7"/>
    <p:sldId id="268" r:id="rId8"/>
    <p:sldId id="269" r:id="rId9"/>
    <p:sldId id="261" r:id="rId10"/>
    <p:sldId id="270" r:id="rId11"/>
    <p:sldId id="271" r:id="rId12"/>
    <p:sldId id="262" r:id="rId13"/>
    <p:sldId id="264" r:id="rId1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2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85C5-8281-43E8-9D8B-A9F2238D1E09}" type="datetimeFigureOut">
              <a:rPr lang="sv-SE" smtClean="0"/>
              <a:t>2020-10-23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129A-201E-412D-AB04-2045749DCE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1299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85C5-8281-43E8-9D8B-A9F2238D1E09}" type="datetimeFigureOut">
              <a:rPr lang="sv-SE" smtClean="0"/>
              <a:t>2020-10-23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129A-201E-412D-AB04-2045749DCE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108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85C5-8281-43E8-9D8B-A9F2238D1E09}" type="datetimeFigureOut">
              <a:rPr lang="sv-SE" smtClean="0"/>
              <a:t>2020-10-23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129A-201E-412D-AB04-2045749DCE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5910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85C5-8281-43E8-9D8B-A9F2238D1E09}" type="datetimeFigureOut">
              <a:rPr lang="sv-SE" smtClean="0"/>
              <a:t>2020-10-23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129A-201E-412D-AB04-2045749DCE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633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85C5-8281-43E8-9D8B-A9F2238D1E09}" type="datetimeFigureOut">
              <a:rPr lang="sv-SE" smtClean="0"/>
              <a:t>2020-10-23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129A-201E-412D-AB04-2045749DCE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8311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85C5-8281-43E8-9D8B-A9F2238D1E09}" type="datetimeFigureOut">
              <a:rPr lang="sv-SE" smtClean="0"/>
              <a:t>2020-10-23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129A-201E-412D-AB04-2045749DCE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9239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85C5-8281-43E8-9D8B-A9F2238D1E09}" type="datetimeFigureOut">
              <a:rPr lang="sv-SE" smtClean="0"/>
              <a:t>2020-10-23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129A-201E-412D-AB04-2045749DCE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8972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85C5-8281-43E8-9D8B-A9F2238D1E09}" type="datetimeFigureOut">
              <a:rPr lang="sv-SE" smtClean="0"/>
              <a:t>2020-10-23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129A-201E-412D-AB04-2045749DCE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063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85C5-8281-43E8-9D8B-A9F2238D1E09}" type="datetimeFigureOut">
              <a:rPr lang="sv-SE" smtClean="0"/>
              <a:t>2020-10-23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129A-201E-412D-AB04-2045749DCE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0500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85C5-8281-43E8-9D8B-A9F2238D1E09}" type="datetimeFigureOut">
              <a:rPr lang="sv-SE" smtClean="0"/>
              <a:t>2020-10-23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129A-201E-412D-AB04-2045749DCE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0661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85C5-8281-43E8-9D8B-A9F2238D1E09}" type="datetimeFigureOut">
              <a:rPr lang="sv-SE" smtClean="0"/>
              <a:t>2020-10-23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129A-201E-412D-AB04-2045749DCE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7362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A85C5-8281-43E8-9D8B-A9F2238D1E09}" type="datetimeFigureOut">
              <a:rPr lang="sv-SE" smtClean="0"/>
              <a:t>2020-10-23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B129A-201E-412D-AB04-2045749DCE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5174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ce.org.uk/guidance/cg65/chapter/Recommendations" TargetMode="External"/><Relationship Id="rId2" Type="http://schemas.openxmlformats.org/officeDocument/2006/relationships/hyperlink" Target="https://www.nice.org.uk/guidance/cg65/evidence/full-guideline-pdf-196802751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465653"/>
            <a:ext cx="9144000" cy="1255077"/>
          </a:xfrm>
        </p:spPr>
        <p:txBody>
          <a:bodyPr>
            <a:normAutofit/>
          </a:bodyPr>
          <a:lstStyle/>
          <a:p>
            <a:r>
              <a:rPr lang="sv-SE" sz="3600" dirty="0"/>
              <a:t>inför framtiden...</a:t>
            </a:r>
            <a:br>
              <a:rPr lang="sv-SE" sz="3600" dirty="0"/>
            </a:br>
            <a:r>
              <a:rPr lang="sv-SE" sz="3600" b="1" dirty="0"/>
              <a:t>SPOR 5.0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2147305"/>
            <a:ext cx="9144000" cy="2981642"/>
          </a:xfrm>
        </p:spPr>
        <p:txBody>
          <a:bodyPr>
            <a:normAutofit fontScale="92500" lnSpcReduction="20000"/>
          </a:bodyPr>
          <a:lstStyle/>
          <a:p>
            <a:r>
              <a:rPr lang="sv-SE" sz="6000" dirty="0"/>
              <a:t>”Kod 672. Hypotermi profylax.</a:t>
            </a:r>
          </a:p>
          <a:p>
            <a:endParaRPr lang="sv-SE" sz="2200" dirty="0"/>
          </a:p>
          <a:p>
            <a:r>
              <a:rPr lang="sv-SE" sz="5500" dirty="0"/>
              <a:t>Huvudsakliga förebyggande åtgärder för att minska temperaturförluster.”</a:t>
            </a:r>
          </a:p>
        </p:txBody>
      </p:sp>
    </p:spTree>
    <p:extLst>
      <p:ext uri="{BB962C8B-B14F-4D97-AF65-F5344CB8AC3E}">
        <p14:creationId xmlns:p14="http://schemas.microsoft.com/office/powerpoint/2010/main" val="1141770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v-SE" sz="1000" b="1" i="1" dirty="0"/>
              <a:t>forts… </a:t>
            </a:r>
            <a:r>
              <a:rPr lang="sv-SE" sz="3000" b="1" dirty="0"/>
              <a:t>Förslag på variabler till</a:t>
            </a:r>
            <a:br>
              <a:rPr lang="sv-SE" sz="3000" b="1" dirty="0"/>
            </a:br>
            <a:r>
              <a:rPr lang="sv-SE" sz="3000" b="1" dirty="0"/>
              <a:t>”Åtgärder för hypotermiprofylax, Huvudsakliga förebyggande åtgärder för att minska temperaturförluster”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sv-SE" sz="4000" b="1" i="1" dirty="0"/>
              <a:t>forts… </a:t>
            </a:r>
            <a:r>
              <a:rPr lang="sv-SE" sz="10400" b="1" dirty="0"/>
              <a:t>Postoperativ </a:t>
            </a:r>
            <a:r>
              <a:rPr lang="sv-SE" sz="10400" b="1" i="1" dirty="0"/>
              <a:t>temperaturmätning</a:t>
            </a:r>
            <a:r>
              <a:rPr lang="sv-SE" sz="10400" b="1" dirty="0"/>
              <a:t> och </a:t>
            </a:r>
            <a:r>
              <a:rPr lang="sv-SE" sz="10400" b="1" i="1" dirty="0"/>
              <a:t>värmebevarande</a:t>
            </a:r>
            <a:r>
              <a:rPr lang="sv-SE" sz="10400" b="1" dirty="0"/>
              <a:t> åtgärder</a:t>
            </a:r>
          </a:p>
          <a:p>
            <a:pPr marL="0" indent="0">
              <a:buNone/>
            </a:pPr>
            <a:endParaRPr lang="sv-SE" sz="4800" b="1" dirty="0"/>
          </a:p>
          <a:p>
            <a:pPr lvl="1"/>
            <a:r>
              <a:rPr lang="sv-SE" sz="8800" dirty="0"/>
              <a:t>Tidsintervall</a:t>
            </a:r>
          </a:p>
          <a:p>
            <a:pPr lvl="2"/>
            <a:r>
              <a:rPr lang="sv-SE" sz="8800" dirty="0"/>
              <a:t>Kontinuerligt</a:t>
            </a:r>
          </a:p>
          <a:p>
            <a:pPr lvl="2"/>
            <a:r>
              <a:rPr lang="sv-SE" sz="8800" dirty="0"/>
              <a:t>Var 15 minut</a:t>
            </a:r>
          </a:p>
          <a:p>
            <a:pPr lvl="2"/>
            <a:r>
              <a:rPr lang="sv-SE" sz="8800" dirty="0"/>
              <a:t>Var 30 minut</a:t>
            </a:r>
          </a:p>
          <a:p>
            <a:pPr lvl="2"/>
            <a:r>
              <a:rPr lang="sv-SE" sz="8800" dirty="0"/>
              <a:t>1 gång/timme</a:t>
            </a:r>
          </a:p>
          <a:p>
            <a:pPr lvl="2"/>
            <a:r>
              <a:rPr lang="sv-SE" sz="8800" dirty="0"/>
              <a:t>Mer sällan</a:t>
            </a:r>
          </a:p>
          <a:p>
            <a:pPr marL="0" indent="0">
              <a:buNone/>
            </a:pPr>
            <a:r>
              <a:rPr lang="sv-SE" sz="8800" dirty="0"/>
              <a:t> </a:t>
            </a:r>
            <a:endParaRPr lang="sv-SE" sz="4800" dirty="0"/>
          </a:p>
          <a:p>
            <a:pPr lvl="0"/>
            <a:r>
              <a:rPr lang="sv-SE" sz="8800" dirty="0"/>
              <a:t>Lägsta uppmätta temperatur postoperativt …… °C 	(ingår i SPOR 4.0)</a:t>
            </a:r>
          </a:p>
        </p:txBody>
      </p:sp>
    </p:spTree>
    <p:extLst>
      <p:ext uri="{BB962C8B-B14F-4D97-AF65-F5344CB8AC3E}">
        <p14:creationId xmlns:p14="http://schemas.microsoft.com/office/powerpoint/2010/main" val="379389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v-SE" sz="1000" b="1" i="1" dirty="0"/>
              <a:t>forts… </a:t>
            </a:r>
            <a:r>
              <a:rPr lang="sv-SE" sz="3000" b="1" dirty="0"/>
              <a:t>Förslag på variabler till</a:t>
            </a:r>
            <a:br>
              <a:rPr lang="sv-SE" sz="3000" b="1" dirty="0"/>
            </a:br>
            <a:r>
              <a:rPr lang="sv-SE" sz="3000" b="1" dirty="0"/>
              <a:t>”Åtgärder för hypotermiprofylax, Huvudsakliga förebyggande åtgärder för att minska temperaturförluster”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sv-SE" sz="4000" b="1" i="1" dirty="0"/>
              <a:t>forts… </a:t>
            </a:r>
            <a:r>
              <a:rPr lang="sv-SE" sz="10400" b="1" dirty="0"/>
              <a:t>Postoperativ </a:t>
            </a:r>
            <a:r>
              <a:rPr lang="sv-SE" sz="10400" b="1" i="1" dirty="0"/>
              <a:t>temperaturmätning</a:t>
            </a:r>
            <a:r>
              <a:rPr lang="sv-SE" sz="10400" b="1" dirty="0"/>
              <a:t> och </a:t>
            </a:r>
            <a:r>
              <a:rPr lang="sv-SE" sz="10400" b="1" i="1" dirty="0"/>
              <a:t>värmebevarande</a:t>
            </a:r>
            <a:r>
              <a:rPr lang="sv-SE" sz="10400" b="1" dirty="0"/>
              <a:t> åtgärder</a:t>
            </a:r>
          </a:p>
          <a:p>
            <a:pPr marL="0" indent="0">
              <a:buNone/>
            </a:pPr>
            <a:endParaRPr lang="sv-SE" sz="4800" b="1" dirty="0"/>
          </a:p>
          <a:p>
            <a:r>
              <a:rPr lang="sv-SE" sz="8800" dirty="0"/>
              <a:t>Värmebevarande åtgärder givna till patient postoperativt: Ja/Nej (om Ja, vidare till val nedan)</a:t>
            </a:r>
          </a:p>
          <a:p>
            <a:pPr lvl="1"/>
            <a:r>
              <a:rPr lang="sv-SE" sz="8800" dirty="0"/>
              <a:t>Varmluftstäcke (ex. Mistral®, </a:t>
            </a:r>
            <a:r>
              <a:rPr lang="sv-SE" sz="8800" dirty="0" err="1"/>
              <a:t>Bairhugger</a:t>
            </a:r>
            <a:r>
              <a:rPr lang="sv-SE" sz="8800" dirty="0"/>
              <a:t>®, </a:t>
            </a:r>
            <a:r>
              <a:rPr lang="sv-SE" sz="8800" dirty="0" err="1"/>
              <a:t>Warmtouch</a:t>
            </a:r>
            <a:r>
              <a:rPr lang="sv-SE" sz="8800" dirty="0"/>
              <a:t>®)</a:t>
            </a:r>
          </a:p>
          <a:p>
            <a:pPr lvl="1"/>
            <a:r>
              <a:rPr lang="sv-SE" sz="8800" dirty="0"/>
              <a:t>Varmluftsmadrass (ex. Mistral®, </a:t>
            </a:r>
            <a:r>
              <a:rPr lang="sv-SE" sz="8800" dirty="0" err="1"/>
              <a:t>Warmcloud</a:t>
            </a:r>
            <a:r>
              <a:rPr lang="sv-SE" sz="8800" dirty="0"/>
              <a:t>®)</a:t>
            </a:r>
          </a:p>
          <a:p>
            <a:pPr lvl="1"/>
            <a:r>
              <a:rPr lang="sv-SE" sz="8800" dirty="0"/>
              <a:t>Självvärmande filt (ex. </a:t>
            </a:r>
            <a:r>
              <a:rPr lang="sv-SE" sz="8800" dirty="0" err="1"/>
              <a:t>Easywarm</a:t>
            </a:r>
            <a:r>
              <a:rPr lang="sv-SE" sz="8800" dirty="0"/>
              <a:t>®)</a:t>
            </a:r>
          </a:p>
          <a:p>
            <a:pPr lvl="1"/>
            <a:r>
              <a:rPr lang="sv-SE" sz="8800" dirty="0"/>
              <a:t>Täcke/filt syntet/vadd</a:t>
            </a:r>
          </a:p>
          <a:p>
            <a:pPr lvl="1"/>
            <a:r>
              <a:rPr lang="sv-SE" sz="8800" dirty="0"/>
              <a:t>Mössa syntet/vadd</a:t>
            </a:r>
          </a:p>
          <a:p>
            <a:pPr lvl="1"/>
            <a:r>
              <a:rPr lang="sv-SE" sz="8800" dirty="0"/>
              <a:t>Benvärmare syntet/vadd</a:t>
            </a:r>
          </a:p>
          <a:p>
            <a:pPr lvl="1"/>
            <a:r>
              <a:rPr lang="sv-SE" sz="8800" dirty="0"/>
              <a:t>Uppvärmda intravenösa vätskor eller vätskevärmare använd: Ja/Nej/Ej aktuellt</a:t>
            </a:r>
          </a:p>
          <a:p>
            <a:pPr lvl="1"/>
            <a:r>
              <a:rPr lang="sv-SE" sz="8800" dirty="0"/>
              <a:t>Vätskevärmare använd vid transfusion av blodprodukter: Ja/Nej/Ej aktuellt</a:t>
            </a:r>
          </a:p>
        </p:txBody>
      </p:sp>
    </p:spTree>
    <p:extLst>
      <p:ext uri="{BB962C8B-B14F-4D97-AF65-F5344CB8AC3E}">
        <p14:creationId xmlns:p14="http://schemas.microsoft.com/office/powerpoint/2010/main" val="230571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Referenser, variabelförslag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200" dirty="0" err="1"/>
              <a:t>Bräuer</a:t>
            </a:r>
            <a:r>
              <a:rPr lang="sv-SE" sz="2200" dirty="0"/>
              <a:t>, A. (2017). </a:t>
            </a:r>
            <a:r>
              <a:rPr lang="en-US" sz="2200" i="1" dirty="0"/>
              <a:t>Perioperative Temperature Management</a:t>
            </a:r>
            <a:r>
              <a:rPr lang="en-US" sz="2200" dirty="0"/>
              <a:t>. Cambridge: Cambridge University Press.</a:t>
            </a:r>
            <a:endParaRPr lang="sv-SE" sz="2200" dirty="0"/>
          </a:p>
          <a:p>
            <a:r>
              <a:rPr lang="en-US" sz="2200" dirty="0"/>
              <a:t>Hooper. V et.al, ASPAN’s Evidence-Based Clinical Practice Guideline for the Promotion of Perioperative  </a:t>
            </a:r>
            <a:r>
              <a:rPr lang="en-US" sz="2200" dirty="0" err="1"/>
              <a:t>Normothermia</a:t>
            </a:r>
            <a:r>
              <a:rPr lang="en-US" sz="2200" dirty="0"/>
              <a:t>: Second Edition. </a:t>
            </a:r>
            <a:r>
              <a:rPr lang="en-US" sz="2200" i="1" dirty="0"/>
              <a:t>Journal of </a:t>
            </a:r>
            <a:r>
              <a:rPr lang="en-US" sz="2200" i="1" dirty="0" err="1"/>
              <a:t>PeriAnesthesia</a:t>
            </a:r>
            <a:r>
              <a:rPr lang="en-US" sz="2200" i="1" dirty="0"/>
              <a:t> Nursing</a:t>
            </a:r>
            <a:r>
              <a:rPr lang="en-US" sz="2200" dirty="0"/>
              <a:t>, Vol 25, No 6 (December), 2010: pp 346-365</a:t>
            </a:r>
            <a:endParaRPr lang="sv-SE" sz="2200" dirty="0"/>
          </a:p>
          <a:p>
            <a:r>
              <a:rPr lang="en-US" sz="2200" dirty="0"/>
              <a:t>National Institute for Health and Clinical Excellence [NICE] (2008). Management of inadvertent perioperative hypothermia in adults. Clinical practice Guidelines. </a:t>
            </a:r>
            <a:r>
              <a:rPr lang="sv-SE" sz="2200" u="sng" dirty="0">
                <a:hlinkClick r:id="rId2"/>
              </a:rPr>
              <a:t>https://www.nice.org.uk/guidance/cg65/evidence/full-guideline-pdf-196802751</a:t>
            </a:r>
            <a:endParaRPr lang="sv-SE" sz="2200" dirty="0"/>
          </a:p>
          <a:p>
            <a:r>
              <a:rPr lang="en-US" sz="2200" dirty="0"/>
              <a:t>National Institute for Health and Clinical Excellence [NICE] (2016). Hypothermia: prevention and management in adults having surgery. </a:t>
            </a:r>
            <a:r>
              <a:rPr lang="en-US" sz="2200" u="sng" dirty="0">
                <a:hlinkClick r:id="rId3"/>
              </a:rPr>
              <a:t>https://www.nice.org.uk/guidance/cg65/chapter/Recommendations</a:t>
            </a:r>
            <a:endParaRPr lang="sv-SE" sz="2200" dirty="0"/>
          </a:p>
        </p:txBody>
      </p:sp>
    </p:spTree>
    <p:extLst>
      <p:ext uri="{BB962C8B-B14F-4D97-AF65-F5344CB8AC3E}">
        <p14:creationId xmlns:p14="http://schemas.microsoft.com/office/powerpoint/2010/main" val="2399191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88324" y="1276985"/>
            <a:ext cx="10515600" cy="5024062"/>
          </a:xfrm>
        </p:spPr>
        <p:txBody>
          <a:bodyPr/>
          <a:lstStyle/>
          <a:p>
            <a:pPr marL="0" indent="0" algn="ctr">
              <a:buNone/>
            </a:pPr>
            <a:r>
              <a:rPr lang="sv-SE" sz="8000" b="1" dirty="0">
                <a:solidFill>
                  <a:srgbClr val="FF0000"/>
                </a:solidFill>
              </a:rPr>
              <a:t>Tack!</a:t>
            </a:r>
          </a:p>
          <a:p>
            <a:endParaRPr lang="sv-SE" dirty="0"/>
          </a:p>
          <a:p>
            <a:pPr marL="0" indent="0" algn="ctr">
              <a:buNone/>
            </a:pPr>
            <a:r>
              <a:rPr lang="sv-SE" sz="3000" b="1" dirty="0"/>
              <a:t>Frågor?</a:t>
            </a:r>
          </a:p>
          <a:p>
            <a:pPr marL="0" indent="0" algn="ctr">
              <a:buNone/>
            </a:pPr>
            <a:endParaRPr lang="sv-SE" dirty="0"/>
          </a:p>
          <a:p>
            <a:pPr marL="0" indent="0" algn="ctr">
              <a:buNone/>
            </a:pPr>
            <a:r>
              <a:rPr lang="sv-SE" sz="3000" b="1" dirty="0" err="1"/>
              <a:t>Ideér</a:t>
            </a:r>
            <a:r>
              <a:rPr lang="sv-SE" sz="3000" b="1" dirty="0"/>
              <a:t>…</a:t>
            </a:r>
          </a:p>
          <a:p>
            <a:pPr marL="0" indent="0" algn="ctr">
              <a:buNone/>
            </a:pPr>
            <a:endParaRPr lang="sv-SE" sz="3000" b="1" dirty="0"/>
          </a:p>
          <a:p>
            <a:pPr marL="0" indent="0" algn="ctr">
              <a:buNone/>
            </a:pPr>
            <a:endParaRPr lang="sv-SE" sz="3000" b="1" dirty="0"/>
          </a:p>
          <a:p>
            <a:pPr marL="0" indent="0">
              <a:buNone/>
            </a:pPr>
            <a:r>
              <a:rPr lang="sv-SE" sz="2200" b="1" dirty="0"/>
              <a:t>anders.pettersson@sll.se</a:t>
            </a:r>
          </a:p>
        </p:txBody>
      </p:sp>
    </p:spTree>
    <p:extLst>
      <p:ext uri="{BB962C8B-B14F-4D97-AF65-F5344CB8AC3E}">
        <p14:creationId xmlns:p14="http://schemas.microsoft.com/office/powerpoint/2010/main" val="1439559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190558"/>
            <a:ext cx="10515600" cy="1325563"/>
          </a:xfrm>
        </p:spPr>
        <p:txBody>
          <a:bodyPr/>
          <a:lstStyle/>
          <a:p>
            <a:pPr algn="ctr"/>
            <a:r>
              <a:rPr lang="sv-SE" b="1" dirty="0"/>
              <a:t>Introduktion och bakgrund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363287"/>
            <a:ext cx="10515600" cy="5295207"/>
          </a:xfrm>
        </p:spPr>
        <p:txBody>
          <a:bodyPr>
            <a:normAutofit fontScale="85000" lnSpcReduction="20000"/>
          </a:bodyPr>
          <a:lstStyle/>
          <a:p>
            <a:r>
              <a:rPr lang="sv-SE" sz="3100" dirty="0"/>
              <a:t>Arbetsgrupp</a:t>
            </a:r>
            <a:r>
              <a:rPr lang="sv-SE" dirty="0"/>
              <a:t> </a:t>
            </a:r>
          </a:p>
          <a:p>
            <a:pPr lvl="1"/>
            <a:r>
              <a:rPr lang="sv-SE" sz="2600" dirty="0"/>
              <a:t>Anders Pettersson, Anestesisjuksköterska, Södersjukhuset, Stockholm</a:t>
            </a:r>
          </a:p>
          <a:p>
            <a:pPr lvl="1"/>
            <a:r>
              <a:rPr lang="sv-SE" sz="2600" dirty="0"/>
              <a:t>Ingrid Gustafsson, Anestesisjuksköterska, Adjunkt och Doktorand, Linnéuniversitetet, Växjö</a:t>
            </a:r>
          </a:p>
          <a:p>
            <a:pPr lvl="1"/>
            <a:r>
              <a:rPr lang="sv-SE" sz="2600" dirty="0"/>
              <a:t>Genomläst och godkänt av Camilla Wistrand, Operationssjuksköterska och PhD, Örebro Universitet samt läst av Otto Henriksson, Anestesiolog och PhD inom Prehospital hypotermi, Mälarsjukhuset Eskilstuna, Umeå Universitet</a:t>
            </a:r>
            <a:endParaRPr lang="sv-SE" sz="2600" dirty="0">
              <a:solidFill>
                <a:srgbClr val="FF0000"/>
              </a:solidFill>
            </a:endParaRPr>
          </a:p>
          <a:p>
            <a:endParaRPr lang="sv-SE" dirty="0"/>
          </a:p>
          <a:p>
            <a:r>
              <a:rPr lang="sv-SE" sz="3100" dirty="0"/>
              <a:t>Idag - SPOR 4.0 </a:t>
            </a:r>
          </a:p>
          <a:p>
            <a:pPr lvl="1"/>
            <a:r>
              <a:rPr lang="sv-SE" sz="2600" dirty="0"/>
              <a:t>Kroppstemperatur vid operationsstart</a:t>
            </a:r>
          </a:p>
          <a:p>
            <a:pPr lvl="1"/>
            <a:r>
              <a:rPr lang="sv-SE" sz="2600" dirty="0"/>
              <a:t>Kroppstemperatur vid operationsslut</a:t>
            </a:r>
          </a:p>
          <a:p>
            <a:pPr lvl="1"/>
            <a:r>
              <a:rPr lang="sv-SE" sz="2600" dirty="0"/>
              <a:t>Lägsta uppmätta temperatur postoperativt</a:t>
            </a:r>
          </a:p>
          <a:p>
            <a:endParaRPr lang="sv-SE" dirty="0"/>
          </a:p>
          <a:p>
            <a:r>
              <a:rPr lang="sv-SE" sz="3100" dirty="0"/>
              <a:t>SPOR 5.0 bredda o förbättra datainsamling</a:t>
            </a:r>
          </a:p>
          <a:p>
            <a:pPr lvl="1"/>
            <a:r>
              <a:rPr lang="sv-SE" sz="2600" dirty="0"/>
              <a:t>Utveckla fler variabler Hypotermiprofylax</a:t>
            </a:r>
          </a:p>
          <a:p>
            <a:pPr lvl="1"/>
            <a:r>
              <a:rPr lang="sv-SE" sz="2600" dirty="0"/>
              <a:t>Guide och indirekt utbildning – dokumenterar åtgärder i </a:t>
            </a:r>
            <a:r>
              <a:rPr lang="sv-SE" sz="2600" dirty="0" err="1"/>
              <a:t>Orbit</a:t>
            </a:r>
            <a:r>
              <a:rPr lang="sv-SE" sz="2600" dirty="0"/>
              <a:t>® m.fl. system</a:t>
            </a:r>
          </a:p>
        </p:txBody>
      </p:sp>
    </p:spTree>
    <p:extLst>
      <p:ext uri="{BB962C8B-B14F-4D97-AF65-F5344CB8AC3E}">
        <p14:creationId xmlns:p14="http://schemas.microsoft.com/office/powerpoint/2010/main" val="2875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190558"/>
            <a:ext cx="10515600" cy="1325563"/>
          </a:xfrm>
        </p:spPr>
        <p:txBody>
          <a:bodyPr/>
          <a:lstStyle/>
          <a:p>
            <a:pPr algn="ctr"/>
            <a:r>
              <a:rPr lang="sv-SE" sz="1200" b="1" i="1" dirty="0"/>
              <a:t>forts… </a:t>
            </a:r>
            <a:r>
              <a:rPr lang="sv-SE" b="1" dirty="0"/>
              <a:t>Introduktion och bakgrund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516120"/>
            <a:ext cx="10515600" cy="5025995"/>
          </a:xfrm>
        </p:spPr>
        <p:txBody>
          <a:bodyPr>
            <a:normAutofit/>
          </a:bodyPr>
          <a:lstStyle/>
          <a:p>
            <a:r>
              <a:rPr lang="sv-SE" sz="2600" dirty="0"/>
              <a:t>Temperatur – basal behov och ”negligerad” Vitalparameter</a:t>
            </a:r>
          </a:p>
          <a:p>
            <a:r>
              <a:rPr lang="sv-SE" sz="2600" dirty="0"/>
              <a:t>Risker med Hypotermi</a:t>
            </a:r>
          </a:p>
          <a:p>
            <a:r>
              <a:rPr lang="sv-SE" sz="2600" dirty="0"/>
              <a:t>Temperaturmätning</a:t>
            </a:r>
          </a:p>
          <a:p>
            <a:r>
              <a:rPr lang="sv-SE" sz="2600" dirty="0"/>
              <a:t>Värmebevarande åtgärder</a:t>
            </a:r>
          </a:p>
        </p:txBody>
      </p:sp>
    </p:spTree>
    <p:extLst>
      <p:ext uri="{BB962C8B-B14F-4D97-AF65-F5344CB8AC3E}">
        <p14:creationId xmlns:p14="http://schemas.microsoft.com/office/powerpoint/2010/main" val="1450538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24043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sv-SE" sz="3000" b="1" dirty="0"/>
              <a:t>Förslag på variabler till</a:t>
            </a:r>
            <a:br>
              <a:rPr lang="sv-SE" sz="3000" b="1" dirty="0"/>
            </a:br>
            <a:r>
              <a:rPr lang="sv-SE" sz="3000" b="1" dirty="0"/>
              <a:t>”Åtgärder för hypotermiprofylax, Huvudsakliga förebyggande åtgärder för att minska temperaturförluster”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767433"/>
            <a:ext cx="10515600" cy="501575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sv-SE" sz="10400" b="1" dirty="0"/>
              <a:t>Pre-/intra operativ </a:t>
            </a:r>
            <a:r>
              <a:rPr lang="sv-SE" sz="10400" b="1" i="1" dirty="0"/>
              <a:t>temperaturmätning</a:t>
            </a:r>
          </a:p>
          <a:p>
            <a:pPr marL="0" indent="0">
              <a:buNone/>
            </a:pPr>
            <a:endParaRPr lang="sv-SE" sz="4800" b="1" i="1" dirty="0"/>
          </a:p>
          <a:p>
            <a:pPr lvl="0"/>
            <a:r>
              <a:rPr lang="sv-SE" sz="8800" dirty="0"/>
              <a:t>Patientens kroppstemperatur har uppmätts pre-/intraoperativt: Ja/Nej (om Ja, vidare till mätmetod)</a:t>
            </a:r>
          </a:p>
          <a:p>
            <a:pPr lvl="1"/>
            <a:r>
              <a:rPr lang="sv-SE" sz="8800" dirty="0"/>
              <a:t>Mätmetod</a:t>
            </a:r>
          </a:p>
          <a:p>
            <a:pPr lvl="2"/>
            <a:r>
              <a:rPr lang="sv-SE" sz="8800" dirty="0" err="1"/>
              <a:t>Pulminalis</a:t>
            </a:r>
            <a:r>
              <a:rPr lang="sv-SE" sz="8800" dirty="0"/>
              <a:t> artären</a:t>
            </a:r>
          </a:p>
          <a:p>
            <a:pPr lvl="2"/>
            <a:r>
              <a:rPr lang="sv-SE" sz="8800" dirty="0"/>
              <a:t>Esofagus (distala)</a:t>
            </a:r>
          </a:p>
          <a:p>
            <a:pPr lvl="2"/>
            <a:r>
              <a:rPr lang="sv-SE" sz="8800" dirty="0"/>
              <a:t>Urinblåsa</a:t>
            </a:r>
          </a:p>
          <a:p>
            <a:pPr lvl="2"/>
            <a:r>
              <a:rPr lang="en-US" sz="8800" dirty="0"/>
              <a:t>Zero-Heat-flux (ex. </a:t>
            </a:r>
            <a:r>
              <a:rPr lang="en-US" sz="8800" dirty="0" err="1"/>
              <a:t>SpotOn</a:t>
            </a:r>
            <a:r>
              <a:rPr lang="en-US" sz="8800" dirty="0"/>
              <a:t>®)</a:t>
            </a:r>
            <a:endParaRPr lang="sv-SE" sz="8800" dirty="0"/>
          </a:p>
          <a:p>
            <a:pPr lvl="2"/>
            <a:r>
              <a:rPr lang="sv-SE" sz="8800" dirty="0" err="1"/>
              <a:t>Sublingualt</a:t>
            </a:r>
            <a:endParaRPr lang="sv-SE" sz="8800" dirty="0"/>
          </a:p>
          <a:p>
            <a:pPr lvl="2"/>
            <a:r>
              <a:rPr lang="sv-SE" sz="8800" dirty="0"/>
              <a:t>Rektalt</a:t>
            </a:r>
          </a:p>
          <a:p>
            <a:pPr lvl="2"/>
            <a:r>
              <a:rPr lang="sv-SE" sz="8800" dirty="0"/>
              <a:t>Öron</a:t>
            </a:r>
          </a:p>
          <a:p>
            <a:pPr marL="0" indent="0">
              <a:buNone/>
            </a:pPr>
            <a:r>
              <a:rPr lang="sv-SE" sz="8800" dirty="0"/>
              <a:t> </a:t>
            </a:r>
            <a:endParaRPr lang="sv-SE" sz="4800" dirty="0"/>
          </a:p>
          <a:p>
            <a:pPr lvl="0"/>
            <a:r>
              <a:rPr lang="sv-SE" sz="8800" dirty="0"/>
              <a:t>Innan start av </a:t>
            </a:r>
            <a:r>
              <a:rPr lang="sv-SE" sz="8800" dirty="0" err="1"/>
              <a:t>förvärming</a:t>
            </a:r>
            <a:r>
              <a:rPr lang="sv-SE" sz="8800" dirty="0"/>
              <a:t>: Ja/Nej – Om Ja …....°C</a:t>
            </a:r>
          </a:p>
          <a:p>
            <a:r>
              <a:rPr lang="sv-SE" sz="8800" dirty="0"/>
              <a:t>Innan anestesistart: Ja/Nej – Om Ja …….°C </a:t>
            </a:r>
          </a:p>
          <a:p>
            <a:pPr lvl="0"/>
            <a:r>
              <a:rPr lang="sv-SE" sz="8800" b="1" dirty="0"/>
              <a:t>(</a:t>
            </a:r>
            <a:r>
              <a:rPr lang="sv-SE" sz="8800" dirty="0"/>
              <a:t>Vid operationsstart …..… °C – denna ingår i SPOR 4.0 men föreslås utgå</a:t>
            </a:r>
            <a:r>
              <a:rPr lang="sv-SE" sz="8800" b="1" dirty="0"/>
              <a:t>)</a:t>
            </a:r>
            <a:endParaRPr lang="sv-SE" sz="8800" dirty="0"/>
          </a:p>
        </p:txBody>
      </p:sp>
    </p:spTree>
    <p:extLst>
      <p:ext uri="{BB962C8B-B14F-4D97-AF65-F5344CB8AC3E}">
        <p14:creationId xmlns:p14="http://schemas.microsoft.com/office/powerpoint/2010/main" val="272377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24043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sv-SE" sz="1000" b="1" i="1" dirty="0"/>
              <a:t>forts… </a:t>
            </a:r>
            <a:r>
              <a:rPr lang="sv-SE" sz="3000" b="1" dirty="0"/>
              <a:t>Förslag på variabler till</a:t>
            </a:r>
            <a:br>
              <a:rPr lang="sv-SE" sz="3000" b="1" dirty="0"/>
            </a:br>
            <a:r>
              <a:rPr lang="sv-SE" sz="3000" b="1" dirty="0"/>
              <a:t>”Åtgärder för hypotermiprofylax, Huvudsakliga förebyggande åtgärder för att minska temperaturförluster”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3287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sv-SE" sz="1800" b="1" i="1" dirty="0"/>
              <a:t>forts… </a:t>
            </a:r>
            <a:r>
              <a:rPr lang="sv-SE" sz="4700" b="1" dirty="0"/>
              <a:t>Pre-/intra operativ </a:t>
            </a:r>
            <a:r>
              <a:rPr lang="sv-SE" sz="4700" b="1" i="1" dirty="0"/>
              <a:t>temperaturmätning</a:t>
            </a:r>
          </a:p>
          <a:p>
            <a:pPr marL="0" indent="0">
              <a:buNone/>
            </a:pPr>
            <a:endParaRPr lang="sv-SE" sz="2200" b="1" i="1" dirty="0"/>
          </a:p>
          <a:p>
            <a:pPr lvl="0"/>
            <a:r>
              <a:rPr lang="sv-SE" sz="4000" dirty="0"/>
              <a:t>Intraoperativt: Ja/Nej (om Ja till tidsintervall)</a:t>
            </a:r>
          </a:p>
          <a:p>
            <a:pPr lvl="1"/>
            <a:r>
              <a:rPr lang="sv-SE" sz="4000" dirty="0"/>
              <a:t>Tidsintervall:</a:t>
            </a:r>
          </a:p>
          <a:p>
            <a:pPr lvl="2"/>
            <a:r>
              <a:rPr lang="sv-SE" sz="4000" dirty="0"/>
              <a:t>Kontinuerligt</a:t>
            </a:r>
          </a:p>
          <a:p>
            <a:pPr lvl="2"/>
            <a:r>
              <a:rPr lang="sv-SE" sz="4000" dirty="0"/>
              <a:t>Var 15 minut</a:t>
            </a:r>
          </a:p>
          <a:p>
            <a:pPr lvl="2"/>
            <a:r>
              <a:rPr lang="sv-SE" sz="4000" dirty="0"/>
              <a:t>Var 30 minut</a:t>
            </a:r>
          </a:p>
          <a:p>
            <a:pPr lvl="2"/>
            <a:r>
              <a:rPr lang="sv-SE" sz="4000" dirty="0"/>
              <a:t>1 gång/timme</a:t>
            </a:r>
          </a:p>
          <a:p>
            <a:pPr lvl="2"/>
            <a:r>
              <a:rPr lang="sv-SE" sz="4000" dirty="0"/>
              <a:t>Mer sällan</a:t>
            </a:r>
          </a:p>
          <a:p>
            <a:pPr marL="914400" lvl="2" indent="0">
              <a:buNone/>
            </a:pPr>
            <a:r>
              <a:rPr lang="sv-SE" sz="4600" dirty="0"/>
              <a:t> </a:t>
            </a:r>
            <a:endParaRPr lang="sv-SE" sz="2200" dirty="0"/>
          </a:p>
          <a:p>
            <a:pPr lvl="0"/>
            <a:r>
              <a:rPr lang="sv-SE" sz="4000" dirty="0"/>
              <a:t>Vid operationsslut ……… °C 	(ingår i SPOR 4.0)</a:t>
            </a:r>
          </a:p>
          <a:p>
            <a:pPr marL="0" indent="0">
              <a:buNone/>
            </a:pPr>
            <a:r>
              <a:rPr lang="sv-SE" sz="2200" dirty="0"/>
              <a:t> </a:t>
            </a:r>
          </a:p>
          <a:p>
            <a:pPr lvl="0"/>
            <a:r>
              <a:rPr lang="sv-SE" sz="4000" dirty="0"/>
              <a:t>Lägsta uppmätta temperatur ……… °C</a:t>
            </a:r>
          </a:p>
          <a:p>
            <a:pPr lvl="0"/>
            <a:r>
              <a:rPr lang="sv-SE" sz="4000" dirty="0">
                <a:solidFill>
                  <a:schemeClr val="bg1"/>
                </a:solidFill>
              </a:rPr>
              <a:t>.</a:t>
            </a:r>
          </a:p>
          <a:p>
            <a:pPr lvl="0"/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355618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v-SE" sz="1000" b="1" i="1" dirty="0"/>
              <a:t>forts… </a:t>
            </a:r>
            <a:r>
              <a:rPr lang="sv-SE" sz="3000" b="1" dirty="0"/>
              <a:t>Förslag på variabler till</a:t>
            </a:r>
            <a:br>
              <a:rPr lang="sv-SE" sz="3000" b="1" dirty="0"/>
            </a:br>
            <a:r>
              <a:rPr lang="sv-SE" sz="3000" b="1" dirty="0"/>
              <a:t>”Åtgärder för hypotermiprofylax, Huvudsakliga förebyggande åtgärder för att minska temperaturförluster”</a:t>
            </a:r>
            <a:endParaRPr lang="sv-SE" sz="3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sv-SE" sz="10400" b="1" dirty="0"/>
              <a:t>Pre-/intra operativa </a:t>
            </a:r>
            <a:r>
              <a:rPr lang="sv-SE" sz="10400" b="1" i="1" dirty="0"/>
              <a:t>värmebevarande</a:t>
            </a:r>
            <a:r>
              <a:rPr lang="sv-SE" sz="10400" b="1" dirty="0"/>
              <a:t> åtgärder</a:t>
            </a:r>
          </a:p>
          <a:p>
            <a:pPr marL="0" indent="0">
              <a:buNone/>
            </a:pPr>
            <a:endParaRPr lang="sv-SE" sz="4800" dirty="0"/>
          </a:p>
          <a:p>
            <a:pPr lvl="0"/>
            <a:r>
              <a:rPr lang="sv-SE" sz="8800" dirty="0"/>
              <a:t>Aktiv </a:t>
            </a:r>
            <a:r>
              <a:rPr lang="sv-SE" sz="8800" i="1" dirty="0"/>
              <a:t>förvärmning</a:t>
            </a:r>
            <a:r>
              <a:rPr lang="sv-SE" sz="8800" dirty="0"/>
              <a:t> givet till patient </a:t>
            </a:r>
            <a:r>
              <a:rPr lang="sv-SE" sz="8800" i="1" dirty="0"/>
              <a:t>innan </a:t>
            </a:r>
            <a:r>
              <a:rPr lang="sv-SE" sz="8800" dirty="0"/>
              <a:t>anestesistart: Ja/Nej (om Ja, vidare till val nedan)</a:t>
            </a:r>
          </a:p>
          <a:p>
            <a:pPr lvl="1"/>
            <a:r>
              <a:rPr lang="sv-SE" sz="8800" dirty="0"/>
              <a:t>Metod</a:t>
            </a:r>
          </a:p>
          <a:p>
            <a:pPr lvl="2"/>
            <a:r>
              <a:rPr lang="sv-SE" sz="8800" dirty="0"/>
              <a:t>Varmluftstäcke (ex. Mistral®, </a:t>
            </a:r>
            <a:r>
              <a:rPr lang="sv-SE" sz="8800" dirty="0" err="1"/>
              <a:t>Bairhugger</a:t>
            </a:r>
            <a:r>
              <a:rPr lang="sv-SE" sz="8800" dirty="0"/>
              <a:t>®, </a:t>
            </a:r>
            <a:r>
              <a:rPr lang="sv-SE" sz="8800" dirty="0" err="1"/>
              <a:t>Warmtouch</a:t>
            </a:r>
            <a:r>
              <a:rPr lang="sv-SE" sz="8800" dirty="0"/>
              <a:t>®)</a:t>
            </a:r>
          </a:p>
          <a:p>
            <a:pPr lvl="2"/>
            <a:r>
              <a:rPr lang="sv-SE" sz="8800" dirty="0"/>
              <a:t>Varmluftsmadrass (ex. Mistral®, </a:t>
            </a:r>
            <a:r>
              <a:rPr lang="sv-SE" sz="8800" dirty="0" err="1"/>
              <a:t>Warmcloud</a:t>
            </a:r>
            <a:r>
              <a:rPr lang="sv-SE" sz="8800" dirty="0"/>
              <a:t>®)</a:t>
            </a:r>
          </a:p>
          <a:p>
            <a:pPr lvl="2"/>
            <a:r>
              <a:rPr lang="sv-SE" sz="8800" dirty="0"/>
              <a:t>Självvärmande filt (ex. </a:t>
            </a:r>
            <a:r>
              <a:rPr lang="sv-SE" sz="8800" dirty="0" err="1"/>
              <a:t>Easywarm</a:t>
            </a:r>
            <a:r>
              <a:rPr lang="sv-SE" sz="8800" dirty="0"/>
              <a:t>®)</a:t>
            </a:r>
          </a:p>
          <a:p>
            <a:pPr marL="0" indent="0">
              <a:buNone/>
            </a:pPr>
            <a:r>
              <a:rPr lang="sv-SE" sz="8800" dirty="0"/>
              <a:t> </a:t>
            </a:r>
          </a:p>
          <a:p>
            <a:pPr lvl="1"/>
            <a:r>
              <a:rPr lang="sv-SE" sz="8800" dirty="0" err="1"/>
              <a:t>Värmningstid</a:t>
            </a:r>
            <a:endParaRPr lang="sv-SE" sz="8800" dirty="0"/>
          </a:p>
          <a:p>
            <a:pPr lvl="2"/>
            <a:r>
              <a:rPr lang="sv-SE" sz="8800" dirty="0"/>
              <a:t>Mindre än 10 minuter</a:t>
            </a:r>
          </a:p>
          <a:p>
            <a:pPr lvl="2"/>
            <a:r>
              <a:rPr lang="sv-SE" sz="8800" dirty="0"/>
              <a:t>10-20 minuter</a:t>
            </a:r>
          </a:p>
          <a:p>
            <a:pPr lvl="2"/>
            <a:r>
              <a:rPr lang="sv-SE" sz="8800" dirty="0"/>
              <a:t>20-30 minuter</a:t>
            </a:r>
          </a:p>
          <a:p>
            <a:pPr lvl="2"/>
            <a:r>
              <a:rPr lang="sv-SE" sz="8800" dirty="0"/>
              <a:t>Mer än 30 minuter</a:t>
            </a:r>
          </a:p>
          <a:p>
            <a:pPr marL="0" indent="0">
              <a:buNone/>
            </a:pPr>
            <a:r>
              <a:rPr lang="sv-SE" sz="8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3491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v-SE" sz="1000" b="1" i="1" dirty="0"/>
              <a:t>forts… </a:t>
            </a:r>
            <a:r>
              <a:rPr lang="sv-SE" sz="3000" b="1" dirty="0"/>
              <a:t>Förslag på variabler till</a:t>
            </a:r>
            <a:br>
              <a:rPr lang="sv-SE" sz="3000" b="1" dirty="0"/>
            </a:br>
            <a:r>
              <a:rPr lang="sv-SE" sz="3000" b="1" dirty="0"/>
              <a:t>”Åtgärder för hypotermiprofylax, Huvudsakliga förebyggande åtgärder för att minska temperaturförluster”</a:t>
            </a:r>
            <a:endParaRPr lang="sv-SE" sz="3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sv-SE" sz="4000" b="1" i="1" dirty="0"/>
              <a:t>forts…</a:t>
            </a:r>
            <a:r>
              <a:rPr lang="sv-SE" sz="10400" b="1" dirty="0"/>
              <a:t> Pre-/intra operativa </a:t>
            </a:r>
            <a:r>
              <a:rPr lang="sv-SE" sz="10400" b="1" i="1" dirty="0"/>
              <a:t>värmebevarande</a:t>
            </a:r>
            <a:r>
              <a:rPr lang="sv-SE" sz="10400" b="1" dirty="0"/>
              <a:t> åtgärder</a:t>
            </a:r>
          </a:p>
          <a:p>
            <a:pPr marL="0" indent="0">
              <a:buNone/>
            </a:pPr>
            <a:endParaRPr lang="sv-SE" sz="4800" dirty="0"/>
          </a:p>
          <a:p>
            <a:pPr lvl="0"/>
            <a:r>
              <a:rPr lang="sv-SE" sz="8800" dirty="0"/>
              <a:t>Värmebevarande åtgärder givna till patient </a:t>
            </a:r>
            <a:r>
              <a:rPr lang="sv-SE" sz="8800" i="1" dirty="0"/>
              <a:t>intra</a:t>
            </a:r>
            <a:r>
              <a:rPr lang="sv-SE" sz="8800" dirty="0"/>
              <a:t>operativt: Ja/Nej (om Ja, vidare till val nedan)</a:t>
            </a:r>
          </a:p>
          <a:p>
            <a:pPr marL="0" lvl="0" indent="0">
              <a:buNone/>
            </a:pPr>
            <a:endParaRPr lang="sv-SE" sz="4800" dirty="0"/>
          </a:p>
          <a:p>
            <a:pPr lvl="1"/>
            <a:r>
              <a:rPr lang="sv-SE" sz="8800" dirty="0"/>
              <a:t>Kroppstäckande</a:t>
            </a:r>
          </a:p>
          <a:p>
            <a:pPr lvl="2"/>
            <a:r>
              <a:rPr lang="sv-SE" sz="8800" dirty="0"/>
              <a:t>Varmluftstäcke (ex. Mistral®, </a:t>
            </a:r>
            <a:r>
              <a:rPr lang="sv-SE" sz="8800" dirty="0" err="1"/>
              <a:t>Bairhugger</a:t>
            </a:r>
            <a:r>
              <a:rPr lang="sv-SE" sz="8800" dirty="0"/>
              <a:t>®, </a:t>
            </a:r>
            <a:r>
              <a:rPr lang="sv-SE" sz="8800" dirty="0" err="1"/>
              <a:t>Warmtouch</a:t>
            </a:r>
            <a:r>
              <a:rPr lang="sv-SE" sz="8800" dirty="0"/>
              <a:t>®)</a:t>
            </a:r>
          </a:p>
          <a:p>
            <a:pPr lvl="2"/>
            <a:r>
              <a:rPr lang="sv-SE" sz="8800" dirty="0"/>
              <a:t>Varmluftsmadrass (ex. Mistral®, </a:t>
            </a:r>
            <a:r>
              <a:rPr lang="sv-SE" sz="8800" dirty="0" err="1"/>
              <a:t>Warmcloud</a:t>
            </a:r>
            <a:r>
              <a:rPr lang="sv-SE" sz="8800" dirty="0"/>
              <a:t>®)</a:t>
            </a:r>
          </a:p>
          <a:p>
            <a:pPr lvl="2"/>
            <a:r>
              <a:rPr lang="sv-SE" sz="8800" dirty="0"/>
              <a:t>Självvärmande filt (ex. </a:t>
            </a:r>
            <a:r>
              <a:rPr lang="sv-SE" sz="8800" dirty="0" err="1"/>
              <a:t>Easywarm</a:t>
            </a:r>
            <a:r>
              <a:rPr lang="sv-SE" sz="8800" dirty="0"/>
              <a:t>®)</a:t>
            </a:r>
          </a:p>
          <a:p>
            <a:pPr lvl="2"/>
            <a:r>
              <a:rPr lang="sv-SE" sz="8800" dirty="0"/>
              <a:t>Täcke/filt syntet/vadd</a:t>
            </a:r>
          </a:p>
          <a:p>
            <a:pPr lvl="2"/>
            <a:r>
              <a:rPr lang="sv-SE" sz="8800" dirty="0"/>
              <a:t>Mössa syntet/vadd</a:t>
            </a:r>
          </a:p>
          <a:p>
            <a:pPr lvl="2"/>
            <a:r>
              <a:rPr lang="sv-SE" sz="8800" dirty="0"/>
              <a:t>Benvärmare syntet/vadd </a:t>
            </a:r>
          </a:p>
          <a:p>
            <a:pPr marL="0" indent="0">
              <a:buNone/>
            </a:pPr>
            <a:r>
              <a:rPr lang="sv-SE" sz="8800" dirty="0"/>
              <a:t> </a:t>
            </a:r>
            <a:r>
              <a:rPr lang="sv-SE" sz="8800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sv-SE" sz="8800" dirty="0">
                <a:solidFill>
                  <a:schemeClr val="bg1"/>
                </a:solidFill>
              </a:rPr>
              <a:t>.</a:t>
            </a:r>
            <a:endParaRPr lang="sv-SE" sz="8800" dirty="0"/>
          </a:p>
        </p:txBody>
      </p:sp>
    </p:spTree>
    <p:extLst>
      <p:ext uri="{BB962C8B-B14F-4D97-AF65-F5344CB8AC3E}">
        <p14:creationId xmlns:p14="http://schemas.microsoft.com/office/powerpoint/2010/main" val="86053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v-SE" sz="1000" b="1" i="1" dirty="0"/>
              <a:t>forts… </a:t>
            </a:r>
            <a:r>
              <a:rPr lang="sv-SE" sz="3000" b="1" dirty="0"/>
              <a:t>Förslag på variabler till</a:t>
            </a:r>
            <a:br>
              <a:rPr lang="sv-SE" sz="3000" b="1" dirty="0"/>
            </a:br>
            <a:r>
              <a:rPr lang="sv-SE" sz="3000" b="1" dirty="0"/>
              <a:t>”Åtgärder för hypotermiprofylax, Huvudsakliga förebyggande åtgärder för att minska temperaturförluster”</a:t>
            </a:r>
            <a:endParaRPr lang="sv-SE" sz="3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sv-SE" sz="4000" b="1" i="1" dirty="0"/>
              <a:t>forts…</a:t>
            </a:r>
            <a:r>
              <a:rPr lang="sv-SE" sz="10400" b="1" dirty="0"/>
              <a:t> Pre-/intra operativa </a:t>
            </a:r>
            <a:r>
              <a:rPr lang="sv-SE" sz="10400" b="1" i="1" dirty="0"/>
              <a:t>värmebevarande</a:t>
            </a:r>
            <a:r>
              <a:rPr lang="sv-SE" sz="10400" b="1" dirty="0"/>
              <a:t> åtgärder</a:t>
            </a:r>
          </a:p>
          <a:p>
            <a:pPr marL="0" indent="0">
              <a:buNone/>
            </a:pPr>
            <a:endParaRPr lang="sv-SE" sz="4800" dirty="0"/>
          </a:p>
          <a:p>
            <a:pPr lvl="1"/>
            <a:r>
              <a:rPr lang="sv-SE" sz="8800" dirty="0"/>
              <a:t>Uppvärmda intravenösa vätskor: Ja/Nej/Ej aktuellt</a:t>
            </a:r>
          </a:p>
          <a:p>
            <a:pPr marL="0" indent="0">
              <a:buNone/>
            </a:pPr>
            <a:r>
              <a:rPr lang="sv-SE" sz="8800" dirty="0"/>
              <a:t> </a:t>
            </a:r>
          </a:p>
          <a:p>
            <a:pPr lvl="1"/>
            <a:r>
              <a:rPr lang="sv-SE" sz="8800" dirty="0"/>
              <a:t>Vätskevärmare använd vid intravenös vätsketillförsel över 500 ml: Ja/Nej/Ej aktuellt</a:t>
            </a:r>
          </a:p>
          <a:p>
            <a:pPr marL="0" indent="0">
              <a:buNone/>
            </a:pPr>
            <a:r>
              <a:rPr lang="sv-SE" sz="8800" dirty="0"/>
              <a:t> </a:t>
            </a:r>
          </a:p>
          <a:p>
            <a:pPr lvl="1"/>
            <a:r>
              <a:rPr lang="sv-SE" sz="8800" dirty="0"/>
              <a:t>Vätskevärmare använd vid transfusion av blodprodukter: Ja/Nej/Ej aktuellt</a:t>
            </a:r>
          </a:p>
          <a:p>
            <a:pPr marL="0" indent="0">
              <a:buNone/>
            </a:pPr>
            <a:r>
              <a:rPr lang="sv-SE" sz="8800" dirty="0"/>
              <a:t> </a:t>
            </a:r>
          </a:p>
          <a:p>
            <a:pPr lvl="1"/>
            <a:r>
              <a:rPr lang="sv-SE" sz="8800" dirty="0"/>
              <a:t>Uppvärmda spolvätskor: Ja/Nej/Ej aktuellt</a:t>
            </a:r>
          </a:p>
          <a:p>
            <a:pPr marL="0" indent="0">
              <a:buNone/>
            </a:pPr>
            <a:r>
              <a:rPr lang="sv-SE" sz="8800" dirty="0"/>
              <a:t> </a:t>
            </a:r>
          </a:p>
          <a:p>
            <a:pPr lvl="1"/>
            <a:r>
              <a:rPr lang="sv-SE" sz="8800" dirty="0"/>
              <a:t>Inställd lägsta temperatur på operationssalen, för vuxna </a:t>
            </a:r>
            <a:r>
              <a:rPr lang="sv-SE" sz="8800" u="sng" dirty="0"/>
              <a:t>&gt;</a:t>
            </a:r>
            <a:r>
              <a:rPr lang="sv-SE" sz="8800" dirty="0"/>
              <a:t>21°C: Ja/Nej</a:t>
            </a:r>
          </a:p>
          <a:p>
            <a:pPr marL="0" indent="0">
              <a:buNone/>
            </a:pPr>
            <a:r>
              <a:rPr lang="sv-SE" sz="8800" dirty="0"/>
              <a:t> </a:t>
            </a:r>
          </a:p>
          <a:p>
            <a:pPr lvl="1"/>
            <a:r>
              <a:rPr lang="sv-SE" sz="8800" dirty="0"/>
              <a:t>Inställd lägsta temperatur på operationssalen, för barn </a:t>
            </a:r>
            <a:r>
              <a:rPr lang="sv-SE" sz="8800" u="sng" dirty="0"/>
              <a:t>&gt;</a:t>
            </a:r>
            <a:r>
              <a:rPr lang="sv-SE" sz="8800" dirty="0"/>
              <a:t>24°C: Ja/Nej</a:t>
            </a:r>
          </a:p>
        </p:txBody>
      </p:sp>
    </p:spTree>
    <p:extLst>
      <p:ext uri="{BB962C8B-B14F-4D97-AF65-F5344CB8AC3E}">
        <p14:creationId xmlns:p14="http://schemas.microsoft.com/office/powerpoint/2010/main" val="136659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v-SE" sz="1000" b="1" i="1" dirty="0"/>
              <a:t>forts… </a:t>
            </a:r>
            <a:r>
              <a:rPr lang="sv-SE" sz="3000" b="1" dirty="0"/>
              <a:t>Förslag på variabler till</a:t>
            </a:r>
            <a:br>
              <a:rPr lang="sv-SE" sz="3000" b="1" dirty="0"/>
            </a:br>
            <a:r>
              <a:rPr lang="sv-SE" sz="3000" b="1" dirty="0"/>
              <a:t>”Åtgärder för hypotermiprofylax, Huvudsakliga förebyggande åtgärder för att minska temperaturförluster”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sv-SE" sz="10400" b="1" i="1" dirty="0"/>
              <a:t>Post</a:t>
            </a:r>
            <a:r>
              <a:rPr lang="sv-SE" sz="10400" b="1" dirty="0"/>
              <a:t>operativ </a:t>
            </a:r>
            <a:r>
              <a:rPr lang="sv-SE" sz="10400" b="1" i="1" dirty="0"/>
              <a:t>temperaturmätning</a:t>
            </a:r>
            <a:r>
              <a:rPr lang="sv-SE" sz="10400" b="1" dirty="0"/>
              <a:t> och </a:t>
            </a:r>
            <a:r>
              <a:rPr lang="sv-SE" sz="10400" b="1" i="1" dirty="0"/>
              <a:t>värmebevarande</a:t>
            </a:r>
            <a:r>
              <a:rPr lang="sv-SE" sz="10400" b="1" dirty="0"/>
              <a:t> åtgärder</a:t>
            </a:r>
          </a:p>
          <a:p>
            <a:pPr marL="0" indent="0">
              <a:buNone/>
            </a:pPr>
            <a:endParaRPr lang="sv-SE" sz="4800" b="1" dirty="0"/>
          </a:p>
          <a:p>
            <a:pPr lvl="0"/>
            <a:r>
              <a:rPr lang="sv-SE" sz="8800" dirty="0"/>
              <a:t>Patientens kroppstemperatur har uppmätts postoperativt: Ja/Nej (om Ja, vidare till mätmetod)</a:t>
            </a:r>
          </a:p>
          <a:p>
            <a:pPr lvl="1"/>
            <a:r>
              <a:rPr lang="sv-SE" sz="8400" dirty="0"/>
              <a:t> Mätmetod</a:t>
            </a:r>
          </a:p>
          <a:p>
            <a:pPr lvl="2"/>
            <a:r>
              <a:rPr lang="sv-SE" sz="8800" dirty="0" err="1"/>
              <a:t>Pulminalis</a:t>
            </a:r>
            <a:r>
              <a:rPr lang="sv-SE" sz="8800" dirty="0"/>
              <a:t> artären</a:t>
            </a:r>
          </a:p>
          <a:p>
            <a:pPr lvl="2"/>
            <a:r>
              <a:rPr lang="sv-SE" sz="8800" dirty="0"/>
              <a:t>Esofagus (distala)</a:t>
            </a:r>
          </a:p>
          <a:p>
            <a:pPr lvl="2"/>
            <a:r>
              <a:rPr lang="sv-SE" sz="8800" dirty="0"/>
              <a:t>Urinblåsa</a:t>
            </a:r>
          </a:p>
          <a:p>
            <a:pPr lvl="2"/>
            <a:r>
              <a:rPr lang="en-US" sz="8800" dirty="0"/>
              <a:t>Zero-Heat-flux (ex. </a:t>
            </a:r>
            <a:r>
              <a:rPr lang="en-US" sz="8800" dirty="0" err="1"/>
              <a:t>SpotOn</a:t>
            </a:r>
            <a:r>
              <a:rPr lang="en-US" sz="8800" dirty="0"/>
              <a:t>®)</a:t>
            </a:r>
            <a:endParaRPr lang="sv-SE" sz="8800" dirty="0"/>
          </a:p>
          <a:p>
            <a:pPr lvl="2"/>
            <a:r>
              <a:rPr lang="sv-SE" sz="8800" dirty="0" err="1"/>
              <a:t>Sublingualt</a:t>
            </a:r>
            <a:endParaRPr lang="sv-SE" sz="8800" dirty="0"/>
          </a:p>
          <a:p>
            <a:pPr lvl="2"/>
            <a:r>
              <a:rPr lang="sv-SE" sz="8800" dirty="0"/>
              <a:t>Rektalt</a:t>
            </a:r>
          </a:p>
          <a:p>
            <a:pPr lvl="2"/>
            <a:r>
              <a:rPr lang="sv-SE" sz="8800" dirty="0"/>
              <a:t>Öron</a:t>
            </a:r>
          </a:p>
        </p:txBody>
      </p:sp>
    </p:spTree>
    <p:extLst>
      <p:ext uri="{BB962C8B-B14F-4D97-AF65-F5344CB8AC3E}">
        <p14:creationId xmlns:p14="http://schemas.microsoft.com/office/powerpoint/2010/main" val="286695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979</Words>
  <Application>Microsoft Office PowerPoint</Application>
  <PresentationFormat>Bredbild</PresentationFormat>
  <Paragraphs>145</Paragraphs>
  <Slides>13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Office-tema</vt:lpstr>
      <vt:lpstr>inför framtiden... SPOR 5.0</vt:lpstr>
      <vt:lpstr>Introduktion och bakgrund</vt:lpstr>
      <vt:lpstr>forts… Introduktion och bakgrund</vt:lpstr>
      <vt:lpstr>Förslag på variabler till ”Åtgärder för hypotermiprofylax, Huvudsakliga förebyggande åtgärder för att minska temperaturförluster”</vt:lpstr>
      <vt:lpstr>forts… Förslag på variabler till ”Åtgärder för hypotermiprofylax, Huvudsakliga förebyggande åtgärder för att minska temperaturförluster”</vt:lpstr>
      <vt:lpstr>forts… Förslag på variabler till ”Åtgärder för hypotermiprofylax, Huvudsakliga förebyggande åtgärder för att minska temperaturförluster”</vt:lpstr>
      <vt:lpstr>forts… Förslag på variabler till ”Åtgärder för hypotermiprofylax, Huvudsakliga förebyggande åtgärder för att minska temperaturförluster”</vt:lpstr>
      <vt:lpstr>forts… Förslag på variabler till ”Åtgärder för hypotermiprofylax, Huvudsakliga förebyggande åtgärder för att minska temperaturförluster”</vt:lpstr>
      <vt:lpstr>forts… Förslag på variabler till ”Åtgärder för hypotermiprofylax, Huvudsakliga förebyggande åtgärder för att minska temperaturförluster”</vt:lpstr>
      <vt:lpstr>forts… Förslag på variabler till ”Åtgärder för hypotermiprofylax, Huvudsakliga förebyggande åtgärder för att minska temperaturförluster”</vt:lpstr>
      <vt:lpstr>forts… Förslag på variabler till ”Åtgärder för hypotermiprofylax, Huvudsakliga förebyggande åtgärder för att minska temperaturförluster”</vt:lpstr>
      <vt:lpstr>Referenser, variabelförslag</vt:lpstr>
      <vt:lpstr>PowerPoint-presentation</vt:lpstr>
    </vt:vector>
  </TitlesOfParts>
  <Company>SLL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inför Framtiden... SPOR 5.0</dc:title>
  <dc:creator>FSOS2052</dc:creator>
  <cp:lastModifiedBy>Lyckner, Sara</cp:lastModifiedBy>
  <cp:revision>131</cp:revision>
  <dcterms:created xsi:type="dcterms:W3CDTF">2020-10-14T13:30:30Z</dcterms:created>
  <dcterms:modified xsi:type="dcterms:W3CDTF">2020-10-23T08:14:04Z</dcterms:modified>
</cp:coreProperties>
</file>